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</p:sldMasterIdLst>
  <p:notesMasterIdLst>
    <p:notesMasterId r:id="rId70"/>
  </p:notesMasterIdLst>
  <p:sldIdLst>
    <p:sldId id="256" r:id="rId9"/>
    <p:sldId id="319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</p:sldIdLst>
  <p:sldSz cx="10693400" cy="7562850"/>
  <p:notesSz cx="9940925" cy="6808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80" y="60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slide" Target="slides/slide53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title>
      <c:tx>
        <c:rich>
          <a:bodyPr rot="0"/>
          <a:lstStyle/>
          <a:p>
            <a:pPr>
              <a:defRPr sz="2000" b="1" strike="noStrike" spc="-1">
                <a:solidFill>
                  <a:srgbClr val="FFC000"/>
                </a:solidFill>
                <a:latin typeface="Calibri"/>
                <a:ea typeface="DejaVu Sans"/>
              </a:defRPr>
            </a:pPr>
            <a:r>
              <a:rPr lang="ru-RU" sz="2000" b="1" strike="noStrike" spc="-1">
                <a:solidFill>
                  <a:srgbClr val="FFC000"/>
                </a:solidFill>
                <a:latin typeface="Calibri"/>
                <a:ea typeface="DejaVu Sans"/>
              </a:rPr>
              <a:t>Распределение бизнес-идей</a:t>
            </a:r>
          </a:p>
        </c:rich>
      </c:tx>
      <c:layout/>
      <c:overlay val="0"/>
      <c:spPr>
        <a:noFill/>
        <a:ln>
          <a:noFill/>
        </a:ln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80">
              <a:noFill/>
            </a:ln>
          </c:spPr>
          <c:marker>
            <c:symbol val="circle"/>
            <c:size val="5"/>
            <c:spPr>
              <a:solidFill>
                <a:srgbClr val="F79646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1</c:f>
              <c:numCache>
                <c:formatCode>General</c:formatCode>
                <c:ptCount val="45"/>
                <c:pt idx="0">
                  <c:v>4.0909090909090899</c:v>
                </c:pt>
                <c:pt idx="1">
                  <c:v>4.2727272727272698</c:v>
                </c:pt>
                <c:pt idx="2">
                  <c:v>4.0909090909090899</c:v>
                </c:pt>
                <c:pt idx="3">
                  <c:v>4.3636363636363598</c:v>
                </c:pt>
                <c:pt idx="4">
                  <c:v>4.2727272727272698</c:v>
                </c:pt>
                <c:pt idx="5">
                  <c:v>4.0909090909090899</c:v>
                </c:pt>
                <c:pt idx="6">
                  <c:v>4.0909090909090899</c:v>
                </c:pt>
                <c:pt idx="7">
                  <c:v>4.1818181818181799</c:v>
                </c:pt>
                <c:pt idx="8">
                  <c:v>3.9090909090909101</c:v>
                </c:pt>
                <c:pt idx="9">
                  <c:v>3.8181818181818201</c:v>
                </c:pt>
                <c:pt idx="10">
                  <c:v>3.7272727272727302</c:v>
                </c:pt>
                <c:pt idx="11">
                  <c:v>3.7272727272727302</c:v>
                </c:pt>
                <c:pt idx="12">
                  <c:v>3.5454545454545499</c:v>
                </c:pt>
                <c:pt idx="13">
                  <c:v>3.7272727272727302</c:v>
                </c:pt>
                <c:pt idx="14">
                  <c:v>3.8181818181818201</c:v>
                </c:pt>
                <c:pt idx="15">
                  <c:v>3.9090909090909101</c:v>
                </c:pt>
                <c:pt idx="16">
                  <c:v>3.4545454545454501</c:v>
                </c:pt>
                <c:pt idx="17">
                  <c:v>3.9090909090909101</c:v>
                </c:pt>
                <c:pt idx="18">
                  <c:v>3.5454545454545499</c:v>
                </c:pt>
                <c:pt idx="19">
                  <c:v>3.5454545454545499</c:v>
                </c:pt>
                <c:pt idx="20">
                  <c:v>3.7272727272727302</c:v>
                </c:pt>
                <c:pt idx="21">
                  <c:v>3.2727272727272698</c:v>
                </c:pt>
                <c:pt idx="22">
                  <c:v>3.4545454545454501</c:v>
                </c:pt>
                <c:pt idx="23">
                  <c:v>2.9090909090909101</c:v>
                </c:pt>
                <c:pt idx="24">
                  <c:v>3.5454545454545499</c:v>
                </c:pt>
                <c:pt idx="25">
                  <c:v>3.7272727272727302</c:v>
                </c:pt>
                <c:pt idx="26">
                  <c:v>3.3636363636363602</c:v>
                </c:pt>
                <c:pt idx="27">
                  <c:v>3.8181818181818201</c:v>
                </c:pt>
                <c:pt idx="28">
                  <c:v>3.4545454545454501</c:v>
                </c:pt>
                <c:pt idx="29">
                  <c:v>3.9090909090909101</c:v>
                </c:pt>
                <c:pt idx="30">
                  <c:v>3.7272727272727302</c:v>
                </c:pt>
                <c:pt idx="31">
                  <c:v>3.4545454545454501</c:v>
                </c:pt>
                <c:pt idx="32">
                  <c:v>3.5454545454545499</c:v>
                </c:pt>
                <c:pt idx="33">
                  <c:v>3.3636363636363602</c:v>
                </c:pt>
                <c:pt idx="34">
                  <c:v>3.1818181818181799</c:v>
                </c:pt>
                <c:pt idx="35">
                  <c:v>3.8181818181818201</c:v>
                </c:pt>
                <c:pt idx="36">
                  <c:v>3.8181818181818201</c:v>
                </c:pt>
                <c:pt idx="37">
                  <c:v>3.4545454545454501</c:v>
                </c:pt>
                <c:pt idx="38">
                  <c:v>3.2727272727272698</c:v>
                </c:pt>
                <c:pt idx="39">
                  <c:v>3.1818181818181799</c:v>
                </c:pt>
                <c:pt idx="40">
                  <c:v>3.3636363636363602</c:v>
                </c:pt>
                <c:pt idx="41">
                  <c:v>2.9090909090909101</c:v>
                </c:pt>
                <c:pt idx="42">
                  <c:v>2.9090909090909101</c:v>
                </c:pt>
                <c:pt idx="43">
                  <c:v>2.2727272727272698</c:v>
                </c:pt>
                <c:pt idx="44">
                  <c:v>2.4545454545454501</c:v>
                </c:pt>
              </c:numCache>
            </c:numRef>
          </c:xVal>
          <c:yVal>
            <c:numRef>
              <c:f>0</c:f>
              <c:numCache>
                <c:formatCode>General</c:formatCode>
                <c:ptCount val="45"/>
                <c:pt idx="0">
                  <c:v>4</c:v>
                </c:pt>
                <c:pt idx="1">
                  <c:v>3.7272727272727302</c:v>
                </c:pt>
                <c:pt idx="2">
                  <c:v>3.9090909090909101</c:v>
                </c:pt>
                <c:pt idx="3">
                  <c:v>3.6363636363636398</c:v>
                </c:pt>
                <c:pt idx="4">
                  <c:v>3.7272727272727302</c:v>
                </c:pt>
                <c:pt idx="5">
                  <c:v>3.8181818181818201</c:v>
                </c:pt>
                <c:pt idx="6">
                  <c:v>3.8181818181818201</c:v>
                </c:pt>
                <c:pt idx="7">
                  <c:v>3.6363636363636398</c:v>
                </c:pt>
                <c:pt idx="8">
                  <c:v>3.7272727272727302</c:v>
                </c:pt>
                <c:pt idx="9">
                  <c:v>3.7272727272727302</c:v>
                </c:pt>
                <c:pt idx="10">
                  <c:v>3.7272727272727302</c:v>
                </c:pt>
                <c:pt idx="11">
                  <c:v>3.7272727272727302</c:v>
                </c:pt>
                <c:pt idx="12">
                  <c:v>3.8181818181818201</c:v>
                </c:pt>
                <c:pt idx="13">
                  <c:v>3.6363636363636398</c:v>
                </c:pt>
                <c:pt idx="14">
                  <c:v>3.4545454545454501</c:v>
                </c:pt>
                <c:pt idx="15">
                  <c:v>3.3636363636363602</c:v>
                </c:pt>
                <c:pt idx="16">
                  <c:v>3.8181818181818201</c:v>
                </c:pt>
                <c:pt idx="17">
                  <c:v>3.3636363636363602</c:v>
                </c:pt>
                <c:pt idx="18">
                  <c:v>3.7272727272727302</c:v>
                </c:pt>
                <c:pt idx="19">
                  <c:v>3.6363636363636398</c:v>
                </c:pt>
                <c:pt idx="20">
                  <c:v>3.4545454545454501</c:v>
                </c:pt>
                <c:pt idx="21">
                  <c:v>3.8181818181818201</c:v>
                </c:pt>
                <c:pt idx="22">
                  <c:v>3.6363636363636398</c:v>
                </c:pt>
                <c:pt idx="23">
                  <c:v>4.1818181818181799</c:v>
                </c:pt>
                <c:pt idx="24">
                  <c:v>3.5454545454545499</c:v>
                </c:pt>
                <c:pt idx="25">
                  <c:v>3.2727272727272698</c:v>
                </c:pt>
                <c:pt idx="26">
                  <c:v>3.6363636363636398</c:v>
                </c:pt>
                <c:pt idx="27">
                  <c:v>3.0909090909090899</c:v>
                </c:pt>
                <c:pt idx="28">
                  <c:v>3.3636363636363602</c:v>
                </c:pt>
                <c:pt idx="29">
                  <c:v>2.9090909090909101</c:v>
                </c:pt>
                <c:pt idx="30">
                  <c:v>3.0909090909090899</c:v>
                </c:pt>
                <c:pt idx="31">
                  <c:v>3.2727272727272698</c:v>
                </c:pt>
                <c:pt idx="32">
                  <c:v>3.1818181818181799</c:v>
                </c:pt>
                <c:pt idx="33">
                  <c:v>3.1818181818181799</c:v>
                </c:pt>
                <c:pt idx="34">
                  <c:v>3.3636363636363602</c:v>
                </c:pt>
                <c:pt idx="35">
                  <c:v>2.7272727272727302</c:v>
                </c:pt>
                <c:pt idx="36">
                  <c:v>2.7272727272727302</c:v>
                </c:pt>
                <c:pt idx="37">
                  <c:v>3</c:v>
                </c:pt>
                <c:pt idx="38">
                  <c:v>3.1818181818181799</c:v>
                </c:pt>
                <c:pt idx="39">
                  <c:v>2.8181818181818201</c:v>
                </c:pt>
                <c:pt idx="40">
                  <c:v>2.4545454545454501</c:v>
                </c:pt>
                <c:pt idx="41">
                  <c:v>2.7272727272727302</c:v>
                </c:pt>
                <c:pt idx="42">
                  <c:v>2.6363636363636398</c:v>
                </c:pt>
                <c:pt idx="43">
                  <c:v>2.8181818181818201</c:v>
                </c:pt>
                <c:pt idx="44">
                  <c:v>2.5454545454545499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8784360"/>
        <c:axId val="378784752"/>
      </c:scatterChart>
      <c:valAx>
        <c:axId val="378784360"/>
        <c:scaling>
          <c:orientation val="minMax"/>
          <c:max val="5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.000" sourceLinked="0"/>
        <c:majorTickMark val="none"/>
        <c:minorTickMark val="none"/>
        <c:tickLblPos val="nextTo"/>
        <c:spPr>
          <a:ln w="9360">
            <a:solidFill>
              <a:srgbClr val="BFBFBF"/>
            </a:solidFill>
            <a:round/>
          </a:ln>
        </c:spPr>
        <c:txPr>
          <a:bodyPr/>
          <a:lstStyle/>
          <a:p>
            <a:pPr>
              <a:defRPr sz="900" b="0" strike="noStrike" spc="-1">
                <a:solidFill>
                  <a:srgbClr val="FFC000"/>
                </a:solidFill>
                <a:latin typeface="Calibri"/>
                <a:ea typeface="DejaVu Sans"/>
              </a:defRPr>
            </a:pPr>
            <a:endParaRPr lang="ru-RU"/>
          </a:p>
        </c:txPr>
        <c:crossAx val="378784752"/>
        <c:crosses val="autoZero"/>
        <c:crossBetween val="midCat"/>
      </c:valAx>
      <c:valAx>
        <c:axId val="378784752"/>
        <c:scaling>
          <c:orientation val="minMax"/>
          <c:max val="5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.000" sourceLinked="0"/>
        <c:majorTickMark val="none"/>
        <c:minorTickMark val="none"/>
        <c:tickLblPos val="nextTo"/>
        <c:spPr>
          <a:ln w="9360">
            <a:solidFill>
              <a:srgbClr val="BFBFBF"/>
            </a:solidFill>
            <a:round/>
          </a:ln>
        </c:spPr>
        <c:txPr>
          <a:bodyPr/>
          <a:lstStyle/>
          <a:p>
            <a:pPr>
              <a:defRPr sz="900" b="0" strike="noStrike" spc="-1">
                <a:solidFill>
                  <a:srgbClr val="FFC000"/>
                </a:solidFill>
                <a:latin typeface="Calibri"/>
                <a:ea typeface="DejaVu Sans"/>
              </a:defRPr>
            </a:pPr>
            <a:endParaRPr lang="ru-RU"/>
          </a:p>
        </c:txPr>
        <c:crossAx val="378784360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22702436402723"/>
          <c:y val="0.20260432080497201"/>
          <c:w val="0.56561268362594097"/>
          <c:h val="0.73199171352471104"/>
        </c:manualLayout>
      </c:layout>
      <c:radarChart>
        <c:radarStyle val="fill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Уватский МР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8"/>
                <c:pt idx="0">
                  <c:v>привлечение</c:v>
                </c:pt>
                <c:pt idx="1">
                  <c:v>сопровождение</c:v>
                </c:pt>
                <c:pt idx="2">
                  <c:v>создание контента</c:v>
                </c:pt>
                <c:pt idx="3">
                  <c:v>PR</c:v>
                </c:pt>
                <c:pt idx="4">
                  <c:v>НПА и документооборот</c:v>
                </c:pt>
                <c:pt idx="5">
                  <c:v>команда МО и
региона</c:v>
                </c:pt>
                <c:pt idx="6">
                  <c:v>активность</c:v>
                </c:pt>
                <c:pt idx="7">
                  <c:v>полезность инвестору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4</c:v>
                </c:pt>
                <c:pt idx="3">
                  <c:v>5</c:v>
                </c:pt>
                <c:pt idx="4">
                  <c:v>8</c:v>
                </c:pt>
                <c:pt idx="5">
                  <c:v>8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Целевое значение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</c:spP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8"/>
                <c:pt idx="0">
                  <c:v>привлечение</c:v>
                </c:pt>
                <c:pt idx="1">
                  <c:v>сопровождение</c:v>
                </c:pt>
                <c:pt idx="2">
                  <c:v>создание контента</c:v>
                </c:pt>
                <c:pt idx="3">
                  <c:v>PR</c:v>
                </c:pt>
                <c:pt idx="4">
                  <c:v>НПА и документооборот</c:v>
                </c:pt>
                <c:pt idx="5">
                  <c:v>команда МО и
региона</c:v>
                </c:pt>
                <c:pt idx="6">
                  <c:v>активность</c:v>
                </c:pt>
                <c:pt idx="7">
                  <c:v>полезность инвестору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8"/>
                <c:pt idx="0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1095432"/>
        <c:axId val="421095824"/>
      </c:radarChart>
      <c:catAx>
        <c:axId val="42109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360">
            <a:noFill/>
          </a:ln>
        </c:spPr>
        <c:crossAx val="421095824"/>
        <c:crosses val="autoZero"/>
        <c:auto val="1"/>
        <c:lblAlgn val="ctr"/>
        <c:lblOffset val="100"/>
        <c:noMultiLvlLbl val="0"/>
      </c:catAx>
      <c:valAx>
        <c:axId val="421095824"/>
        <c:scaling>
          <c:orientation val="minMax"/>
        </c:scaling>
        <c:delete val="0"/>
        <c:axPos val="l"/>
        <c:majorGridlines>
          <c:spPr>
            <a:ln w="9360">
              <a:solidFill>
                <a:srgbClr val="FFFFFF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noFill/>
          </a:ln>
        </c:spPr>
        <c:crossAx val="421095432"/>
        <c:crosses val="autoZero"/>
        <c:crossBetween val="midCat"/>
        <c:majorUnit val="2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8.8119068119267202E-2"/>
          <c:y val="2.6961116803169202E-2"/>
          <c:w val="0.22831152607663499"/>
          <c:h val="5.30090048855104E-2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200"/>
      </a:pPr>
      <a:endParaRPr lang="ru-RU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5.5921333903377501E-2"/>
          <c:y val="4.4012688342585302E-2"/>
          <c:w val="0.89166310389055103"/>
          <c:h val="0.583465503568595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E600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8.7301587301587297E-2</c:v>
                </c:pt>
                <c:pt idx="1">
                  <c:v>0.15079365079365101</c:v>
                </c:pt>
                <c:pt idx="2">
                  <c:v>0.46031746031746001</c:v>
                </c:pt>
                <c:pt idx="3">
                  <c:v>0.24603174603174599</c:v>
                </c:pt>
                <c:pt idx="4">
                  <c:v>5.5555555555555497E-2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7.8431372549019607E-2</c:v>
                </c:pt>
                <c:pt idx="1">
                  <c:v>0.16339869281045799</c:v>
                </c:pt>
                <c:pt idx="2">
                  <c:v>0.447712418300654</c:v>
                </c:pt>
                <c:pt idx="3">
                  <c:v>0.24183006535947699</c:v>
                </c:pt>
                <c:pt idx="4">
                  <c:v>6.8627450980392204E-2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overlap val="-31"/>
        <c:axId val="541498136"/>
        <c:axId val="541498528"/>
      </c:barChart>
      <c:catAx>
        <c:axId val="54149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800" b="0" strike="noStrike" spc="-1">
                <a:solidFill>
                  <a:srgbClr val="595959"/>
                </a:solidFill>
                <a:latin typeface="Calibri"/>
                <a:ea typeface="DejaVu Sans"/>
              </a:defRPr>
            </a:pPr>
            <a:endParaRPr lang="ru-RU"/>
          </a:p>
        </c:txPr>
        <c:crossAx val="541498528"/>
        <c:crosses val="autoZero"/>
        <c:auto val="1"/>
        <c:lblAlgn val="ctr"/>
        <c:lblOffset val="100"/>
        <c:noMultiLvlLbl val="0"/>
      </c:catAx>
      <c:valAx>
        <c:axId val="541498528"/>
        <c:scaling>
          <c:orientation val="minMax"/>
        </c:scaling>
        <c:delete val="1"/>
        <c:axPos val="l"/>
        <c:numFmt formatCode="0.0%" sourceLinked="0"/>
        <c:majorTickMark val="none"/>
        <c:minorTickMark val="none"/>
        <c:tickLblPos val="none"/>
        <c:crossAx val="541498136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48865180755640097"/>
          <c:y val="4.9790977725088899E-2"/>
          <c:w val="0.47784724109812399"/>
          <c:h val="0.907531041367692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4"/>
                <c:pt idx="0">
                  <c:v>Недостаточно хорошее состояние дорог</c:v>
                </c:pt>
                <c:pt idx="1">
                  <c:v>Сложность найти работу</c:v>
                </c:pt>
                <c:pt idx="2">
                  <c:v>Недостаточное обустройство территории (озеленение, площадки для детей, спорта и т.д.)</c:v>
                </c:pt>
                <c:pt idx="3">
                  <c:v>Ограниченные возможности обучения, личного и профессионального развития</c:v>
                </c:pt>
                <c:pt idx="4">
                  <c:v>Недостатки в уборке территории</c:v>
                </c:pt>
                <c:pt idx="5">
                  <c:v>Отсутствие архитектуры, радующей глаз</c:v>
                </c:pt>
                <c:pt idx="6">
                  <c:v>Отсутствие места для хобби, коллективных встреч (в т.ч. по интересам)</c:v>
                </c:pt>
                <c:pt idx="7">
                  <c:v>Медленный интернет (или его отсутствие)</c:v>
                </c:pt>
                <c:pt idx="8">
                  <c:v>Слабый сигнал сотовой связи (или его отсутствие)</c:v>
                </c:pt>
                <c:pt idx="9">
                  <c:v>Неудовлетворительная работа общественного транспорта</c:v>
                </c:pt>
                <c:pt idx="10">
                  <c:v>Безопасность проживания в целом не устраивает</c:v>
                </c:pt>
                <c:pt idx="11">
                  <c:v>Ограниченные возможности для предпринимательской деятельности</c:v>
                </c:pt>
                <c:pt idx="12">
                  <c:v>Нестабильность электроснабжения</c:v>
                </c:pt>
                <c:pt idx="13">
                  <c:v>Отсутствие коммуникации с соседями (или с группами по интересам)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4"/>
                <c:pt idx="0">
                  <c:v>0.52941176470588203</c:v>
                </c:pt>
                <c:pt idx="1">
                  <c:v>0.441176470588235</c:v>
                </c:pt>
                <c:pt idx="2">
                  <c:v>0.36274509803921601</c:v>
                </c:pt>
                <c:pt idx="3">
                  <c:v>0.28431372549019601</c:v>
                </c:pt>
                <c:pt idx="4">
                  <c:v>0.24836601307189499</c:v>
                </c:pt>
                <c:pt idx="5">
                  <c:v>0.15686274509803899</c:v>
                </c:pt>
                <c:pt idx="6">
                  <c:v>0.22222222222222199</c:v>
                </c:pt>
                <c:pt idx="7">
                  <c:v>0.12745098039215699</c:v>
                </c:pt>
                <c:pt idx="8">
                  <c:v>3.9215686274509803E-2</c:v>
                </c:pt>
                <c:pt idx="9">
                  <c:v>6.5359477124182996E-2</c:v>
                </c:pt>
                <c:pt idx="10">
                  <c:v>5.8823529411764698E-2</c:v>
                </c:pt>
                <c:pt idx="11">
                  <c:v>4.9019607843137303E-2</c:v>
                </c:pt>
                <c:pt idx="12">
                  <c:v>5.22875816993464E-2</c:v>
                </c:pt>
                <c:pt idx="13">
                  <c:v>9.8039215686274508E-3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4"/>
                <c:pt idx="0">
                  <c:v>Недостаточно хорошее состояние дорог</c:v>
                </c:pt>
                <c:pt idx="1">
                  <c:v>Сложность найти работу</c:v>
                </c:pt>
                <c:pt idx="2">
                  <c:v>Недостаточное обустройство территории (озеленение, площадки для детей, спорта и т.д.)</c:v>
                </c:pt>
                <c:pt idx="3">
                  <c:v>Ограниченные возможности обучения, личного и профессионального развития</c:v>
                </c:pt>
                <c:pt idx="4">
                  <c:v>Недостатки в уборке территории</c:v>
                </c:pt>
                <c:pt idx="5">
                  <c:v>Отсутствие архитектуры, радующей глаз</c:v>
                </c:pt>
                <c:pt idx="6">
                  <c:v>Отсутствие места для хобби, коллективных встреч (в т.ч. по интересам)</c:v>
                </c:pt>
                <c:pt idx="7">
                  <c:v>Медленный интернет (или его отсутствие)</c:v>
                </c:pt>
                <c:pt idx="8">
                  <c:v>Слабый сигнал сотовой связи (или его отсутствие)</c:v>
                </c:pt>
                <c:pt idx="9">
                  <c:v>Неудовлетворительная работа общественного транспорта</c:v>
                </c:pt>
                <c:pt idx="10">
                  <c:v>Безопасность проживания в целом не устраивает</c:v>
                </c:pt>
                <c:pt idx="11">
                  <c:v>Ограниченные возможности для предпринимательской деятельности</c:v>
                </c:pt>
                <c:pt idx="12">
                  <c:v>Нестабильность электроснабжения</c:v>
                </c:pt>
                <c:pt idx="13">
                  <c:v>Отсутствие коммуникации с соседями (или с группами по интересам)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4"/>
                <c:pt idx="0">
                  <c:v>0.56349206349206304</c:v>
                </c:pt>
                <c:pt idx="1">
                  <c:v>0.48412698412698402</c:v>
                </c:pt>
                <c:pt idx="2">
                  <c:v>0.46031746031746001</c:v>
                </c:pt>
                <c:pt idx="3">
                  <c:v>0.32539682539682502</c:v>
                </c:pt>
                <c:pt idx="4">
                  <c:v>0.24603174603174599</c:v>
                </c:pt>
                <c:pt idx="5">
                  <c:v>0.134920634920635</c:v>
                </c:pt>
                <c:pt idx="6">
                  <c:v>0.26984126984126999</c:v>
                </c:pt>
                <c:pt idx="7">
                  <c:v>7.9365079365079402E-2</c:v>
                </c:pt>
                <c:pt idx="8">
                  <c:v>3.9682539682539701E-2</c:v>
                </c:pt>
                <c:pt idx="9">
                  <c:v>5.5555555555555497E-2</c:v>
                </c:pt>
                <c:pt idx="10">
                  <c:v>3.1746031746031703E-2</c:v>
                </c:pt>
                <c:pt idx="11">
                  <c:v>4.7619047619047603E-2</c:v>
                </c:pt>
                <c:pt idx="12">
                  <c:v>3.1746031746031703E-2</c:v>
                </c:pt>
                <c:pt idx="13">
                  <c:v>7.9365079365079395E-3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1499312"/>
        <c:axId val="541499704"/>
      </c:barChart>
      <c:catAx>
        <c:axId val="541499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ru-RU"/>
          </a:p>
        </c:txPr>
        <c:crossAx val="541499704"/>
        <c:crosses val="autoZero"/>
        <c:auto val="1"/>
        <c:lblAlgn val="ctr"/>
        <c:lblOffset val="100"/>
        <c:noMultiLvlLbl val="0"/>
      </c:catAx>
      <c:valAx>
        <c:axId val="541499704"/>
        <c:scaling>
          <c:orientation val="minMax"/>
          <c:max val="0.6"/>
          <c:min val="0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800" b="0" strike="noStrike" spc="-1">
                <a:solidFill>
                  <a:srgbClr val="595959"/>
                </a:solidFill>
                <a:latin typeface="Calibri"/>
                <a:ea typeface="DejaVu Sans"/>
              </a:defRPr>
            </a:pPr>
            <a:endParaRPr lang="ru-RU"/>
          </a:p>
        </c:txPr>
        <c:crossAx val="541499312"/>
        <c:crosses val="autoZero"/>
        <c:crossBetween val="midCat"/>
        <c:majorUnit val="0.1"/>
      </c:valAx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49028268551236698"/>
          <c:y val="5.6717618664521303E-2"/>
          <c:w val="0.45630606142973601"/>
          <c:h val="0.809466344864575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Отличное место жизни для деятельного, активного человека</c:v>
                </c:pt>
                <c:pt idx="1">
                  <c:v>Жизнь здесь постепенно, но верно становится лучше</c:v>
                </c:pt>
                <c:pt idx="2">
                  <c:v>Что-то меняется в лучшую сторону, но есть и то, что ухудшается</c:v>
                </c:pt>
                <c:pt idx="3">
                  <c:v>Никаких изменений и перспектив здесь нет</c:v>
                </c:pt>
                <c:pt idx="4">
                  <c:v>Место, как место – ни лучше, ни хуже других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2.2875816993464099E-2</c:v>
                </c:pt>
                <c:pt idx="1">
                  <c:v>0.22222222222222199</c:v>
                </c:pt>
                <c:pt idx="2">
                  <c:v>0.36274509803921601</c:v>
                </c:pt>
                <c:pt idx="3">
                  <c:v>0.29411764705882398</c:v>
                </c:pt>
                <c:pt idx="4">
                  <c:v>9.8039215686274495E-2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Отличное место жизни для деятельного, активного человека</c:v>
                </c:pt>
                <c:pt idx="1">
                  <c:v>Жизнь здесь постепенно, но верно становится лучше</c:v>
                </c:pt>
                <c:pt idx="2">
                  <c:v>Что-то меняется в лучшую сторону, но есть и то, что ухудшается</c:v>
                </c:pt>
                <c:pt idx="3">
                  <c:v>Никаких изменений и перспектив здесь нет</c:v>
                </c:pt>
                <c:pt idx="4">
                  <c:v>Место, как место – ни лучше, ни хуже других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1.58730158730159E-2</c:v>
                </c:pt>
                <c:pt idx="1">
                  <c:v>0.22222222222222199</c:v>
                </c:pt>
                <c:pt idx="2">
                  <c:v>0.35714285714285698</c:v>
                </c:pt>
                <c:pt idx="3">
                  <c:v>0.30158730158730201</c:v>
                </c:pt>
                <c:pt idx="4">
                  <c:v>0.103174603174603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1500488"/>
        <c:axId val="541500880"/>
      </c:barChart>
      <c:catAx>
        <c:axId val="541500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crossAx val="541500880"/>
        <c:crosses val="autoZero"/>
        <c:auto val="1"/>
        <c:lblAlgn val="ctr"/>
        <c:lblOffset val="100"/>
        <c:noMultiLvlLbl val="0"/>
      </c:catAx>
      <c:valAx>
        <c:axId val="541500880"/>
        <c:scaling>
          <c:orientation val="minMax"/>
          <c:max val="0.6"/>
          <c:min val="0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 w="9360">
            <a:noFill/>
          </a:ln>
        </c:spPr>
        <c:crossAx val="541500488"/>
        <c:crosses val="autoZero"/>
        <c:crossBetween val="midCat"/>
        <c:majorUnit val="0.1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100"/>
      </a:pPr>
      <a:endParaRPr lang="ru-RU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48925465838509302"/>
          <c:y val="6.6237597211048493E-2"/>
          <c:w val="0.47850931677018599"/>
          <c:h val="0.809466344864575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</c:spPr>
          <c:invertIfNegative val="0"/>
          <c:dPt>
            <c:idx val="1"/>
            <c:invertIfNegative val="0"/>
            <c:bubble3D val="0"/>
          </c:dPt>
          <c:cat>
            <c:strRef>
              <c:f>categories</c:f>
              <c:strCache>
                <c:ptCount val="6"/>
                <c:pt idx="0">
                  <c:v>Нет, не планировал (а)</c:v>
                </c:pt>
                <c:pt idx="1">
                  <c:v>Была такая мысль, но не хватает решимости и знаний</c:v>
                </c:pt>
                <c:pt idx="2">
                  <c:v>Планирую. Готовлю бизнес-план, нужна помощь в подготовке</c:v>
                </c:pt>
                <c:pt idx="3">
                  <c:v>Планирую. Бизнес-план готов, ищу финансирование, партнеров</c:v>
                </c:pt>
                <c:pt idx="4">
                  <c:v>Уже нахожусь в процессе регистрации бизнеса</c:v>
                </c:pt>
                <c:pt idx="5">
                  <c:v>Я уже предприниматель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0.61111111111111105</c:v>
                </c:pt>
                <c:pt idx="1">
                  <c:v>0.30065359477124198</c:v>
                </c:pt>
                <c:pt idx="2">
                  <c:v>2.61437908496732E-2</c:v>
                </c:pt>
                <c:pt idx="3">
                  <c:v>3.2679738562091498E-2</c:v>
                </c:pt>
                <c:pt idx="4">
                  <c:v>9.8039215686274508E-3</c:v>
                </c:pt>
                <c:pt idx="5">
                  <c:v>1.9607843137254902E-2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Pt>
            <c:idx val="1"/>
            <c:invertIfNegative val="0"/>
            <c:bubble3D val="0"/>
          </c:dPt>
          <c:cat>
            <c:strRef>
              <c:f>categories</c:f>
              <c:strCache>
                <c:ptCount val="6"/>
                <c:pt idx="0">
                  <c:v>Нет, не планировал (а)</c:v>
                </c:pt>
                <c:pt idx="1">
                  <c:v>Была такая мысль, но не хватает решимости и знаний</c:v>
                </c:pt>
                <c:pt idx="2">
                  <c:v>Планирую. Готовлю бизнес-план, нужна помощь в подготовке</c:v>
                </c:pt>
                <c:pt idx="3">
                  <c:v>Планирую. Бизнес-план готов, ищу финансирование, партнеров</c:v>
                </c:pt>
                <c:pt idx="4">
                  <c:v>Уже нахожусь в процессе регистрации бизнеса</c:v>
                </c:pt>
                <c:pt idx="5">
                  <c:v>Я уже предприниматель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0.50793650793650802</c:v>
                </c:pt>
                <c:pt idx="1">
                  <c:v>0.38888888888888901</c:v>
                </c:pt>
                <c:pt idx="2">
                  <c:v>3.1746031746031703E-2</c:v>
                </c:pt>
                <c:pt idx="3">
                  <c:v>5.5555555555555497E-2</c:v>
                </c:pt>
                <c:pt idx="4">
                  <c:v>7.9365079365079395E-3</c:v>
                </c:pt>
                <c:pt idx="5">
                  <c:v>7.9365079365079395E-3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1451656"/>
        <c:axId val="541452048"/>
      </c:barChart>
      <c:catAx>
        <c:axId val="541451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crossAx val="541452048"/>
        <c:crosses val="autoZero"/>
        <c:auto val="1"/>
        <c:lblAlgn val="ctr"/>
        <c:lblOffset val="100"/>
        <c:noMultiLvlLbl val="0"/>
      </c:catAx>
      <c:valAx>
        <c:axId val="541452048"/>
        <c:scaling>
          <c:orientation val="minMax"/>
          <c:max val="0.85"/>
          <c:min val="0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 w="9360">
            <a:noFill/>
          </a:ln>
        </c:spPr>
        <c:crossAx val="541451656"/>
        <c:crosses val="autoZero"/>
        <c:crossBetween val="midCat"/>
        <c:majorUnit val="0.1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050"/>
      </a:pPr>
      <a:endParaRPr lang="ru-RU"/>
    </a:p>
  </c:tx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49030037546933702"/>
          <c:y val="5.6717618664521303E-2"/>
          <c:w val="0.456320400500626"/>
          <c:h val="0.809466344864575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6"/>
                <c:pt idx="0">
                  <c:v>В населенном пункте, где я проживаю</c:v>
                </c:pt>
                <c:pt idx="1">
                  <c:v>В соседнем сельском населенном пункте</c:v>
                </c:pt>
                <c:pt idx="2">
                  <c:v>В другом муниципальном образовании</c:v>
                </c:pt>
                <c:pt idx="3">
                  <c:v>В другом городе нашего региона</c:v>
                </c:pt>
                <c:pt idx="4">
                  <c:v>В другом регионе</c:v>
                </c:pt>
                <c:pt idx="5">
                  <c:v>Не работаю нигде (учащийся, пенсионер, веду домашнее хозяйство и т.д.)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0.73856209150326801</c:v>
                </c:pt>
                <c:pt idx="1">
                  <c:v>7.5163398692810496E-2</c:v>
                </c:pt>
                <c:pt idx="2">
                  <c:v>0</c:v>
                </c:pt>
                <c:pt idx="3">
                  <c:v>2.61437908496732E-2</c:v>
                </c:pt>
                <c:pt idx="4">
                  <c:v>3.5947712418300699E-2</c:v>
                </c:pt>
                <c:pt idx="5">
                  <c:v>0.12418300653594801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6"/>
                <c:pt idx="0">
                  <c:v>В населенном пункте, где я проживаю</c:v>
                </c:pt>
                <c:pt idx="1">
                  <c:v>В соседнем сельском населенном пункте</c:v>
                </c:pt>
                <c:pt idx="2">
                  <c:v>В другом муниципальном образовании</c:v>
                </c:pt>
                <c:pt idx="3">
                  <c:v>В другом городе нашего региона</c:v>
                </c:pt>
                <c:pt idx="4">
                  <c:v>В другом регионе</c:v>
                </c:pt>
                <c:pt idx="5">
                  <c:v>Не работаю нигде (учащийся, пенсионер, веду домашнее хозяйство и т.д.)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0.67460317460317498</c:v>
                </c:pt>
                <c:pt idx="1">
                  <c:v>0.119047619047619</c:v>
                </c:pt>
                <c:pt idx="2">
                  <c:v>0</c:v>
                </c:pt>
                <c:pt idx="3">
                  <c:v>1.58730158730159E-2</c:v>
                </c:pt>
                <c:pt idx="4">
                  <c:v>6.3492063492063502E-2</c:v>
                </c:pt>
                <c:pt idx="5">
                  <c:v>0.126984126984127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1452832"/>
        <c:axId val="541453224"/>
      </c:barChart>
      <c:catAx>
        <c:axId val="541452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crossAx val="541453224"/>
        <c:crosses val="autoZero"/>
        <c:auto val="1"/>
        <c:lblAlgn val="ctr"/>
        <c:lblOffset val="100"/>
        <c:noMultiLvlLbl val="0"/>
      </c:catAx>
      <c:valAx>
        <c:axId val="541453224"/>
        <c:scaling>
          <c:orientation val="minMax"/>
          <c:max val="0.8"/>
          <c:min val="0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 w="9360">
            <a:noFill/>
          </a:ln>
        </c:spPr>
        <c:crossAx val="541452832"/>
        <c:crosses val="autoZero"/>
        <c:crossBetween val="midCat"/>
        <c:majorUnit val="0.1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050"/>
      </a:pPr>
      <a:endParaRPr lang="ru-RU"/>
    </a:p>
  </c:tx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451076545858555"/>
          <c:y val="0.20407174018419799"/>
          <c:w val="0.52248869818404697"/>
          <c:h val="0.415899175957343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при действующем уровне поддержки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
на данной территории</c:v>
                </c:pt>
                <c:pt idx="1">
                  <c:v>на других территориях региона</c:v>
                </c:pt>
                <c:pt idx="2">
                  <c:v>осваивать новые 
направления бизнеса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2.4</c:v>
                </c:pt>
                <c:pt idx="1">
                  <c:v>1.3</c:v>
                </c:pt>
                <c:pt idx="2">
                  <c:v>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1454008"/>
        <c:axId val="541454400"/>
      </c:barChart>
      <c:catAx>
        <c:axId val="541454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900" b="0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ru-RU"/>
          </a:p>
        </c:txPr>
        <c:crossAx val="541454400"/>
        <c:crosses val="autoZero"/>
        <c:auto val="1"/>
        <c:lblAlgn val="ctr"/>
        <c:lblOffset val="100"/>
        <c:noMultiLvlLbl val="0"/>
      </c:catAx>
      <c:valAx>
        <c:axId val="541454400"/>
        <c:scaling>
          <c:orientation val="minMax"/>
          <c:max val="4"/>
          <c:min val="1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800" b="0" strike="noStrike" spc="-1">
                <a:solidFill>
                  <a:srgbClr val="595959"/>
                </a:solidFill>
                <a:latin typeface="Calibri"/>
                <a:ea typeface="DejaVu Sans"/>
              </a:defRPr>
            </a:pPr>
            <a:endParaRPr lang="ru-RU"/>
          </a:p>
        </c:txPr>
        <c:crossAx val="541454008"/>
        <c:crosses val="autoZero"/>
        <c:crossBetween val="midCat"/>
        <c:majorUnit val="0.5"/>
      </c:valAx>
      <c:spPr>
        <a:noFill/>
        <a:ln>
          <a:solidFill>
            <a:srgbClr val="2B2F32"/>
          </a:solidFill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8.1056231841418094E-2"/>
          <c:y val="9.0213049267643106E-2"/>
          <c:w val="0.13820749512706401"/>
          <c:h val="0.8861517976031959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транспорт</c:v>
                </c:pt>
                <c:pt idx="1">
                  <c:v>общественное питание</c:v>
                </c:pt>
                <c:pt idx="2">
                  <c:v>растениеводство</c:v>
                </c:pt>
                <c:pt idx="3">
                  <c:v>торговля розничная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7" b="0" strike="noStrike" spc="-1">
                    <a:solidFill>
                      <a:srgbClr val="40404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транспорт</c:v>
                </c:pt>
                <c:pt idx="1">
                  <c:v>общественное питание</c:v>
                </c:pt>
                <c:pt idx="2">
                  <c:v>растениеводство</c:v>
                </c:pt>
                <c:pt idx="3">
                  <c:v>торговля розничная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0.13300000000000001</c:v>
                </c:pt>
                <c:pt idx="1">
                  <c:v>0.33300000000000002</c:v>
                </c:pt>
                <c:pt idx="2">
                  <c:v>0.1</c:v>
                </c:pt>
                <c:pt idx="3">
                  <c:v>0.5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транспорт</c:v>
                </c:pt>
                <c:pt idx="1">
                  <c:v>общественное питание</c:v>
                </c:pt>
                <c:pt idx="2">
                  <c:v>растениеводство</c:v>
                </c:pt>
                <c:pt idx="3">
                  <c:v>торговля розничная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542338808"/>
        <c:axId val="542339200"/>
      </c:barChart>
      <c:catAx>
        <c:axId val="542338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42339200"/>
        <c:crosses val="autoZero"/>
        <c:auto val="1"/>
        <c:lblAlgn val="ctr"/>
        <c:lblOffset val="100"/>
        <c:noMultiLvlLbl val="0"/>
      </c:catAx>
      <c:valAx>
        <c:axId val="542339200"/>
        <c:scaling>
          <c:orientation val="minMax"/>
        </c:scaling>
        <c:delete val="1"/>
        <c:axPos val="b"/>
        <c:numFmt formatCode="0%" sourceLinked="0"/>
        <c:majorTickMark val="out"/>
        <c:minorTickMark val="none"/>
        <c:tickLblPos val="none"/>
        <c:crossAx val="542338808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8.1056231841418094E-2"/>
          <c:y val="9.0213049267643106E-2"/>
          <c:w val="0.13875914824758201"/>
          <c:h val="0.8861517976031959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прочее</c:v>
                </c:pt>
                <c:pt idx="1">
                  <c:v>животноводство</c:v>
                </c:pt>
                <c:pt idx="2">
                  <c:v>строительство</c:v>
                </c:pt>
                <c:pt idx="3">
                  <c:v>рыбное хозяйство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7" b="0" strike="noStrike" spc="-1">
                    <a:solidFill>
                      <a:srgbClr val="40404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прочее</c:v>
                </c:pt>
                <c:pt idx="1">
                  <c:v>животноводство</c:v>
                </c:pt>
                <c:pt idx="2">
                  <c:v>строительство</c:v>
                </c:pt>
                <c:pt idx="3">
                  <c:v>рыбное хозяйство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0.26700000000000002</c:v>
                </c:pt>
                <c:pt idx="1">
                  <c:v>0.13300000000000001</c:v>
                </c:pt>
                <c:pt idx="2">
                  <c:v>6.7000000000000004E-2</c:v>
                </c:pt>
                <c:pt idx="3">
                  <c:v>0.1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прочее</c:v>
                </c:pt>
                <c:pt idx="1">
                  <c:v>животноводство</c:v>
                </c:pt>
                <c:pt idx="2">
                  <c:v>строительство</c:v>
                </c:pt>
                <c:pt idx="3">
                  <c:v>рыбное хозяйство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542339984"/>
        <c:axId val="542340376"/>
      </c:barChart>
      <c:catAx>
        <c:axId val="5423399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42340376"/>
        <c:crosses val="autoZero"/>
        <c:auto val="1"/>
        <c:lblAlgn val="ctr"/>
        <c:lblOffset val="100"/>
        <c:noMultiLvlLbl val="0"/>
      </c:catAx>
      <c:valAx>
        <c:axId val="542340376"/>
        <c:scaling>
          <c:orientation val="minMax"/>
        </c:scaling>
        <c:delete val="1"/>
        <c:axPos val="b"/>
        <c:numFmt formatCode="0%" sourceLinked="0"/>
        <c:majorTickMark val="out"/>
        <c:minorTickMark val="none"/>
        <c:tickLblPos val="none"/>
        <c:crossAx val="542339984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39269965703087"/>
          <c:y val="5.1065268853567797E-2"/>
          <c:w val="0.79415727584517404"/>
          <c:h val="0.553376169541201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Обеспеченность ресурсом для расширения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0"/>
                <c:pt idx="0">
                  <c:v>электроэнергия</c:v>
                </c:pt>
                <c:pt idx="1">
                  <c:v>водоснабжение</c:v>
                </c:pt>
                <c:pt idx="2">
                  <c:v>тепловая энергия</c:v>
                </c:pt>
                <c:pt idx="3">
                  <c:v>кадры</c:v>
                </c:pt>
                <c:pt idx="4">
                  <c:v>вода</c:v>
                </c:pt>
                <c:pt idx="5">
                  <c:v>дороги</c:v>
                </c:pt>
                <c:pt idx="6">
                  <c:v>полезные ископаемые</c:v>
                </c:pt>
                <c:pt idx="7">
                  <c:v>лес</c:v>
                </c:pt>
                <c:pt idx="8">
                  <c:v>биоресурсы    (рыба, дикоросы)</c:v>
                </c:pt>
                <c:pt idx="9">
                  <c:v>земля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2.5</c:v>
                </c:pt>
                <c:pt idx="2">
                  <c:v>2.1</c:v>
                </c:pt>
                <c:pt idx="3">
                  <c:v>1.9</c:v>
                </c:pt>
                <c:pt idx="4">
                  <c:v>1.4</c:v>
                </c:pt>
                <c:pt idx="5">
                  <c:v>2.2999999999999998</c:v>
                </c:pt>
                <c:pt idx="6">
                  <c:v>1</c:v>
                </c:pt>
                <c:pt idx="7">
                  <c:v>1.1000000000000001</c:v>
                </c:pt>
                <c:pt idx="8">
                  <c:v>1.4</c:v>
                </c:pt>
                <c:pt idx="9">
                  <c:v>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9"/>
        <c:axId val="542341160"/>
        <c:axId val="542341552"/>
      </c:barChart>
      <c:lineChart>
        <c:grouping val="standard"/>
        <c:varyColors val="0"/>
        <c:ser>
          <c:idx val="1"/>
          <c:order val="1"/>
          <c:tx>
            <c:strRef>
              <c:f>label 1</c:f>
              <c:strCache>
                <c:ptCount val="1"/>
                <c:pt idx="0">
                  <c:v>Доля, для кого ресурс актуален (правая ось %)</c:v>
                </c:pt>
              </c:strCache>
            </c:strRef>
          </c:tx>
          <c:spPr>
            <a:ln w="28440">
              <a:solidFill>
                <a:srgbClr val="80808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0"/>
                <c:pt idx="0">
                  <c:v>электроэнергия</c:v>
                </c:pt>
                <c:pt idx="1">
                  <c:v>водоснабжение</c:v>
                </c:pt>
                <c:pt idx="2">
                  <c:v>тепловая энергия</c:v>
                </c:pt>
                <c:pt idx="3">
                  <c:v>кадры</c:v>
                </c:pt>
                <c:pt idx="4">
                  <c:v>вода</c:v>
                </c:pt>
                <c:pt idx="5">
                  <c:v>дороги</c:v>
                </c:pt>
                <c:pt idx="6">
                  <c:v>полезные ископаемые</c:v>
                </c:pt>
                <c:pt idx="7">
                  <c:v>лес</c:v>
                </c:pt>
                <c:pt idx="8">
                  <c:v>биоресурсы    (рыба, дикоросы)</c:v>
                </c:pt>
                <c:pt idx="9">
                  <c:v>земля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0"/>
                <c:pt idx="0">
                  <c:v>0.7</c:v>
                </c:pt>
                <c:pt idx="1">
                  <c:v>0.63300000000000001</c:v>
                </c:pt>
                <c:pt idx="2">
                  <c:v>0.56699999999999995</c:v>
                </c:pt>
                <c:pt idx="3">
                  <c:v>0.66700000000000004</c:v>
                </c:pt>
                <c:pt idx="4">
                  <c:v>0.2</c:v>
                </c:pt>
                <c:pt idx="5">
                  <c:v>0.7</c:v>
                </c:pt>
                <c:pt idx="6">
                  <c:v>0.1</c:v>
                </c:pt>
                <c:pt idx="7">
                  <c:v>0.16700000000000001</c:v>
                </c:pt>
                <c:pt idx="8">
                  <c:v>0.2</c:v>
                </c:pt>
                <c:pt idx="9">
                  <c:v>0.63300000000000001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>
              <a:noFill/>
            </a:ln>
          </c:spPr>
        </c:hiLowLines>
        <c:marker val="1"/>
        <c:smooth val="0"/>
        <c:axId val="542341944"/>
        <c:axId val="542342336"/>
      </c:lineChart>
      <c:catAx>
        <c:axId val="54234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 rot="-1800000"/>
          <a:lstStyle/>
          <a:p>
            <a:pPr>
              <a:defRPr sz="800" b="0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ru-RU"/>
          </a:p>
        </c:txPr>
        <c:crossAx val="542341552"/>
        <c:crosses val="autoZero"/>
        <c:auto val="1"/>
        <c:lblAlgn val="ctr"/>
        <c:lblOffset val="100"/>
        <c:noMultiLvlLbl val="0"/>
      </c:catAx>
      <c:valAx>
        <c:axId val="542341552"/>
        <c:scaling>
          <c:orientation val="minMax"/>
          <c:max val="4"/>
          <c:min val="1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800" b="0" strike="noStrike" spc="-1">
                <a:solidFill>
                  <a:srgbClr val="595959"/>
                </a:solidFill>
                <a:latin typeface="Calibri"/>
                <a:ea typeface="DejaVu Sans"/>
              </a:defRPr>
            </a:pPr>
            <a:endParaRPr lang="ru-RU"/>
          </a:p>
        </c:txPr>
        <c:crossAx val="542341160"/>
        <c:crosses val="autoZero"/>
        <c:crossBetween val="midCat"/>
      </c:valAx>
      <c:catAx>
        <c:axId val="542341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2342336"/>
        <c:crosses val="autoZero"/>
        <c:auto val="1"/>
        <c:lblAlgn val="ctr"/>
        <c:lblOffset val="100"/>
        <c:noMultiLvlLbl val="0"/>
      </c:catAx>
      <c:valAx>
        <c:axId val="542342336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ru-RU"/>
          </a:p>
        </c:txPr>
        <c:crossAx val="542341944"/>
        <c:crosses val="max"/>
        <c:crossBetween val="midCat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"/>
          <c:y val="0.89353753039668404"/>
          <c:w val="0.98724330665276805"/>
          <c:h val="8.0464642491113902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0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24366136656639"/>
          <c:y val="7.4572362098789202E-2"/>
          <c:w val="0.84211431027073502"/>
          <c:h val="0.554103401883529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спрос не упадёт за 2-3 года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0.1</c:v>
                </c:pt>
                <c:pt idx="1">
                  <c:v>0.114285714285714</c:v>
                </c:pt>
                <c:pt idx="2">
                  <c:v>0.38571428571428601</c:v>
                </c:pt>
                <c:pt idx="3">
                  <c:v>0.4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ожидаю рост спроса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0.116279069767442</c:v>
                </c:pt>
                <c:pt idx="1">
                  <c:v>0.186046511627907</c:v>
                </c:pt>
                <c:pt idx="2">
                  <c:v>0.13953488372093001</c:v>
                </c:pt>
                <c:pt idx="3">
                  <c:v>0.55813953488372103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есть потенциал развития смежных сфер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0.16666666666666699</c:v>
                </c:pt>
                <c:pt idx="1">
                  <c:v>0.11111111111111099</c:v>
                </c:pt>
                <c:pt idx="2">
                  <c:v>0.5</c:v>
                </c:pt>
                <c:pt idx="3">
                  <c:v>0.22222222222222199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541951040"/>
        <c:axId val="541951432"/>
      </c:barChart>
      <c:catAx>
        <c:axId val="541951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595959"/>
                </a:solidFill>
                <a:latin typeface="Calibri"/>
                <a:ea typeface="DejaVu Sans"/>
              </a:defRPr>
            </a:pPr>
            <a:endParaRPr lang="ru-RU"/>
          </a:p>
        </c:txPr>
        <c:crossAx val="541951432"/>
        <c:crosses val="autoZero"/>
        <c:auto val="1"/>
        <c:lblAlgn val="ctr"/>
        <c:lblOffset val="100"/>
        <c:noMultiLvlLbl val="0"/>
      </c:catAx>
      <c:valAx>
        <c:axId val="541951432"/>
        <c:scaling>
          <c:orientation val="minMax"/>
          <c:max val="0.6"/>
          <c:min val="0"/>
        </c:scaling>
        <c:delete val="1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" sourceLinked="0"/>
        <c:majorTickMark val="out"/>
        <c:minorTickMark val="none"/>
        <c:tickLblPos val="none"/>
        <c:crossAx val="541951040"/>
        <c:crosses val="autoZero"/>
        <c:crossBetween val="midCat"/>
        <c:majorUnit val="0.1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145953782408306"/>
          <c:y val="0.69745639903390699"/>
          <c:w val="0.72325090576272"/>
          <c:h val="0.27542893743077901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0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19553072625698"/>
          <c:y val="9.6850733390854205E-2"/>
          <c:w val="0.84692737430167597"/>
          <c:h val="0.517471958584986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со стороны местных компаний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5.7971014492753603E-2</c:v>
                </c:pt>
                <c:pt idx="1">
                  <c:v>0.173913043478261</c:v>
                </c:pt>
                <c:pt idx="2">
                  <c:v>0.47826086956521802</c:v>
                </c:pt>
                <c:pt idx="3">
                  <c:v>0.28985507246376802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со стороны региональных компаний</c:v>
                </c:pt>
              </c:strCache>
            </c:strRef>
          </c:tx>
          <c:spPr>
            <a:solidFill>
              <a:srgbClr val="2B2F3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0.20588235294117599</c:v>
                </c:pt>
                <c:pt idx="1">
                  <c:v>0.29411764705882398</c:v>
                </c:pt>
                <c:pt idx="2">
                  <c:v>0.26470588235294101</c:v>
                </c:pt>
                <c:pt idx="3">
                  <c:v>0.23529411764705899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со стороны федеральных компаний</c:v>
                </c:pt>
              </c:strCache>
            </c:strRef>
          </c:tx>
          <c:spPr>
            <a:solidFill>
              <a:srgbClr val="FFDE1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1-min</c:v>
                </c:pt>
                <c:pt idx="1">
                  <c:v>2</c:v>
                </c:pt>
                <c:pt idx="2">
                  <c:v>3</c:v>
                </c:pt>
                <c:pt idx="3">
                  <c:v>4-max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7.1428571428571397E-2</c:v>
                </c:pt>
                <c:pt idx="1">
                  <c:v>2.8571428571428598E-2</c:v>
                </c:pt>
                <c:pt idx="2">
                  <c:v>4.2857142857142899E-2</c:v>
                </c:pt>
                <c:pt idx="3">
                  <c:v>0.85714285714285698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541952216"/>
        <c:axId val="541952608"/>
      </c:barChart>
      <c:catAx>
        <c:axId val="541952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595959"/>
                </a:solidFill>
                <a:latin typeface="Calibri"/>
                <a:ea typeface="DejaVu Sans"/>
              </a:defRPr>
            </a:pPr>
            <a:endParaRPr lang="ru-RU"/>
          </a:p>
        </c:txPr>
        <c:crossAx val="541952608"/>
        <c:crosses val="autoZero"/>
        <c:auto val="1"/>
        <c:lblAlgn val="ctr"/>
        <c:lblOffset val="100"/>
        <c:noMultiLvlLbl val="0"/>
      </c:catAx>
      <c:valAx>
        <c:axId val="541952608"/>
        <c:scaling>
          <c:orientation val="minMax"/>
          <c:max val="0.85"/>
          <c:min val="0"/>
        </c:scaling>
        <c:delete val="1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" sourceLinked="0"/>
        <c:majorTickMark val="out"/>
        <c:minorTickMark val="none"/>
        <c:tickLblPos val="none"/>
        <c:crossAx val="541952216"/>
        <c:crosses val="autoZero"/>
        <c:crossBetween val="midCat"/>
        <c:majorUnit val="0.1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19264429153554499"/>
          <c:y val="0.66260772318523498"/>
          <c:w val="0.63659344351471103"/>
          <c:h val="0.30687735617367801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0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0214942290414"/>
          <c:y val="7.1890251945653599E-2"/>
          <c:w val="0.85361808003317396"/>
          <c:h val="0.75953040495976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E600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между бизнесом и властью</c:v>
                </c:pt>
                <c:pt idx="1">
                  <c:v>внутри деловой среды</c:v>
                </c:pt>
                <c:pt idx="2">
                  <c:v>между бизнесом и работниками</c:v>
                </c:pt>
                <c:pt idx="3">
                  <c:v>между властью и жителями</c:v>
                </c:pt>
                <c:pt idx="4">
                  <c:v>между Администрацией муниципального образования и поселений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2.2000000000000002</c:v>
                </c:pt>
                <c:pt idx="1">
                  <c:v>2.4</c:v>
                </c:pt>
                <c:pt idx="2">
                  <c:v>2.7</c:v>
                </c:pt>
                <c:pt idx="3">
                  <c:v>2.2999999999999998</c:v>
                </c:pt>
                <c:pt idx="4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2"/>
        <c:overlap val="-27"/>
        <c:axId val="541953392"/>
        <c:axId val="541953784"/>
      </c:barChart>
      <c:catAx>
        <c:axId val="54195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800" b="0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ru-RU"/>
          </a:p>
        </c:txPr>
        <c:crossAx val="541953784"/>
        <c:crosses val="autoZero"/>
        <c:auto val="1"/>
        <c:lblAlgn val="ctr"/>
        <c:lblOffset val="100"/>
        <c:noMultiLvlLbl val="0"/>
      </c:catAx>
      <c:valAx>
        <c:axId val="541953784"/>
        <c:scaling>
          <c:orientation val="minMax"/>
          <c:max val="4"/>
          <c:min val="1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000" b="1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ru-RU"/>
          </a:p>
        </c:txPr>
        <c:crossAx val="541953392"/>
        <c:crosses val="autoZero"/>
        <c:crossBetween val="midCat"/>
        <c:majorUnit val="1"/>
      </c:valAx>
      <c:spPr>
        <a:noFill/>
        <a:ln w="25560"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49325" y="801688"/>
            <a:ext cx="5602288" cy="396398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3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750012" y="5019998"/>
            <a:ext cx="5999734" cy="4755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3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54692" cy="5280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438" name="PlaceHolder 4"/>
          <p:cNvSpPr>
            <a:spLocks noGrp="1"/>
          </p:cNvSpPr>
          <p:nvPr>
            <p:ph type="dt"/>
          </p:nvPr>
        </p:nvSpPr>
        <p:spPr>
          <a:xfrm>
            <a:off x="4245065" y="0"/>
            <a:ext cx="3254692" cy="5280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39" name="PlaceHolder 5"/>
          <p:cNvSpPr>
            <a:spLocks noGrp="1"/>
          </p:cNvSpPr>
          <p:nvPr>
            <p:ph type="ftr"/>
          </p:nvPr>
        </p:nvSpPr>
        <p:spPr>
          <a:xfrm>
            <a:off x="0" y="10040352"/>
            <a:ext cx="3254692" cy="52808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40" name="PlaceHolder 6"/>
          <p:cNvSpPr>
            <a:spLocks noGrp="1"/>
          </p:cNvSpPr>
          <p:nvPr>
            <p:ph type="sldNum"/>
          </p:nvPr>
        </p:nvSpPr>
        <p:spPr>
          <a:xfrm>
            <a:off x="4245065" y="10040352"/>
            <a:ext cx="3254692" cy="52808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F0569ADD-6004-421A-B533-4525FAEE7EA7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2746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8038" y="852488"/>
            <a:ext cx="3243262" cy="2293937"/>
          </a:xfrm>
          <a:prstGeom prst="rect">
            <a:avLst/>
          </a:prstGeom>
        </p:spPr>
      </p:sp>
      <p:sp>
        <p:nvSpPr>
          <p:cNvPr id="2742" name="PlaceHolder 2"/>
          <p:cNvSpPr>
            <a:spLocks noGrp="1"/>
          </p:cNvSpPr>
          <p:nvPr>
            <p:ph type="body"/>
          </p:nvPr>
        </p:nvSpPr>
        <p:spPr>
          <a:xfrm>
            <a:off x="994658" y="3277038"/>
            <a:ext cx="7950835" cy="2680630"/>
          </a:xfrm>
          <a:prstGeom prst="rect">
            <a:avLst/>
          </a:prstGeom>
        </p:spPr>
        <p:txBody>
          <a:bodyPr lIns="83791" tIns="42074" rIns="83791" bIns="42074">
            <a:noAutofit/>
          </a:bodyPr>
          <a:lstStyle/>
          <a:p>
            <a:pPr marL="213935" indent="-213578"/>
            <a:r>
              <a:rPr lang="ru-RU" sz="2000" spc="-1">
                <a:latin typeface="Arial"/>
              </a:rPr>
              <a:t>Подробнее о сути джоп шопов тут: https://wkazarin.ru/2019/06/29/job-shop-part-one-what-is-job-shop/</a:t>
            </a:r>
          </a:p>
        </p:txBody>
      </p:sp>
      <p:sp>
        <p:nvSpPr>
          <p:cNvPr id="2743" name="CustomShape 3"/>
          <p:cNvSpPr/>
          <p:nvPr/>
        </p:nvSpPr>
        <p:spPr>
          <a:xfrm>
            <a:off x="5631514" y="6467246"/>
            <a:ext cx="4305780" cy="340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791" tIns="42074" rIns="83791" bIns="42074" anchor="b">
            <a:noAutofit/>
          </a:bodyPr>
          <a:lstStyle/>
          <a:p>
            <a:pPr algn="r">
              <a:lnSpc>
                <a:spcPct val="100000"/>
              </a:lnSpc>
            </a:pPr>
            <a:fld id="{7ED29A52-D96C-4917-9C72-84A797E006D6}" type="slidenum">
              <a:rPr lang="ru-RU" sz="1100" spc="-1">
                <a:solidFill>
                  <a:srgbClr val="000000"/>
                </a:solidFill>
                <a:latin typeface="Calibri"/>
              </a:rPr>
              <a:t>17</a:t>
            </a:fld>
            <a:endParaRPr lang="ru-RU" sz="11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544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8038" y="852488"/>
            <a:ext cx="3243262" cy="2293937"/>
          </a:xfrm>
          <a:prstGeom prst="rect">
            <a:avLst/>
          </a:prstGeom>
        </p:spPr>
      </p:sp>
      <p:sp>
        <p:nvSpPr>
          <p:cNvPr id="2745" name="PlaceHolder 2"/>
          <p:cNvSpPr>
            <a:spLocks noGrp="1"/>
          </p:cNvSpPr>
          <p:nvPr>
            <p:ph type="body"/>
          </p:nvPr>
        </p:nvSpPr>
        <p:spPr>
          <a:xfrm>
            <a:off x="994658" y="3277038"/>
            <a:ext cx="7950835" cy="2680630"/>
          </a:xfrm>
          <a:prstGeom prst="rect">
            <a:avLst/>
          </a:prstGeom>
        </p:spPr>
        <p:txBody>
          <a:bodyPr lIns="83791" tIns="42074" rIns="83791" bIns="42074">
            <a:noAutofit/>
          </a:bodyPr>
          <a:lstStyle/>
          <a:p>
            <a:endParaRPr lang="ru-RU" sz="2000" spc="-1">
              <a:latin typeface="Arial"/>
            </a:endParaRPr>
          </a:p>
        </p:txBody>
      </p:sp>
      <p:sp>
        <p:nvSpPr>
          <p:cNvPr id="2746" name="CustomShape 3"/>
          <p:cNvSpPr/>
          <p:nvPr/>
        </p:nvSpPr>
        <p:spPr>
          <a:xfrm>
            <a:off x="5631514" y="6467246"/>
            <a:ext cx="4305780" cy="340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791" tIns="42074" rIns="83791" bIns="42074" anchor="b">
            <a:noAutofit/>
          </a:bodyPr>
          <a:lstStyle/>
          <a:p>
            <a:pPr algn="r">
              <a:lnSpc>
                <a:spcPct val="100000"/>
              </a:lnSpc>
            </a:pPr>
            <a:fld id="{C5809F60-81D9-4950-A92A-FBFD041F6A94}" type="slidenum">
              <a:rPr lang="ru-RU" sz="1100" spc="-1">
                <a:solidFill>
                  <a:srgbClr val="000000"/>
                </a:solidFill>
                <a:latin typeface="DIN Pro Medium"/>
              </a:rPr>
              <a:t>25</a:t>
            </a:fld>
            <a:endParaRPr lang="ru-RU" sz="11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2772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8038" y="852488"/>
            <a:ext cx="3243262" cy="2293937"/>
          </a:xfrm>
          <a:prstGeom prst="rect">
            <a:avLst/>
          </a:prstGeom>
        </p:spPr>
      </p:sp>
      <p:sp>
        <p:nvSpPr>
          <p:cNvPr id="2748" name="PlaceHolder 2"/>
          <p:cNvSpPr>
            <a:spLocks noGrp="1"/>
          </p:cNvSpPr>
          <p:nvPr>
            <p:ph type="body"/>
          </p:nvPr>
        </p:nvSpPr>
        <p:spPr>
          <a:xfrm>
            <a:off x="994658" y="3277038"/>
            <a:ext cx="7950835" cy="2680630"/>
          </a:xfrm>
          <a:prstGeom prst="rect">
            <a:avLst/>
          </a:prstGeom>
        </p:spPr>
        <p:txBody>
          <a:bodyPr lIns="83791" tIns="42074" rIns="83791" bIns="42074">
            <a:noAutofit/>
          </a:bodyPr>
          <a:lstStyle/>
          <a:p>
            <a:endParaRPr lang="ru-RU" sz="2000" spc="-1">
              <a:latin typeface="Arial"/>
            </a:endParaRPr>
          </a:p>
        </p:txBody>
      </p:sp>
      <p:sp>
        <p:nvSpPr>
          <p:cNvPr id="2749" name="CustomShape 3"/>
          <p:cNvSpPr/>
          <p:nvPr/>
        </p:nvSpPr>
        <p:spPr>
          <a:xfrm>
            <a:off x="5631514" y="6467246"/>
            <a:ext cx="4305780" cy="340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791" tIns="42074" rIns="83791" bIns="42074" anchor="b">
            <a:noAutofit/>
          </a:bodyPr>
          <a:lstStyle/>
          <a:p>
            <a:pPr algn="r">
              <a:lnSpc>
                <a:spcPct val="100000"/>
              </a:lnSpc>
            </a:pPr>
            <a:fld id="{D193ED26-0A6E-4BC4-BFB4-2DB314152604}" type="slidenum">
              <a:rPr lang="ru-RU" sz="1100" spc="-1">
                <a:latin typeface="Times New Roman"/>
              </a:rPr>
              <a:t>27</a:t>
            </a:fld>
            <a:endParaRPr lang="ru-RU" sz="11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0421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8038" y="852488"/>
            <a:ext cx="3243262" cy="2293937"/>
          </a:xfrm>
          <a:prstGeom prst="rect">
            <a:avLst/>
          </a:prstGeom>
        </p:spPr>
      </p:sp>
      <p:sp>
        <p:nvSpPr>
          <p:cNvPr id="2751" name="PlaceHolder 2"/>
          <p:cNvSpPr>
            <a:spLocks noGrp="1"/>
          </p:cNvSpPr>
          <p:nvPr>
            <p:ph type="body"/>
          </p:nvPr>
        </p:nvSpPr>
        <p:spPr>
          <a:xfrm>
            <a:off x="994658" y="3277038"/>
            <a:ext cx="7950835" cy="2680630"/>
          </a:xfrm>
          <a:prstGeom prst="rect">
            <a:avLst/>
          </a:prstGeom>
        </p:spPr>
        <p:txBody>
          <a:bodyPr lIns="83791" tIns="42074" rIns="83791" bIns="42074">
            <a:noAutofit/>
          </a:bodyPr>
          <a:lstStyle/>
          <a:p>
            <a:endParaRPr lang="ru-RU" sz="2000" spc="-1">
              <a:latin typeface="Arial"/>
            </a:endParaRPr>
          </a:p>
        </p:txBody>
      </p:sp>
      <p:sp>
        <p:nvSpPr>
          <p:cNvPr id="2752" name="CustomShape 3"/>
          <p:cNvSpPr/>
          <p:nvPr/>
        </p:nvSpPr>
        <p:spPr>
          <a:xfrm>
            <a:off x="5631514" y="6467246"/>
            <a:ext cx="4305780" cy="340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791" tIns="42074" rIns="83791" bIns="42074" anchor="b">
            <a:noAutofit/>
          </a:bodyPr>
          <a:lstStyle/>
          <a:p>
            <a:pPr algn="r">
              <a:lnSpc>
                <a:spcPct val="100000"/>
              </a:lnSpc>
            </a:pPr>
            <a:fld id="{D02F6387-BF86-4603-BE2D-E28F44BF5568}" type="slidenum">
              <a:rPr lang="ru-RU" sz="1100" spc="-1">
                <a:solidFill>
                  <a:srgbClr val="000000"/>
                </a:solidFill>
                <a:latin typeface="Calibri"/>
              </a:rPr>
              <a:t>31</a:t>
            </a:fld>
            <a:endParaRPr lang="ru-RU" sz="11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475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8038" y="852488"/>
            <a:ext cx="3243262" cy="2293937"/>
          </a:xfrm>
          <a:prstGeom prst="rect">
            <a:avLst/>
          </a:prstGeom>
        </p:spPr>
      </p:sp>
      <p:sp>
        <p:nvSpPr>
          <p:cNvPr id="2754" name="PlaceHolder 2"/>
          <p:cNvSpPr>
            <a:spLocks noGrp="1"/>
          </p:cNvSpPr>
          <p:nvPr>
            <p:ph type="body"/>
          </p:nvPr>
        </p:nvSpPr>
        <p:spPr>
          <a:xfrm>
            <a:off x="994658" y="3277038"/>
            <a:ext cx="7950835" cy="2680630"/>
          </a:xfrm>
          <a:prstGeom prst="rect">
            <a:avLst/>
          </a:prstGeom>
        </p:spPr>
        <p:txBody>
          <a:bodyPr lIns="83791" tIns="42074" rIns="83791" bIns="42074">
            <a:noAutofit/>
          </a:bodyPr>
          <a:lstStyle/>
          <a:p>
            <a:endParaRPr lang="ru-RU" sz="2000" spc="-1">
              <a:latin typeface="Arial"/>
            </a:endParaRPr>
          </a:p>
        </p:txBody>
      </p:sp>
      <p:sp>
        <p:nvSpPr>
          <p:cNvPr id="2755" name="CustomShape 3"/>
          <p:cNvSpPr/>
          <p:nvPr/>
        </p:nvSpPr>
        <p:spPr>
          <a:xfrm>
            <a:off x="5631514" y="6467246"/>
            <a:ext cx="4305780" cy="340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791" tIns="42074" rIns="83791" bIns="42074" anchor="b">
            <a:noAutofit/>
          </a:bodyPr>
          <a:lstStyle/>
          <a:p>
            <a:pPr algn="r">
              <a:lnSpc>
                <a:spcPct val="100000"/>
              </a:lnSpc>
            </a:pPr>
            <a:fld id="{D567DCBC-A100-49DF-B562-06DCD067B82F}" type="slidenum">
              <a:rPr lang="ru-RU" sz="1100" spc="-1">
                <a:solidFill>
                  <a:srgbClr val="000000"/>
                </a:solidFill>
                <a:latin typeface="Calibri"/>
              </a:rPr>
              <a:t>32</a:t>
            </a:fld>
            <a:endParaRPr lang="ru-RU" sz="11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6800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8038" y="852488"/>
            <a:ext cx="3243262" cy="2293937"/>
          </a:xfrm>
          <a:prstGeom prst="rect">
            <a:avLst/>
          </a:prstGeom>
        </p:spPr>
      </p:sp>
      <p:sp>
        <p:nvSpPr>
          <p:cNvPr id="2757" name="PlaceHolder 2"/>
          <p:cNvSpPr>
            <a:spLocks noGrp="1"/>
          </p:cNvSpPr>
          <p:nvPr>
            <p:ph type="body"/>
          </p:nvPr>
        </p:nvSpPr>
        <p:spPr>
          <a:xfrm>
            <a:off x="994658" y="3277038"/>
            <a:ext cx="7950835" cy="2680630"/>
          </a:xfrm>
          <a:prstGeom prst="rect">
            <a:avLst/>
          </a:prstGeom>
        </p:spPr>
        <p:txBody>
          <a:bodyPr lIns="83791" tIns="42074" rIns="83791" bIns="42074">
            <a:noAutofit/>
          </a:bodyPr>
          <a:lstStyle/>
          <a:p>
            <a:pPr marL="213935" indent="-213578"/>
            <a:r>
              <a:rPr lang="ru-RU" sz="2000" spc="-1">
                <a:latin typeface="Arial"/>
              </a:rPr>
              <a:t>Развитие ТСК – на основе общедоступной информации на сайте http://www.met-trans.ru/news/CHMZ-prisoedinilsya-k-gruppe-OMK</a:t>
            </a:r>
          </a:p>
        </p:txBody>
      </p:sp>
      <p:sp>
        <p:nvSpPr>
          <p:cNvPr id="2758" name="CustomShape 3"/>
          <p:cNvSpPr/>
          <p:nvPr/>
        </p:nvSpPr>
        <p:spPr>
          <a:xfrm>
            <a:off x="5631514" y="6467246"/>
            <a:ext cx="4305780" cy="340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791" tIns="42074" rIns="83791" bIns="42074" anchor="b">
            <a:noAutofit/>
          </a:bodyPr>
          <a:lstStyle/>
          <a:p>
            <a:pPr algn="r">
              <a:lnSpc>
                <a:spcPct val="100000"/>
              </a:lnSpc>
            </a:pPr>
            <a:fld id="{458CFF2A-80D3-4F41-A9F1-4D6E80181678}" type="slidenum">
              <a:rPr lang="ru-RU" sz="1100" spc="-1">
                <a:solidFill>
                  <a:srgbClr val="000000"/>
                </a:solidFill>
                <a:latin typeface="Calibri"/>
              </a:rPr>
              <a:t>35</a:t>
            </a:fld>
            <a:endParaRPr lang="ru-RU" sz="11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7464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8038" y="852488"/>
            <a:ext cx="3243262" cy="2293937"/>
          </a:xfrm>
          <a:prstGeom prst="rect">
            <a:avLst/>
          </a:prstGeom>
        </p:spPr>
      </p:sp>
      <p:sp>
        <p:nvSpPr>
          <p:cNvPr id="2760" name="PlaceHolder 2"/>
          <p:cNvSpPr>
            <a:spLocks noGrp="1"/>
          </p:cNvSpPr>
          <p:nvPr>
            <p:ph type="body"/>
          </p:nvPr>
        </p:nvSpPr>
        <p:spPr>
          <a:xfrm>
            <a:off x="994658" y="3277038"/>
            <a:ext cx="7950835" cy="2680630"/>
          </a:xfrm>
          <a:prstGeom prst="rect">
            <a:avLst/>
          </a:prstGeom>
        </p:spPr>
        <p:txBody>
          <a:bodyPr lIns="83791" tIns="42074" rIns="83791" bIns="42074">
            <a:noAutofit/>
          </a:bodyPr>
          <a:lstStyle/>
          <a:p>
            <a:endParaRPr lang="ru-RU" sz="2000" spc="-1">
              <a:latin typeface="Arial"/>
            </a:endParaRPr>
          </a:p>
        </p:txBody>
      </p:sp>
      <p:sp>
        <p:nvSpPr>
          <p:cNvPr id="2761" name="CustomShape 3"/>
          <p:cNvSpPr/>
          <p:nvPr/>
        </p:nvSpPr>
        <p:spPr>
          <a:xfrm>
            <a:off x="5631514" y="6467246"/>
            <a:ext cx="4305780" cy="340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791" tIns="42074" rIns="83791" bIns="42074" anchor="b">
            <a:noAutofit/>
          </a:bodyPr>
          <a:lstStyle/>
          <a:p>
            <a:pPr algn="r">
              <a:lnSpc>
                <a:spcPct val="100000"/>
              </a:lnSpc>
            </a:pPr>
            <a:fld id="{2D7F41B6-1D72-4ADD-A5A5-37F16ABCB4D5}" type="slidenum">
              <a:rPr lang="ru-RU" sz="1100" spc="-1">
                <a:solidFill>
                  <a:srgbClr val="000000"/>
                </a:solidFill>
                <a:latin typeface="Calibri"/>
              </a:rPr>
              <a:t>40</a:t>
            </a:fld>
            <a:endParaRPr lang="ru-RU" sz="11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9509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223963" y="1028700"/>
            <a:ext cx="3927475" cy="2778125"/>
          </a:xfrm>
          <a:prstGeom prst="rect">
            <a:avLst/>
          </a:prstGeom>
        </p:spPr>
      </p:sp>
      <p:sp>
        <p:nvSpPr>
          <p:cNvPr id="2763" name="PlaceHolder 2"/>
          <p:cNvSpPr>
            <a:spLocks noGrp="1"/>
          </p:cNvSpPr>
          <p:nvPr>
            <p:ph type="body"/>
          </p:nvPr>
        </p:nvSpPr>
        <p:spPr>
          <a:xfrm>
            <a:off x="994658" y="3277038"/>
            <a:ext cx="7950835" cy="2680630"/>
          </a:xfrm>
          <a:prstGeom prst="rect">
            <a:avLst/>
          </a:prstGeom>
        </p:spPr>
        <p:txBody>
          <a:bodyPr lIns="83791" tIns="42074" rIns="83791" bIns="42074">
            <a:noAutofit/>
          </a:bodyPr>
          <a:lstStyle/>
          <a:p>
            <a:endParaRPr lang="ru-RU" sz="2000" spc="-1">
              <a:latin typeface="Arial"/>
            </a:endParaRPr>
          </a:p>
        </p:txBody>
      </p:sp>
      <p:sp>
        <p:nvSpPr>
          <p:cNvPr id="2764" name="CustomShape 3"/>
          <p:cNvSpPr/>
          <p:nvPr/>
        </p:nvSpPr>
        <p:spPr>
          <a:xfrm>
            <a:off x="5631514" y="6467246"/>
            <a:ext cx="4305780" cy="340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791" tIns="42074" rIns="83791" bIns="42074" anchor="b">
            <a:noAutofit/>
          </a:bodyPr>
          <a:lstStyle/>
          <a:p>
            <a:pPr algn="r">
              <a:lnSpc>
                <a:spcPct val="100000"/>
              </a:lnSpc>
            </a:pPr>
            <a:fld id="{B2F1C236-B660-4055-BD80-B8740692608A}" type="slidenum">
              <a:rPr lang="ru-RU" sz="1100" spc="-1">
                <a:solidFill>
                  <a:srgbClr val="000000"/>
                </a:solidFill>
                <a:latin typeface="Calibri"/>
              </a:rPr>
              <a:t>47</a:t>
            </a:fld>
            <a:endParaRPr lang="ru-RU" sz="11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634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78828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704232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78828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704232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78828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704232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78828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704232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78828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704232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78828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704232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78828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704232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4" name="PlaceHolder 6"/>
          <p:cNvSpPr>
            <a:spLocks noGrp="1"/>
          </p:cNvSpPr>
          <p:nvPr>
            <p:ph type="body"/>
          </p:nvPr>
        </p:nvSpPr>
        <p:spPr>
          <a:xfrm>
            <a:off x="378828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5" name="PlaceHolder 7"/>
          <p:cNvSpPr>
            <a:spLocks noGrp="1"/>
          </p:cNvSpPr>
          <p:nvPr>
            <p:ph type="body"/>
          </p:nvPr>
        </p:nvSpPr>
        <p:spPr>
          <a:xfrm>
            <a:off x="704232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378828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704232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6"/>
          <p:cNvSpPr>
            <a:spLocks noGrp="1"/>
          </p:cNvSpPr>
          <p:nvPr>
            <p:ph type="body"/>
          </p:nvPr>
        </p:nvSpPr>
        <p:spPr>
          <a:xfrm>
            <a:off x="378828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4" name="PlaceHolder 7"/>
          <p:cNvSpPr>
            <a:spLocks noGrp="1"/>
          </p:cNvSpPr>
          <p:nvPr>
            <p:ph type="body"/>
          </p:nvPr>
        </p:nvSpPr>
        <p:spPr>
          <a:xfrm>
            <a:off x="704232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0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1" name="PlaceHolder 5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body"/>
          </p:nvPr>
        </p:nvSpPr>
        <p:spPr>
          <a:xfrm>
            <a:off x="378828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body"/>
          </p:nvPr>
        </p:nvSpPr>
        <p:spPr>
          <a:xfrm>
            <a:off x="704232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7" name="PlaceHolder 6"/>
          <p:cNvSpPr>
            <a:spLocks noGrp="1"/>
          </p:cNvSpPr>
          <p:nvPr>
            <p:ph type="body"/>
          </p:nvPr>
        </p:nvSpPr>
        <p:spPr>
          <a:xfrm>
            <a:off x="378828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8" name="PlaceHolder 7"/>
          <p:cNvSpPr>
            <a:spLocks noGrp="1"/>
          </p:cNvSpPr>
          <p:nvPr>
            <p:ph type="body"/>
          </p:nvPr>
        </p:nvSpPr>
        <p:spPr>
          <a:xfrm>
            <a:off x="704232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3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7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1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8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9" name="PlaceHolder 5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body"/>
          </p:nvPr>
        </p:nvSpPr>
        <p:spPr>
          <a:xfrm>
            <a:off x="378828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3" name="PlaceHolder 4"/>
          <p:cNvSpPr>
            <a:spLocks noGrp="1"/>
          </p:cNvSpPr>
          <p:nvPr>
            <p:ph type="body"/>
          </p:nvPr>
        </p:nvSpPr>
        <p:spPr>
          <a:xfrm>
            <a:off x="704232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4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5" name="PlaceHolder 6"/>
          <p:cNvSpPr>
            <a:spLocks noGrp="1"/>
          </p:cNvSpPr>
          <p:nvPr>
            <p:ph type="body"/>
          </p:nvPr>
        </p:nvSpPr>
        <p:spPr>
          <a:xfrm>
            <a:off x="378828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6" name="PlaceHolder 7"/>
          <p:cNvSpPr>
            <a:spLocks noGrp="1"/>
          </p:cNvSpPr>
          <p:nvPr>
            <p:ph type="body"/>
          </p:nvPr>
        </p:nvSpPr>
        <p:spPr>
          <a:xfrm>
            <a:off x="704232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5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9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21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 type="body"/>
          </p:nvPr>
        </p:nvSpPr>
        <p:spPr>
          <a:xfrm>
            <a:off x="378828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31" name="PlaceHolder 4"/>
          <p:cNvSpPr>
            <a:spLocks noGrp="1"/>
          </p:cNvSpPr>
          <p:nvPr>
            <p:ph type="body"/>
          </p:nvPr>
        </p:nvSpPr>
        <p:spPr>
          <a:xfrm>
            <a:off x="7042320" y="176940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32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33" name="PlaceHolder 6"/>
          <p:cNvSpPr>
            <a:spLocks noGrp="1"/>
          </p:cNvSpPr>
          <p:nvPr>
            <p:ph type="body"/>
          </p:nvPr>
        </p:nvSpPr>
        <p:spPr>
          <a:xfrm>
            <a:off x="378828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34" name="PlaceHolder 7"/>
          <p:cNvSpPr>
            <a:spLocks noGrp="1"/>
          </p:cNvSpPr>
          <p:nvPr>
            <p:ph type="body"/>
          </p:nvPr>
        </p:nvSpPr>
        <p:spPr>
          <a:xfrm>
            <a:off x="7042320" y="4060440"/>
            <a:ext cx="3098520" cy="2091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theme" Target="../theme/theme6.xml"/><Relationship Id="rId18" Type="http://schemas.openxmlformats.org/officeDocument/2006/relationships/image" Target="../media/image5.png"/><Relationship Id="rId26" Type="http://schemas.openxmlformats.org/officeDocument/2006/relationships/image" Target="../media/image13.png"/><Relationship Id="rId39" Type="http://schemas.openxmlformats.org/officeDocument/2006/relationships/image" Target="../media/image26.png"/><Relationship Id="rId21" Type="http://schemas.openxmlformats.org/officeDocument/2006/relationships/image" Target="../media/image8.png"/><Relationship Id="rId34" Type="http://schemas.openxmlformats.org/officeDocument/2006/relationships/image" Target="../media/image21.png"/><Relationship Id="rId42" Type="http://schemas.openxmlformats.org/officeDocument/2006/relationships/image" Target="../media/image29.png"/><Relationship Id="rId47" Type="http://schemas.openxmlformats.org/officeDocument/2006/relationships/image" Target="../media/image34.png"/><Relationship Id="rId50" Type="http://schemas.openxmlformats.org/officeDocument/2006/relationships/image" Target="../media/image37.png"/><Relationship Id="rId55" Type="http://schemas.openxmlformats.org/officeDocument/2006/relationships/image" Target="../media/image42.png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image" Target="../media/image4.png"/><Relationship Id="rId25" Type="http://schemas.openxmlformats.org/officeDocument/2006/relationships/image" Target="../media/image12.png"/><Relationship Id="rId33" Type="http://schemas.openxmlformats.org/officeDocument/2006/relationships/image" Target="../media/image20.png"/><Relationship Id="rId38" Type="http://schemas.openxmlformats.org/officeDocument/2006/relationships/image" Target="../media/image25.png"/><Relationship Id="rId46" Type="http://schemas.openxmlformats.org/officeDocument/2006/relationships/image" Target="../media/image33.png"/><Relationship Id="rId59" Type="http://schemas.openxmlformats.org/officeDocument/2006/relationships/image" Target="../media/image46.png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29" Type="http://schemas.openxmlformats.org/officeDocument/2006/relationships/image" Target="../media/image16.png"/><Relationship Id="rId41" Type="http://schemas.openxmlformats.org/officeDocument/2006/relationships/image" Target="../media/image28.png"/><Relationship Id="rId54" Type="http://schemas.openxmlformats.org/officeDocument/2006/relationships/image" Target="../media/image41.pn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40" Type="http://schemas.openxmlformats.org/officeDocument/2006/relationships/image" Target="../media/image27.png"/><Relationship Id="rId45" Type="http://schemas.openxmlformats.org/officeDocument/2006/relationships/image" Target="../media/image32.png"/><Relationship Id="rId53" Type="http://schemas.openxmlformats.org/officeDocument/2006/relationships/image" Target="../media/image40.png"/><Relationship Id="rId58" Type="http://schemas.openxmlformats.org/officeDocument/2006/relationships/image" Target="../media/image45.png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36" Type="http://schemas.openxmlformats.org/officeDocument/2006/relationships/image" Target="../media/image23.png"/><Relationship Id="rId49" Type="http://schemas.openxmlformats.org/officeDocument/2006/relationships/image" Target="../media/image36.png"/><Relationship Id="rId57" Type="http://schemas.openxmlformats.org/officeDocument/2006/relationships/image" Target="../media/image44.png"/><Relationship Id="rId10" Type="http://schemas.openxmlformats.org/officeDocument/2006/relationships/slideLayout" Target="../slideLayouts/slideLayout70.xml"/><Relationship Id="rId19" Type="http://schemas.openxmlformats.org/officeDocument/2006/relationships/image" Target="../media/image6.png"/><Relationship Id="rId31" Type="http://schemas.openxmlformats.org/officeDocument/2006/relationships/image" Target="../media/image18.png"/><Relationship Id="rId44" Type="http://schemas.openxmlformats.org/officeDocument/2006/relationships/image" Target="../media/image31.png"/><Relationship Id="rId52" Type="http://schemas.openxmlformats.org/officeDocument/2006/relationships/image" Target="../media/image39.png"/><Relationship Id="rId60" Type="http://schemas.openxmlformats.org/officeDocument/2006/relationships/image" Target="../media/image47.png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4.png"/><Relationship Id="rId30" Type="http://schemas.openxmlformats.org/officeDocument/2006/relationships/image" Target="../media/image17.png"/><Relationship Id="rId35" Type="http://schemas.openxmlformats.org/officeDocument/2006/relationships/image" Target="../media/image22.png"/><Relationship Id="rId43" Type="http://schemas.openxmlformats.org/officeDocument/2006/relationships/image" Target="../media/image30.png"/><Relationship Id="rId48" Type="http://schemas.openxmlformats.org/officeDocument/2006/relationships/image" Target="../media/image35.png"/><Relationship Id="rId56" Type="http://schemas.openxmlformats.org/officeDocument/2006/relationships/image" Target="../media/image43.png"/><Relationship Id="rId8" Type="http://schemas.openxmlformats.org/officeDocument/2006/relationships/slideLayout" Target="../slideLayouts/slideLayout68.xml"/><Relationship Id="rId51" Type="http://schemas.openxmlformats.org/officeDocument/2006/relationships/image" Target="../media/image38.png"/><Relationship Id="rId3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9900720" y="7222680"/>
            <a:ext cx="51552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62280" algn="r">
              <a:lnSpc>
                <a:spcPct val="100000"/>
              </a:lnSpc>
              <a:spcBef>
                <a:spcPts val="210"/>
              </a:spcBef>
            </a:pPr>
            <a:fld id="{1ADAAD79-93DB-4BAD-BE0C-E365BD2D4C20}" type="slidenum">
              <a:rPr lang="ru-RU" sz="1200" b="1" strike="noStrike" spc="-1">
                <a:solidFill>
                  <a:srgbClr val="808080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9900720" y="7222680"/>
            <a:ext cx="51552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62280" algn="r">
              <a:lnSpc>
                <a:spcPct val="100000"/>
              </a:lnSpc>
              <a:spcBef>
                <a:spcPts val="210"/>
              </a:spcBef>
            </a:pPr>
            <a:fld id="{B55DF26F-305F-428D-9502-253EFE948F9A}" type="slidenum">
              <a:rPr lang="ru-RU" sz="1200" b="1" strike="noStrike" spc="-1">
                <a:solidFill>
                  <a:srgbClr val="808080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9900720" y="7222680"/>
            <a:ext cx="51552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62280" algn="r">
              <a:lnSpc>
                <a:spcPct val="100000"/>
              </a:lnSpc>
              <a:spcBef>
                <a:spcPts val="210"/>
              </a:spcBef>
            </a:pPr>
            <a:fld id="{32586BA2-82ED-4B2D-9711-63643E52C9AA}" type="slidenum">
              <a:rPr lang="ru-RU" sz="1200" b="1" strike="noStrike" spc="-1">
                <a:solidFill>
                  <a:srgbClr val="808080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9900720" y="7222680"/>
            <a:ext cx="51552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62280" algn="r">
              <a:lnSpc>
                <a:spcPct val="100000"/>
              </a:lnSpc>
              <a:spcBef>
                <a:spcPts val="210"/>
              </a:spcBef>
            </a:pPr>
            <a:fld id="{4B66B5F9-27EC-4E86-89E6-1A4F2D4866D7}" type="slidenum">
              <a:rPr lang="ru-RU" sz="1200" b="1" strike="noStrike" spc="-1">
                <a:solidFill>
                  <a:srgbClr val="808080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9900720" y="7222680"/>
            <a:ext cx="51552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62280" algn="r">
              <a:lnSpc>
                <a:spcPct val="100000"/>
              </a:lnSpc>
              <a:spcBef>
                <a:spcPts val="210"/>
              </a:spcBef>
            </a:pPr>
            <a:fld id="{DDA74494-32FD-4023-AB3D-E50EF962D74E}" type="slidenum">
              <a:rPr lang="ru-RU" sz="1200" b="1" strike="noStrike" spc="-1">
                <a:solidFill>
                  <a:srgbClr val="808080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/>
          </p:nvPr>
        </p:nvSpPr>
        <p:spPr>
          <a:xfrm>
            <a:off x="735120" y="501480"/>
            <a:ext cx="9222480" cy="1262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 hidden="1"/>
          <p:cNvSpPr/>
          <p:nvPr/>
        </p:nvSpPr>
        <p:spPr>
          <a:xfrm>
            <a:off x="9900720" y="7222680"/>
            <a:ext cx="51552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62280" algn="r">
              <a:lnSpc>
                <a:spcPct val="100000"/>
              </a:lnSpc>
              <a:spcBef>
                <a:spcPts val="210"/>
              </a:spcBef>
            </a:pPr>
            <a:fld id="{14685D25-A77F-43BF-A6F9-21E277F5DE5A}" type="slidenum">
              <a:rPr lang="ru-RU" sz="1200" b="1" strike="noStrike" spc="-1">
                <a:solidFill>
                  <a:srgbClr val="808080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1023480" y="4952520"/>
            <a:ext cx="4773960" cy="763920"/>
          </a:xfrm>
          <a:custGeom>
            <a:avLst/>
            <a:gdLst/>
            <a:ahLst/>
            <a:cxnLst/>
            <a:rect l="l" t="t" r="r" b="b"/>
            <a:pathLst>
              <a:path w="4774565" h="764539">
                <a:moveTo>
                  <a:pt x="4773942" y="0"/>
                </a:moveTo>
                <a:lnTo>
                  <a:pt x="0" y="1727"/>
                </a:lnTo>
                <a:lnTo>
                  <a:pt x="0" y="764451"/>
                </a:lnTo>
                <a:lnTo>
                  <a:pt x="4098124" y="763790"/>
                </a:lnTo>
                <a:lnTo>
                  <a:pt x="4773942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496800" y="4900680"/>
            <a:ext cx="876240" cy="876240"/>
          </a:xfrm>
          <a:custGeom>
            <a:avLst/>
            <a:gdLst/>
            <a:ahLst/>
            <a:cxnLst/>
            <a:rect l="l" t="t" r="r" b="b"/>
            <a:pathLst>
              <a:path w="876935" h="876935">
                <a:moveTo>
                  <a:pt x="436803" y="0"/>
                </a:moveTo>
                <a:lnTo>
                  <a:pt x="389067" y="2719"/>
                </a:lnTo>
                <a:lnTo>
                  <a:pt x="342836" y="10397"/>
                </a:lnTo>
                <a:lnTo>
                  <a:pt x="298375" y="22767"/>
                </a:lnTo>
                <a:lnTo>
                  <a:pt x="255952" y="39560"/>
                </a:lnTo>
                <a:lnTo>
                  <a:pt x="215834" y="60508"/>
                </a:lnTo>
                <a:lnTo>
                  <a:pt x="178286" y="85344"/>
                </a:lnTo>
                <a:lnTo>
                  <a:pt x="143575" y="113798"/>
                </a:lnTo>
                <a:lnTo>
                  <a:pt x="111967" y="145603"/>
                </a:lnTo>
                <a:lnTo>
                  <a:pt x="83730" y="180490"/>
                </a:lnTo>
                <a:lnTo>
                  <a:pt x="59129" y="218192"/>
                </a:lnTo>
                <a:lnTo>
                  <a:pt x="38431" y="258440"/>
                </a:lnTo>
                <a:lnTo>
                  <a:pt x="21903" y="300967"/>
                </a:lnTo>
                <a:lnTo>
                  <a:pt x="9810" y="345503"/>
                </a:lnTo>
                <a:lnTo>
                  <a:pt x="2420" y="391782"/>
                </a:lnTo>
                <a:lnTo>
                  <a:pt x="0" y="439534"/>
                </a:lnTo>
                <a:lnTo>
                  <a:pt x="2721" y="487270"/>
                </a:lnTo>
                <a:lnTo>
                  <a:pt x="10402" y="533501"/>
                </a:lnTo>
                <a:lnTo>
                  <a:pt x="22774" y="577961"/>
                </a:lnTo>
                <a:lnTo>
                  <a:pt x="39570" y="620383"/>
                </a:lnTo>
                <a:lnTo>
                  <a:pt x="60520" y="660501"/>
                </a:lnTo>
                <a:lnTo>
                  <a:pt x="85357" y="698048"/>
                </a:lnTo>
                <a:lnTo>
                  <a:pt x="113813" y="732758"/>
                </a:lnTo>
                <a:lnTo>
                  <a:pt x="145619" y="764365"/>
                </a:lnTo>
                <a:lnTo>
                  <a:pt x="180508" y="792602"/>
                </a:lnTo>
                <a:lnTo>
                  <a:pt x="218210" y="817203"/>
                </a:lnTo>
                <a:lnTo>
                  <a:pt x="258458" y="837901"/>
                </a:lnTo>
                <a:lnTo>
                  <a:pt x="300984" y="854430"/>
                </a:lnTo>
                <a:lnTo>
                  <a:pt x="345520" y="866523"/>
                </a:lnTo>
                <a:lnTo>
                  <a:pt x="391797" y="873914"/>
                </a:lnTo>
                <a:lnTo>
                  <a:pt x="439547" y="876338"/>
                </a:lnTo>
                <a:lnTo>
                  <a:pt x="487280" y="873616"/>
                </a:lnTo>
                <a:lnTo>
                  <a:pt x="533510" y="865936"/>
                </a:lnTo>
                <a:lnTo>
                  <a:pt x="577968" y="853564"/>
                </a:lnTo>
                <a:lnTo>
                  <a:pt x="620390" y="836769"/>
                </a:lnTo>
                <a:lnTo>
                  <a:pt x="660507" y="815820"/>
                </a:lnTo>
                <a:lnTo>
                  <a:pt x="698054" y="790983"/>
                </a:lnTo>
                <a:lnTo>
                  <a:pt x="732764" y="762528"/>
                </a:lnTo>
                <a:lnTo>
                  <a:pt x="764371" y="730723"/>
                </a:lnTo>
                <a:lnTo>
                  <a:pt x="792608" y="695835"/>
                </a:lnTo>
                <a:lnTo>
                  <a:pt x="817209" y="658133"/>
                </a:lnTo>
                <a:lnTo>
                  <a:pt x="837906" y="617884"/>
                </a:lnTo>
                <a:lnTo>
                  <a:pt x="854435" y="575358"/>
                </a:lnTo>
                <a:lnTo>
                  <a:pt x="866527" y="530821"/>
                </a:lnTo>
                <a:lnTo>
                  <a:pt x="873917" y="484543"/>
                </a:lnTo>
                <a:lnTo>
                  <a:pt x="876338" y="436791"/>
                </a:lnTo>
                <a:lnTo>
                  <a:pt x="873616" y="389055"/>
                </a:lnTo>
                <a:lnTo>
                  <a:pt x="865936" y="342823"/>
                </a:lnTo>
                <a:lnTo>
                  <a:pt x="853564" y="298364"/>
                </a:lnTo>
                <a:lnTo>
                  <a:pt x="836770" y="255942"/>
                </a:lnTo>
                <a:lnTo>
                  <a:pt x="815820" y="215824"/>
                </a:lnTo>
                <a:lnTo>
                  <a:pt x="790984" y="178277"/>
                </a:lnTo>
                <a:lnTo>
                  <a:pt x="762530" y="143568"/>
                </a:lnTo>
                <a:lnTo>
                  <a:pt x="730725" y="111961"/>
                </a:lnTo>
                <a:lnTo>
                  <a:pt x="695838" y="83725"/>
                </a:lnTo>
                <a:lnTo>
                  <a:pt x="658137" y="59126"/>
                </a:lnTo>
                <a:lnTo>
                  <a:pt x="617889" y="38429"/>
                </a:lnTo>
                <a:lnTo>
                  <a:pt x="575364" y="21901"/>
                </a:lnTo>
                <a:lnTo>
                  <a:pt x="530829" y="9810"/>
                </a:lnTo>
                <a:lnTo>
                  <a:pt x="484553" y="2420"/>
                </a:lnTo>
                <a:lnTo>
                  <a:pt x="436803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CustomShape 4"/>
          <p:cNvSpPr/>
          <p:nvPr/>
        </p:nvSpPr>
        <p:spPr>
          <a:xfrm>
            <a:off x="797400" y="5085360"/>
            <a:ext cx="390600" cy="38412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137502" y="0"/>
                </a:move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  <a:lnTo>
                  <a:pt x="354279" y="384682"/>
                </a:ln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9" name="CustomShape 5"/>
          <p:cNvSpPr/>
          <p:nvPr/>
        </p:nvSpPr>
        <p:spPr>
          <a:xfrm>
            <a:off x="797400" y="5085360"/>
            <a:ext cx="390600" cy="38412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354279" y="384682"/>
                </a:move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</a:path>
            </a:pathLst>
          </a:custGeom>
          <a:noFill/>
          <a:ln w="29160">
            <a:solidFill>
              <a:srgbClr val="2B2F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6"/>
          <p:cNvSpPr/>
          <p:nvPr/>
        </p:nvSpPr>
        <p:spPr>
          <a:xfrm>
            <a:off x="1142280" y="5409360"/>
            <a:ext cx="65160" cy="72360"/>
          </a:xfrm>
          <a:custGeom>
            <a:avLst/>
            <a:gdLst/>
            <a:ahLst/>
            <a:cxnLst/>
            <a:rect l="l" t="t" r="r" b="b"/>
            <a:pathLst>
              <a:path w="66040" h="73025">
                <a:moveTo>
                  <a:pt x="65735" y="32791"/>
                </a:moveTo>
                <a:lnTo>
                  <a:pt x="7251" y="70548"/>
                </a:lnTo>
                <a:lnTo>
                  <a:pt x="4114" y="72567"/>
                </a:lnTo>
                <a:lnTo>
                  <a:pt x="0" y="70332"/>
                </a:lnTo>
                <a:lnTo>
                  <a:pt x="0" y="66611"/>
                </a:lnTo>
                <a:lnTo>
                  <a:pt x="0" y="0"/>
                </a:lnTo>
              </a:path>
            </a:pathLst>
          </a:custGeom>
          <a:noFill/>
          <a:ln w="25560">
            <a:solidFill>
              <a:srgbClr val="2B2F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CustomShape 7"/>
          <p:cNvSpPr/>
          <p:nvPr/>
        </p:nvSpPr>
        <p:spPr>
          <a:xfrm>
            <a:off x="6052680" y="3864240"/>
            <a:ext cx="3549600" cy="76392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CustomShape 8"/>
          <p:cNvSpPr/>
          <p:nvPr/>
        </p:nvSpPr>
        <p:spPr>
          <a:xfrm>
            <a:off x="5900400" y="1604160"/>
            <a:ext cx="3889440" cy="763920"/>
          </a:xfrm>
          <a:custGeom>
            <a:avLst/>
            <a:gdLst/>
            <a:ahLst/>
            <a:cxnLst/>
            <a:rect l="l" t="t" r="r" b="b"/>
            <a:pathLst>
              <a:path w="3890009" h="764539">
                <a:moveTo>
                  <a:pt x="0" y="0"/>
                </a:moveTo>
                <a:lnTo>
                  <a:pt x="675830" y="763790"/>
                </a:lnTo>
                <a:lnTo>
                  <a:pt x="3889819" y="764451"/>
                </a:lnTo>
                <a:lnTo>
                  <a:pt x="3889819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9"/>
          <p:cNvSpPr/>
          <p:nvPr/>
        </p:nvSpPr>
        <p:spPr>
          <a:xfrm>
            <a:off x="6052680" y="2727720"/>
            <a:ext cx="3549600" cy="76392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10"/>
          <p:cNvSpPr/>
          <p:nvPr/>
        </p:nvSpPr>
        <p:spPr>
          <a:xfrm>
            <a:off x="6052680" y="6089040"/>
            <a:ext cx="3549600" cy="763920"/>
          </a:xfrm>
          <a:custGeom>
            <a:avLst/>
            <a:gdLst/>
            <a:ahLst/>
            <a:cxnLst/>
            <a:rect l="l" t="t" r="r" b="b"/>
            <a:pathLst>
              <a:path w="3550284" h="764540">
                <a:moveTo>
                  <a:pt x="3550221" y="0"/>
                </a:moveTo>
                <a:lnTo>
                  <a:pt x="675830" y="660"/>
                </a:lnTo>
                <a:lnTo>
                  <a:pt x="0" y="764451"/>
                </a:lnTo>
                <a:lnTo>
                  <a:pt x="3550221" y="762723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CustomShape 11"/>
          <p:cNvSpPr/>
          <p:nvPr/>
        </p:nvSpPr>
        <p:spPr>
          <a:xfrm>
            <a:off x="4956120" y="4952520"/>
            <a:ext cx="4646880" cy="763920"/>
          </a:xfrm>
          <a:custGeom>
            <a:avLst/>
            <a:gdLst/>
            <a:ahLst/>
            <a:cxnLst/>
            <a:rect l="l" t="t" r="r" b="b"/>
            <a:pathLst>
              <a:path w="4647565" h="764539">
                <a:moveTo>
                  <a:pt x="0" y="0"/>
                </a:moveTo>
                <a:lnTo>
                  <a:pt x="675817" y="763790"/>
                </a:lnTo>
                <a:lnTo>
                  <a:pt x="4646942" y="764451"/>
                </a:lnTo>
                <a:lnTo>
                  <a:pt x="4646942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CustomShape 12"/>
          <p:cNvSpPr/>
          <p:nvPr/>
        </p:nvSpPr>
        <p:spPr>
          <a:xfrm>
            <a:off x="0" y="31680"/>
            <a:ext cx="4060080" cy="4538160"/>
          </a:xfrm>
          <a:custGeom>
            <a:avLst/>
            <a:gdLst/>
            <a:ahLst/>
            <a:cxnLst/>
            <a:rect l="l" t="t" r="r" b="b"/>
            <a:pathLst>
              <a:path w="4060825" h="4538980">
                <a:moveTo>
                  <a:pt x="1086345" y="2832"/>
                </a:moveTo>
                <a:lnTo>
                  <a:pt x="1062443" y="2857"/>
                </a:lnTo>
                <a:lnTo>
                  <a:pt x="0" y="1434020"/>
                </a:lnTo>
                <a:lnTo>
                  <a:pt x="0" y="1466189"/>
                </a:lnTo>
                <a:lnTo>
                  <a:pt x="1086345" y="2832"/>
                </a:lnTo>
                <a:close/>
                <a:moveTo>
                  <a:pt x="4060685" y="0"/>
                </a:moveTo>
                <a:lnTo>
                  <a:pt x="4001300" y="50"/>
                </a:lnTo>
                <a:lnTo>
                  <a:pt x="3404324" y="204406"/>
                </a:lnTo>
                <a:lnTo>
                  <a:pt x="3472904" y="558"/>
                </a:lnTo>
                <a:lnTo>
                  <a:pt x="3452672" y="571"/>
                </a:lnTo>
                <a:lnTo>
                  <a:pt x="3388233" y="192100"/>
                </a:lnTo>
                <a:lnTo>
                  <a:pt x="3311067" y="711"/>
                </a:lnTo>
                <a:lnTo>
                  <a:pt x="3290366" y="723"/>
                </a:lnTo>
                <a:lnTo>
                  <a:pt x="3377044" y="215722"/>
                </a:lnTo>
                <a:lnTo>
                  <a:pt x="1901507" y="1084453"/>
                </a:lnTo>
                <a:lnTo>
                  <a:pt x="0" y="2203958"/>
                </a:lnTo>
                <a:lnTo>
                  <a:pt x="0" y="2226195"/>
                </a:lnTo>
                <a:lnTo>
                  <a:pt x="3348812" y="254609"/>
                </a:lnTo>
                <a:lnTo>
                  <a:pt x="1244892" y="2879115"/>
                </a:lnTo>
                <a:lnTo>
                  <a:pt x="0" y="4432033"/>
                </a:lnTo>
                <a:lnTo>
                  <a:pt x="0" y="4462704"/>
                </a:lnTo>
                <a:lnTo>
                  <a:pt x="753935" y="3522218"/>
                </a:lnTo>
                <a:lnTo>
                  <a:pt x="3373323" y="254736"/>
                </a:lnTo>
                <a:lnTo>
                  <a:pt x="2750172" y="3898392"/>
                </a:lnTo>
                <a:lnTo>
                  <a:pt x="0" y="4519168"/>
                </a:lnTo>
                <a:lnTo>
                  <a:pt x="0" y="4538815"/>
                </a:lnTo>
                <a:lnTo>
                  <a:pt x="2763570" y="3915029"/>
                </a:lnTo>
                <a:lnTo>
                  <a:pt x="2768003" y="3907929"/>
                </a:lnTo>
                <a:lnTo>
                  <a:pt x="3392792" y="254673"/>
                </a:lnTo>
                <a:lnTo>
                  <a:pt x="3397516" y="227025"/>
                </a:lnTo>
                <a:lnTo>
                  <a:pt x="3463531" y="204406"/>
                </a:lnTo>
                <a:lnTo>
                  <a:pt x="4060685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CustomShape 13"/>
          <p:cNvSpPr/>
          <p:nvPr/>
        </p:nvSpPr>
        <p:spPr>
          <a:xfrm>
            <a:off x="2748240" y="30240"/>
            <a:ext cx="7943040" cy="7529040"/>
          </a:xfrm>
          <a:custGeom>
            <a:avLst/>
            <a:gdLst/>
            <a:ahLst/>
            <a:cxnLst/>
            <a:rect l="l" t="t" r="r" b="b"/>
            <a:pathLst>
              <a:path w="7943850" h="7529830">
                <a:moveTo>
                  <a:pt x="7943634" y="5328780"/>
                </a:moveTo>
                <a:lnTo>
                  <a:pt x="5632577" y="5187124"/>
                </a:lnTo>
                <a:lnTo>
                  <a:pt x="5303050" y="5166919"/>
                </a:lnTo>
                <a:lnTo>
                  <a:pt x="5299151" y="4961661"/>
                </a:lnTo>
                <a:lnTo>
                  <a:pt x="5282984" y="4111955"/>
                </a:lnTo>
                <a:lnTo>
                  <a:pt x="5282984" y="5167261"/>
                </a:lnTo>
                <a:lnTo>
                  <a:pt x="3479203" y="5321744"/>
                </a:lnTo>
                <a:lnTo>
                  <a:pt x="3750665" y="5085893"/>
                </a:lnTo>
                <a:lnTo>
                  <a:pt x="5142509" y="3876675"/>
                </a:lnTo>
                <a:lnTo>
                  <a:pt x="5282984" y="5167261"/>
                </a:lnTo>
                <a:lnTo>
                  <a:pt x="5282984" y="4111955"/>
                </a:lnTo>
                <a:lnTo>
                  <a:pt x="5279923" y="3951084"/>
                </a:lnTo>
                <a:lnTo>
                  <a:pt x="5279923" y="4961407"/>
                </a:lnTo>
                <a:lnTo>
                  <a:pt x="5161839" y="3876637"/>
                </a:lnTo>
                <a:lnTo>
                  <a:pt x="5159895" y="3858780"/>
                </a:lnTo>
                <a:lnTo>
                  <a:pt x="5254612" y="3630714"/>
                </a:lnTo>
                <a:lnTo>
                  <a:pt x="5279923" y="4961407"/>
                </a:lnTo>
                <a:lnTo>
                  <a:pt x="5279923" y="3951084"/>
                </a:lnTo>
                <a:lnTo>
                  <a:pt x="5273827" y="3630688"/>
                </a:lnTo>
                <a:lnTo>
                  <a:pt x="5272989" y="3586721"/>
                </a:lnTo>
                <a:lnTo>
                  <a:pt x="5273383" y="3585883"/>
                </a:lnTo>
                <a:lnTo>
                  <a:pt x="5273357" y="3585553"/>
                </a:lnTo>
                <a:lnTo>
                  <a:pt x="5273929" y="3584181"/>
                </a:lnTo>
                <a:lnTo>
                  <a:pt x="5273383" y="3582352"/>
                </a:lnTo>
                <a:lnTo>
                  <a:pt x="5277116" y="3558540"/>
                </a:lnTo>
                <a:lnTo>
                  <a:pt x="5806325" y="172504"/>
                </a:lnTo>
                <a:lnTo>
                  <a:pt x="6910578" y="1842579"/>
                </a:lnTo>
                <a:lnTo>
                  <a:pt x="6911416" y="1846275"/>
                </a:lnTo>
                <a:lnTo>
                  <a:pt x="6913943" y="1847697"/>
                </a:lnTo>
                <a:lnTo>
                  <a:pt x="6914540" y="1848586"/>
                </a:lnTo>
                <a:lnTo>
                  <a:pt x="6917791" y="1850212"/>
                </a:lnTo>
                <a:lnTo>
                  <a:pt x="6918363" y="1850186"/>
                </a:lnTo>
                <a:lnTo>
                  <a:pt x="6920471" y="1851380"/>
                </a:lnTo>
                <a:lnTo>
                  <a:pt x="6926212" y="1849882"/>
                </a:lnTo>
                <a:lnTo>
                  <a:pt x="6927253" y="1848180"/>
                </a:lnTo>
                <a:lnTo>
                  <a:pt x="6927583" y="1847964"/>
                </a:lnTo>
                <a:lnTo>
                  <a:pt x="6928917" y="1845449"/>
                </a:lnTo>
                <a:lnTo>
                  <a:pt x="7113054" y="1541767"/>
                </a:lnTo>
                <a:lnTo>
                  <a:pt x="7289355" y="1251013"/>
                </a:lnTo>
                <a:lnTo>
                  <a:pt x="7291489" y="1246543"/>
                </a:lnTo>
                <a:lnTo>
                  <a:pt x="7290549" y="1241818"/>
                </a:lnTo>
                <a:lnTo>
                  <a:pt x="7287196" y="1239024"/>
                </a:lnTo>
                <a:lnTo>
                  <a:pt x="7283234" y="1235659"/>
                </a:lnTo>
                <a:lnTo>
                  <a:pt x="7268540" y="1223213"/>
                </a:lnTo>
                <a:lnTo>
                  <a:pt x="7268540" y="1248346"/>
                </a:lnTo>
                <a:lnTo>
                  <a:pt x="7090651" y="1541691"/>
                </a:lnTo>
                <a:lnTo>
                  <a:pt x="7253592" y="1235671"/>
                </a:lnTo>
                <a:lnTo>
                  <a:pt x="7268540" y="1248346"/>
                </a:lnTo>
                <a:lnTo>
                  <a:pt x="7268540" y="1223213"/>
                </a:lnTo>
                <a:lnTo>
                  <a:pt x="7260260" y="1216190"/>
                </a:lnTo>
                <a:lnTo>
                  <a:pt x="7260145" y="1215656"/>
                </a:lnTo>
                <a:lnTo>
                  <a:pt x="7256564" y="1213053"/>
                </a:lnTo>
                <a:lnTo>
                  <a:pt x="7256424" y="1212938"/>
                </a:lnTo>
                <a:lnTo>
                  <a:pt x="7254722" y="1211478"/>
                </a:lnTo>
                <a:lnTo>
                  <a:pt x="7254291" y="1211376"/>
                </a:lnTo>
                <a:lnTo>
                  <a:pt x="7238352" y="1199578"/>
                </a:lnTo>
                <a:lnTo>
                  <a:pt x="7238352" y="1223403"/>
                </a:lnTo>
                <a:lnTo>
                  <a:pt x="6919773" y="1821764"/>
                </a:lnTo>
                <a:lnTo>
                  <a:pt x="5838660" y="186664"/>
                </a:lnTo>
                <a:lnTo>
                  <a:pt x="7238352" y="1223403"/>
                </a:lnTo>
                <a:lnTo>
                  <a:pt x="7238352" y="1199578"/>
                </a:lnTo>
                <a:lnTo>
                  <a:pt x="5870905" y="186664"/>
                </a:lnTo>
                <a:lnTo>
                  <a:pt x="5807189" y="139484"/>
                </a:lnTo>
                <a:lnTo>
                  <a:pt x="5805957" y="138061"/>
                </a:lnTo>
                <a:lnTo>
                  <a:pt x="5804420" y="137426"/>
                </a:lnTo>
                <a:lnTo>
                  <a:pt x="5802642" y="136105"/>
                </a:lnTo>
                <a:lnTo>
                  <a:pt x="5797474" y="136410"/>
                </a:lnTo>
                <a:lnTo>
                  <a:pt x="5796686" y="137160"/>
                </a:lnTo>
                <a:lnTo>
                  <a:pt x="5789409" y="137439"/>
                </a:lnTo>
                <a:lnTo>
                  <a:pt x="5789409" y="156603"/>
                </a:lnTo>
                <a:lnTo>
                  <a:pt x="5257711" y="3558540"/>
                </a:lnTo>
                <a:lnTo>
                  <a:pt x="5250929" y="3548164"/>
                </a:lnTo>
                <a:lnTo>
                  <a:pt x="5250929" y="3583317"/>
                </a:lnTo>
                <a:lnTo>
                  <a:pt x="5236718" y="3597033"/>
                </a:lnTo>
                <a:lnTo>
                  <a:pt x="5236718" y="3623716"/>
                </a:lnTo>
                <a:lnTo>
                  <a:pt x="5142077" y="3851605"/>
                </a:lnTo>
                <a:lnTo>
                  <a:pt x="4442422" y="4459478"/>
                </a:lnTo>
                <a:lnTo>
                  <a:pt x="3721633" y="5085689"/>
                </a:lnTo>
                <a:lnTo>
                  <a:pt x="3879748" y="4933112"/>
                </a:lnTo>
                <a:lnTo>
                  <a:pt x="5236718" y="3623716"/>
                </a:lnTo>
                <a:lnTo>
                  <a:pt x="5236718" y="3597033"/>
                </a:lnTo>
                <a:lnTo>
                  <a:pt x="3458781" y="5312651"/>
                </a:lnTo>
                <a:lnTo>
                  <a:pt x="3096006" y="284619"/>
                </a:lnTo>
                <a:lnTo>
                  <a:pt x="5250929" y="3583317"/>
                </a:lnTo>
                <a:lnTo>
                  <a:pt x="5250929" y="3548164"/>
                </a:lnTo>
                <a:lnTo>
                  <a:pt x="3118929" y="284543"/>
                </a:lnTo>
                <a:lnTo>
                  <a:pt x="3101060" y="257200"/>
                </a:lnTo>
                <a:lnTo>
                  <a:pt x="5789409" y="156603"/>
                </a:lnTo>
                <a:lnTo>
                  <a:pt x="5789409" y="137439"/>
                </a:lnTo>
                <a:lnTo>
                  <a:pt x="3091307" y="238391"/>
                </a:lnTo>
                <a:lnTo>
                  <a:pt x="3086760" y="218617"/>
                </a:lnTo>
                <a:lnTo>
                  <a:pt x="3036443" y="0"/>
                </a:lnTo>
                <a:lnTo>
                  <a:pt x="3016796" y="25"/>
                </a:lnTo>
                <a:lnTo>
                  <a:pt x="3067100" y="218617"/>
                </a:lnTo>
                <a:lnTo>
                  <a:pt x="3063379" y="214998"/>
                </a:lnTo>
                <a:lnTo>
                  <a:pt x="3063379" y="257632"/>
                </a:lnTo>
                <a:lnTo>
                  <a:pt x="25628" y="3874732"/>
                </a:lnTo>
                <a:lnTo>
                  <a:pt x="648779" y="231127"/>
                </a:lnTo>
                <a:lnTo>
                  <a:pt x="2260231" y="248805"/>
                </a:lnTo>
                <a:lnTo>
                  <a:pt x="3063379" y="257632"/>
                </a:lnTo>
                <a:lnTo>
                  <a:pt x="3063379" y="214998"/>
                </a:lnTo>
                <a:lnTo>
                  <a:pt x="2843111" y="190"/>
                </a:lnTo>
                <a:lnTo>
                  <a:pt x="2829382" y="203"/>
                </a:lnTo>
                <a:lnTo>
                  <a:pt x="2815679" y="215"/>
                </a:lnTo>
                <a:lnTo>
                  <a:pt x="3059912" y="238404"/>
                </a:lnTo>
                <a:lnTo>
                  <a:pt x="2994698" y="237693"/>
                </a:lnTo>
                <a:lnTo>
                  <a:pt x="2393772" y="231089"/>
                </a:lnTo>
                <a:lnTo>
                  <a:pt x="2392921" y="231089"/>
                </a:lnTo>
                <a:lnTo>
                  <a:pt x="696544" y="212483"/>
                </a:lnTo>
                <a:lnTo>
                  <a:pt x="1312405" y="1638"/>
                </a:lnTo>
                <a:lnTo>
                  <a:pt x="1252969" y="1701"/>
                </a:lnTo>
                <a:lnTo>
                  <a:pt x="639089" y="211848"/>
                </a:lnTo>
                <a:lnTo>
                  <a:pt x="636104" y="211810"/>
                </a:lnTo>
                <a:lnTo>
                  <a:pt x="633933" y="213563"/>
                </a:lnTo>
                <a:lnTo>
                  <a:pt x="633107" y="213829"/>
                </a:lnTo>
                <a:lnTo>
                  <a:pt x="632650" y="214591"/>
                </a:lnTo>
                <a:lnTo>
                  <a:pt x="631863" y="215226"/>
                </a:lnTo>
                <a:lnTo>
                  <a:pt x="631736" y="216154"/>
                </a:lnTo>
                <a:lnTo>
                  <a:pt x="630478" y="218274"/>
                </a:lnTo>
                <a:lnTo>
                  <a:pt x="630961" y="221437"/>
                </a:lnTo>
                <a:lnTo>
                  <a:pt x="0" y="3910634"/>
                </a:lnTo>
                <a:lnTo>
                  <a:pt x="2222" y="3914851"/>
                </a:lnTo>
                <a:lnTo>
                  <a:pt x="10096" y="3918521"/>
                </a:lnTo>
                <a:lnTo>
                  <a:pt x="14757" y="3917467"/>
                </a:lnTo>
                <a:lnTo>
                  <a:pt x="50647" y="3874732"/>
                </a:lnTo>
                <a:lnTo>
                  <a:pt x="3075863" y="272580"/>
                </a:lnTo>
                <a:lnTo>
                  <a:pt x="3440760" y="5330025"/>
                </a:lnTo>
                <a:lnTo>
                  <a:pt x="3440252" y="5330520"/>
                </a:lnTo>
                <a:lnTo>
                  <a:pt x="3440099" y="5336375"/>
                </a:lnTo>
                <a:lnTo>
                  <a:pt x="3441344" y="5337759"/>
                </a:lnTo>
                <a:lnTo>
                  <a:pt x="3441382" y="5338203"/>
                </a:lnTo>
                <a:lnTo>
                  <a:pt x="3443097" y="5340528"/>
                </a:lnTo>
                <a:lnTo>
                  <a:pt x="3443465" y="5341353"/>
                </a:lnTo>
                <a:lnTo>
                  <a:pt x="3446018" y="5342902"/>
                </a:lnTo>
                <a:lnTo>
                  <a:pt x="3447135" y="5344096"/>
                </a:lnTo>
                <a:lnTo>
                  <a:pt x="3453079" y="5344439"/>
                </a:lnTo>
                <a:lnTo>
                  <a:pt x="3454323" y="5343360"/>
                </a:lnTo>
                <a:lnTo>
                  <a:pt x="3454666" y="5343283"/>
                </a:lnTo>
                <a:lnTo>
                  <a:pt x="3454895" y="5343068"/>
                </a:lnTo>
                <a:lnTo>
                  <a:pt x="3703878" y="5321744"/>
                </a:lnTo>
                <a:lnTo>
                  <a:pt x="5290134" y="5185867"/>
                </a:lnTo>
                <a:lnTo>
                  <a:pt x="7741209" y="7529817"/>
                </a:lnTo>
                <a:lnTo>
                  <a:pt x="7768945" y="7529817"/>
                </a:lnTo>
                <a:lnTo>
                  <a:pt x="5319179" y="5187124"/>
                </a:lnTo>
                <a:lnTo>
                  <a:pt x="7943634" y="5347995"/>
                </a:lnTo>
                <a:lnTo>
                  <a:pt x="7943634" y="532878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CustomShape 14"/>
          <p:cNvSpPr/>
          <p:nvPr/>
        </p:nvSpPr>
        <p:spPr>
          <a:xfrm>
            <a:off x="0" y="34560"/>
            <a:ext cx="1085760" cy="1463040"/>
          </a:xfrm>
          <a:custGeom>
            <a:avLst/>
            <a:gdLst/>
            <a:ahLst/>
            <a:cxnLst/>
            <a:rect l="l" t="t" r="r" b="b"/>
            <a:pathLst>
              <a:path w="1086485" h="1463675">
                <a:moveTo>
                  <a:pt x="1086321" y="22"/>
                </a:moveTo>
                <a:lnTo>
                  <a:pt x="1062434" y="22"/>
                </a:lnTo>
                <a:lnTo>
                  <a:pt x="0" y="1431178"/>
                </a:lnTo>
                <a:lnTo>
                  <a:pt x="0" y="1463347"/>
                </a:lnTo>
                <a:lnTo>
                  <a:pt x="1086321" y="22"/>
                </a:lnTo>
                <a:close/>
                <a:moveTo>
                  <a:pt x="1086338" y="0"/>
                </a:moveTo>
                <a:lnTo>
                  <a:pt x="0" y="1036"/>
                </a:lnTo>
                <a:lnTo>
                  <a:pt x="1086321" y="22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9" name="CustomShape 15"/>
          <p:cNvSpPr/>
          <p:nvPr/>
        </p:nvSpPr>
        <p:spPr>
          <a:xfrm>
            <a:off x="6142680" y="5195520"/>
            <a:ext cx="4374360" cy="2364120"/>
          </a:xfrm>
          <a:custGeom>
            <a:avLst/>
            <a:gdLst/>
            <a:ahLst/>
            <a:cxnLst/>
            <a:rect l="l" t="t" r="r" b="b"/>
            <a:pathLst>
              <a:path w="4375150" h="2364740">
                <a:moveTo>
                  <a:pt x="4374540" y="2364359"/>
                </a:moveTo>
                <a:lnTo>
                  <a:pt x="1926539" y="23355"/>
                </a:lnTo>
                <a:lnTo>
                  <a:pt x="1907273" y="4940"/>
                </a:lnTo>
                <a:lnTo>
                  <a:pt x="1906460" y="2946"/>
                </a:lnTo>
                <a:lnTo>
                  <a:pt x="1903006" y="850"/>
                </a:lnTo>
                <a:lnTo>
                  <a:pt x="1902307" y="177"/>
                </a:lnTo>
                <a:lnTo>
                  <a:pt x="1896795" y="0"/>
                </a:lnTo>
                <a:lnTo>
                  <a:pt x="1895360" y="1206"/>
                </a:lnTo>
                <a:lnTo>
                  <a:pt x="1869884" y="3390"/>
                </a:lnTo>
                <a:lnTo>
                  <a:pt x="1869884" y="22593"/>
                </a:lnTo>
                <a:lnTo>
                  <a:pt x="110604" y="1502283"/>
                </a:lnTo>
                <a:lnTo>
                  <a:pt x="20485" y="1578076"/>
                </a:lnTo>
                <a:lnTo>
                  <a:pt x="65595" y="177165"/>
                </a:lnTo>
                <a:lnTo>
                  <a:pt x="1869884" y="22593"/>
                </a:lnTo>
                <a:lnTo>
                  <a:pt x="1869884" y="3390"/>
                </a:lnTo>
                <a:lnTo>
                  <a:pt x="50584" y="159181"/>
                </a:lnTo>
                <a:lnTo>
                  <a:pt x="46812" y="163080"/>
                </a:lnTo>
                <a:lnTo>
                  <a:pt x="46697" y="168033"/>
                </a:lnTo>
                <a:lnTo>
                  <a:pt x="698" y="1595996"/>
                </a:lnTo>
                <a:lnTo>
                  <a:pt x="0" y="1597977"/>
                </a:lnTo>
                <a:lnTo>
                  <a:pt x="558" y="1600288"/>
                </a:lnTo>
                <a:lnTo>
                  <a:pt x="469" y="1602727"/>
                </a:lnTo>
                <a:lnTo>
                  <a:pt x="1612" y="1604606"/>
                </a:lnTo>
                <a:lnTo>
                  <a:pt x="1714" y="1605013"/>
                </a:lnTo>
                <a:lnTo>
                  <a:pt x="2095" y="1605407"/>
                </a:lnTo>
                <a:lnTo>
                  <a:pt x="2590" y="1606207"/>
                </a:lnTo>
                <a:lnTo>
                  <a:pt x="3200" y="1606511"/>
                </a:lnTo>
                <a:lnTo>
                  <a:pt x="4457" y="1607769"/>
                </a:lnTo>
                <a:lnTo>
                  <a:pt x="6946" y="1608366"/>
                </a:lnTo>
                <a:lnTo>
                  <a:pt x="9372" y="1609547"/>
                </a:lnTo>
                <a:lnTo>
                  <a:pt x="11087" y="1609331"/>
                </a:lnTo>
                <a:lnTo>
                  <a:pt x="3225165" y="2364359"/>
                </a:lnTo>
                <a:lnTo>
                  <a:pt x="3308997" y="2364359"/>
                </a:lnTo>
                <a:lnTo>
                  <a:pt x="31013" y="1594294"/>
                </a:lnTo>
                <a:lnTo>
                  <a:pt x="1898802" y="23355"/>
                </a:lnTo>
                <a:lnTo>
                  <a:pt x="4346803" y="2364359"/>
                </a:lnTo>
                <a:lnTo>
                  <a:pt x="4374540" y="2364359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CustomShape 16"/>
          <p:cNvSpPr/>
          <p:nvPr/>
        </p:nvSpPr>
        <p:spPr>
          <a:xfrm>
            <a:off x="8538480" y="26640"/>
            <a:ext cx="2153160" cy="1234440"/>
          </a:xfrm>
          <a:custGeom>
            <a:avLst/>
            <a:gdLst/>
            <a:ahLst/>
            <a:cxnLst/>
            <a:rect l="l" t="t" r="r" b="b"/>
            <a:pathLst>
              <a:path w="2153920" h="1235075">
                <a:moveTo>
                  <a:pt x="2153564" y="133553"/>
                </a:moveTo>
                <a:lnTo>
                  <a:pt x="1463751" y="1201762"/>
                </a:lnTo>
                <a:lnTo>
                  <a:pt x="1463001" y="1199286"/>
                </a:lnTo>
                <a:lnTo>
                  <a:pt x="1095717" y="0"/>
                </a:lnTo>
                <a:lnTo>
                  <a:pt x="1075664" y="12"/>
                </a:lnTo>
                <a:lnTo>
                  <a:pt x="1442910" y="1199273"/>
                </a:lnTo>
                <a:lnTo>
                  <a:pt x="22517" y="147129"/>
                </a:lnTo>
                <a:lnTo>
                  <a:pt x="88138" y="965"/>
                </a:lnTo>
                <a:lnTo>
                  <a:pt x="67094" y="977"/>
                </a:lnTo>
                <a:lnTo>
                  <a:pt x="0" y="150431"/>
                </a:lnTo>
                <a:lnTo>
                  <a:pt x="1270" y="155270"/>
                </a:lnTo>
                <a:lnTo>
                  <a:pt x="1452384" y="1230134"/>
                </a:lnTo>
                <a:lnTo>
                  <a:pt x="1452562" y="1230655"/>
                </a:lnTo>
                <a:lnTo>
                  <a:pt x="1455597" y="1233271"/>
                </a:lnTo>
                <a:lnTo>
                  <a:pt x="1456880" y="1233462"/>
                </a:lnTo>
                <a:lnTo>
                  <a:pt x="1458239" y="1234452"/>
                </a:lnTo>
                <a:lnTo>
                  <a:pt x="1462773" y="1234541"/>
                </a:lnTo>
                <a:lnTo>
                  <a:pt x="1463332" y="1234147"/>
                </a:lnTo>
                <a:lnTo>
                  <a:pt x="1466672" y="1232611"/>
                </a:lnTo>
                <a:lnTo>
                  <a:pt x="1467866" y="1230782"/>
                </a:lnTo>
                <a:lnTo>
                  <a:pt x="1468602" y="1229893"/>
                </a:lnTo>
                <a:lnTo>
                  <a:pt x="1469047" y="1228953"/>
                </a:lnTo>
                <a:lnTo>
                  <a:pt x="1486611" y="1201762"/>
                </a:lnTo>
                <a:lnTo>
                  <a:pt x="2153564" y="168948"/>
                </a:lnTo>
                <a:lnTo>
                  <a:pt x="2153564" y="133553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CustomShape 17"/>
          <p:cNvSpPr/>
          <p:nvPr/>
        </p:nvSpPr>
        <p:spPr>
          <a:xfrm>
            <a:off x="3290400" y="32400"/>
            <a:ext cx="181800" cy="228960"/>
          </a:xfrm>
          <a:prstGeom prst="rect">
            <a:avLst/>
          </a:prstGeom>
          <a:blipFill rotWithShape="0">
            <a:blip r:embed="rId1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CustomShape 18"/>
          <p:cNvSpPr/>
          <p:nvPr/>
        </p:nvSpPr>
        <p:spPr>
          <a:xfrm>
            <a:off x="8001720" y="165960"/>
            <a:ext cx="2689920" cy="5050080"/>
          </a:xfrm>
          <a:custGeom>
            <a:avLst/>
            <a:gdLst/>
            <a:ahLst/>
            <a:cxnLst/>
            <a:rect l="l" t="t" r="r" b="b"/>
            <a:pathLst>
              <a:path w="2690495" h="5050790">
                <a:moveTo>
                  <a:pt x="2690380" y="2029142"/>
                </a:moveTo>
                <a:lnTo>
                  <a:pt x="1734045" y="1716328"/>
                </a:lnTo>
                <a:lnTo>
                  <a:pt x="1673580" y="1696580"/>
                </a:lnTo>
                <a:lnTo>
                  <a:pt x="1656397" y="1670596"/>
                </a:lnTo>
                <a:lnTo>
                  <a:pt x="1656397" y="1705330"/>
                </a:lnTo>
                <a:lnTo>
                  <a:pt x="1473073" y="2079675"/>
                </a:lnTo>
                <a:lnTo>
                  <a:pt x="1324902" y="2382202"/>
                </a:lnTo>
                <a:lnTo>
                  <a:pt x="1311910" y="2342057"/>
                </a:lnTo>
                <a:lnTo>
                  <a:pt x="1311910" y="2404376"/>
                </a:lnTo>
                <a:lnTo>
                  <a:pt x="1295958" y="2417026"/>
                </a:lnTo>
                <a:lnTo>
                  <a:pt x="1295958" y="2441498"/>
                </a:lnTo>
                <a:lnTo>
                  <a:pt x="49174" y="5000053"/>
                </a:lnTo>
                <a:lnTo>
                  <a:pt x="19761" y="3453409"/>
                </a:lnTo>
                <a:lnTo>
                  <a:pt x="1295958" y="2441498"/>
                </a:lnTo>
                <a:lnTo>
                  <a:pt x="1295958" y="2417026"/>
                </a:lnTo>
                <a:lnTo>
                  <a:pt x="436308" y="3098635"/>
                </a:lnTo>
                <a:lnTo>
                  <a:pt x="23342" y="3426066"/>
                </a:lnTo>
                <a:lnTo>
                  <a:pt x="550672" y="51968"/>
                </a:lnTo>
                <a:lnTo>
                  <a:pt x="1311910" y="2404376"/>
                </a:lnTo>
                <a:lnTo>
                  <a:pt x="1311910" y="2342057"/>
                </a:lnTo>
                <a:lnTo>
                  <a:pt x="578180" y="74688"/>
                </a:lnTo>
                <a:lnTo>
                  <a:pt x="1656397" y="1705330"/>
                </a:lnTo>
                <a:lnTo>
                  <a:pt x="1656397" y="1670596"/>
                </a:lnTo>
                <a:lnTo>
                  <a:pt x="601167" y="74650"/>
                </a:lnTo>
                <a:lnTo>
                  <a:pt x="556145" y="6578"/>
                </a:lnTo>
                <a:lnTo>
                  <a:pt x="555167" y="3530"/>
                </a:lnTo>
                <a:lnTo>
                  <a:pt x="553313" y="2311"/>
                </a:lnTo>
                <a:lnTo>
                  <a:pt x="552754" y="1435"/>
                </a:lnTo>
                <a:lnTo>
                  <a:pt x="551522" y="1104"/>
                </a:lnTo>
                <a:lnTo>
                  <a:pt x="551103" y="812"/>
                </a:lnTo>
                <a:lnTo>
                  <a:pt x="550633" y="850"/>
                </a:lnTo>
                <a:lnTo>
                  <a:pt x="547585" y="0"/>
                </a:lnTo>
                <a:lnTo>
                  <a:pt x="544906" y="1308"/>
                </a:lnTo>
                <a:lnTo>
                  <a:pt x="542213" y="1511"/>
                </a:lnTo>
                <a:lnTo>
                  <a:pt x="539292" y="3975"/>
                </a:lnTo>
                <a:lnTo>
                  <a:pt x="538975" y="4114"/>
                </a:lnTo>
                <a:lnTo>
                  <a:pt x="538886" y="4305"/>
                </a:lnTo>
                <a:lnTo>
                  <a:pt x="538467" y="4660"/>
                </a:lnTo>
                <a:lnTo>
                  <a:pt x="538365" y="5473"/>
                </a:lnTo>
                <a:lnTo>
                  <a:pt x="536790" y="9042"/>
                </a:lnTo>
                <a:lnTo>
                  <a:pt x="537578" y="11518"/>
                </a:lnTo>
                <a:lnTo>
                  <a:pt x="990" y="3444824"/>
                </a:lnTo>
                <a:lnTo>
                  <a:pt x="431" y="3446056"/>
                </a:lnTo>
                <a:lnTo>
                  <a:pt x="457" y="3448266"/>
                </a:lnTo>
                <a:lnTo>
                  <a:pt x="0" y="3451237"/>
                </a:lnTo>
                <a:lnTo>
                  <a:pt x="520" y="3452368"/>
                </a:lnTo>
                <a:lnTo>
                  <a:pt x="546" y="3453409"/>
                </a:lnTo>
                <a:lnTo>
                  <a:pt x="30746" y="5040274"/>
                </a:lnTo>
                <a:lnTo>
                  <a:pt x="30848" y="5044681"/>
                </a:lnTo>
                <a:lnTo>
                  <a:pt x="33972" y="5048491"/>
                </a:lnTo>
                <a:lnTo>
                  <a:pt x="38303" y="5049431"/>
                </a:lnTo>
                <a:lnTo>
                  <a:pt x="42608" y="5050409"/>
                </a:lnTo>
                <a:lnTo>
                  <a:pt x="47040" y="5048250"/>
                </a:lnTo>
                <a:lnTo>
                  <a:pt x="70523" y="5000053"/>
                </a:lnTo>
                <a:lnTo>
                  <a:pt x="1317320" y="2441498"/>
                </a:lnTo>
                <a:lnTo>
                  <a:pt x="1329385" y="2416708"/>
                </a:lnTo>
                <a:lnTo>
                  <a:pt x="1509268" y="2396261"/>
                </a:lnTo>
                <a:lnTo>
                  <a:pt x="2690380" y="2262073"/>
                </a:lnTo>
                <a:lnTo>
                  <a:pt x="2690380" y="2242756"/>
                </a:lnTo>
                <a:lnTo>
                  <a:pt x="1339418" y="2396261"/>
                </a:lnTo>
                <a:lnTo>
                  <a:pt x="1672386" y="1716328"/>
                </a:lnTo>
                <a:lnTo>
                  <a:pt x="2690380" y="2049297"/>
                </a:lnTo>
                <a:lnTo>
                  <a:pt x="2690380" y="2029142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CustomShape 19"/>
          <p:cNvSpPr/>
          <p:nvPr/>
        </p:nvSpPr>
        <p:spPr>
          <a:xfrm>
            <a:off x="2748600" y="267840"/>
            <a:ext cx="3459960" cy="5105160"/>
          </a:xfrm>
          <a:custGeom>
            <a:avLst/>
            <a:gdLst/>
            <a:ahLst/>
            <a:cxnLst/>
            <a:rect l="l" t="t" r="r" b="b"/>
            <a:pathLst>
              <a:path w="3460750" h="5106035">
                <a:moveTo>
                  <a:pt x="3460153" y="5097069"/>
                </a:moveTo>
                <a:lnTo>
                  <a:pt x="3459302" y="5085258"/>
                </a:lnTo>
                <a:lnTo>
                  <a:pt x="3440061" y="4818583"/>
                </a:lnTo>
                <a:lnTo>
                  <a:pt x="3440061" y="5085258"/>
                </a:lnTo>
                <a:lnTo>
                  <a:pt x="1843252" y="4901755"/>
                </a:lnTo>
                <a:lnTo>
                  <a:pt x="1845144" y="4894377"/>
                </a:lnTo>
                <a:lnTo>
                  <a:pt x="2957423" y="542658"/>
                </a:lnTo>
                <a:lnTo>
                  <a:pt x="3078213" y="70129"/>
                </a:lnTo>
                <a:lnTo>
                  <a:pt x="3440061" y="5085258"/>
                </a:lnTo>
                <a:lnTo>
                  <a:pt x="3440061" y="4818583"/>
                </a:lnTo>
                <a:lnTo>
                  <a:pt x="3097479" y="70129"/>
                </a:lnTo>
                <a:lnTo>
                  <a:pt x="3093224" y="11353"/>
                </a:lnTo>
                <a:lnTo>
                  <a:pt x="3093936" y="8585"/>
                </a:lnTo>
                <a:lnTo>
                  <a:pt x="3092831" y="6159"/>
                </a:lnTo>
                <a:lnTo>
                  <a:pt x="3092754" y="5168"/>
                </a:lnTo>
                <a:lnTo>
                  <a:pt x="3092056" y="4470"/>
                </a:lnTo>
                <a:lnTo>
                  <a:pt x="3091891" y="4089"/>
                </a:lnTo>
                <a:lnTo>
                  <a:pt x="3091484" y="3886"/>
                </a:lnTo>
                <a:lnTo>
                  <a:pt x="3089059" y="1409"/>
                </a:lnTo>
                <a:lnTo>
                  <a:pt x="3086176" y="1168"/>
                </a:lnTo>
                <a:lnTo>
                  <a:pt x="3083915" y="0"/>
                </a:lnTo>
                <a:lnTo>
                  <a:pt x="3080499" y="685"/>
                </a:lnTo>
                <a:lnTo>
                  <a:pt x="3079724" y="609"/>
                </a:lnTo>
                <a:lnTo>
                  <a:pt x="3079254" y="927"/>
                </a:lnTo>
                <a:lnTo>
                  <a:pt x="3079051" y="965"/>
                </a:lnTo>
                <a:lnTo>
                  <a:pt x="3078861" y="1193"/>
                </a:lnTo>
                <a:lnTo>
                  <a:pt x="3075571" y="3403"/>
                </a:lnTo>
                <a:lnTo>
                  <a:pt x="3074860" y="5956"/>
                </a:lnTo>
                <a:lnTo>
                  <a:pt x="3063811" y="19113"/>
                </a:lnTo>
                <a:lnTo>
                  <a:pt x="3063811" y="48958"/>
                </a:lnTo>
                <a:lnTo>
                  <a:pt x="1825332" y="4894377"/>
                </a:lnTo>
                <a:lnTo>
                  <a:pt x="24130" y="3668331"/>
                </a:lnTo>
                <a:lnTo>
                  <a:pt x="3063811" y="48958"/>
                </a:lnTo>
                <a:lnTo>
                  <a:pt x="3063811" y="19113"/>
                </a:lnTo>
                <a:lnTo>
                  <a:pt x="2590" y="3664127"/>
                </a:lnTo>
                <a:lnTo>
                  <a:pt x="825" y="3666274"/>
                </a:lnTo>
                <a:lnTo>
                  <a:pt x="0" y="3668941"/>
                </a:lnTo>
                <a:lnTo>
                  <a:pt x="431" y="3671608"/>
                </a:lnTo>
                <a:lnTo>
                  <a:pt x="812" y="3674275"/>
                </a:lnTo>
                <a:lnTo>
                  <a:pt x="2324" y="3676688"/>
                </a:lnTo>
                <a:lnTo>
                  <a:pt x="1824329" y="4916906"/>
                </a:lnTo>
                <a:lnTo>
                  <a:pt x="1824901" y="4917732"/>
                </a:lnTo>
                <a:lnTo>
                  <a:pt x="1827403" y="4919205"/>
                </a:lnTo>
                <a:lnTo>
                  <a:pt x="1827771" y="4919256"/>
                </a:lnTo>
                <a:lnTo>
                  <a:pt x="1828444" y="4919700"/>
                </a:lnTo>
                <a:lnTo>
                  <a:pt x="1831708" y="4920056"/>
                </a:lnTo>
                <a:lnTo>
                  <a:pt x="1832432" y="4919789"/>
                </a:lnTo>
                <a:lnTo>
                  <a:pt x="3452190" y="5105933"/>
                </a:lnTo>
                <a:lnTo>
                  <a:pt x="3455009" y="5104981"/>
                </a:lnTo>
                <a:lnTo>
                  <a:pt x="3457956" y="5102199"/>
                </a:lnTo>
                <a:lnTo>
                  <a:pt x="3458603" y="5101272"/>
                </a:lnTo>
                <a:lnTo>
                  <a:pt x="3459823" y="5098732"/>
                </a:lnTo>
                <a:lnTo>
                  <a:pt x="3460153" y="5097069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" name="CustomShape 20"/>
          <p:cNvSpPr/>
          <p:nvPr/>
        </p:nvSpPr>
        <p:spPr>
          <a:xfrm>
            <a:off x="9658080" y="160200"/>
            <a:ext cx="1033560" cy="2054880"/>
          </a:xfrm>
          <a:custGeom>
            <a:avLst/>
            <a:gdLst/>
            <a:ahLst/>
            <a:cxnLst/>
            <a:rect l="l" t="t" r="r" b="b"/>
            <a:pathLst>
              <a:path w="1034415" h="2055495">
                <a:moveTo>
                  <a:pt x="1033995" y="596607"/>
                </a:moveTo>
                <a:lnTo>
                  <a:pt x="950023" y="819619"/>
                </a:lnTo>
                <a:lnTo>
                  <a:pt x="941019" y="843546"/>
                </a:lnTo>
                <a:lnTo>
                  <a:pt x="927862" y="848753"/>
                </a:lnTo>
                <a:lnTo>
                  <a:pt x="883818" y="866152"/>
                </a:lnTo>
                <a:lnTo>
                  <a:pt x="883818" y="886752"/>
                </a:lnTo>
                <a:lnTo>
                  <a:pt x="808583" y="942327"/>
                </a:lnTo>
                <a:lnTo>
                  <a:pt x="630148" y="1074089"/>
                </a:lnTo>
                <a:lnTo>
                  <a:pt x="607009" y="1074661"/>
                </a:lnTo>
                <a:lnTo>
                  <a:pt x="607009" y="1096606"/>
                </a:lnTo>
                <a:lnTo>
                  <a:pt x="61150" y="1646478"/>
                </a:lnTo>
                <a:lnTo>
                  <a:pt x="377113" y="1125334"/>
                </a:lnTo>
                <a:lnTo>
                  <a:pt x="416826" y="1120368"/>
                </a:lnTo>
                <a:lnTo>
                  <a:pt x="528751" y="1106373"/>
                </a:lnTo>
                <a:lnTo>
                  <a:pt x="596912" y="1097851"/>
                </a:lnTo>
                <a:lnTo>
                  <a:pt x="607009" y="1096606"/>
                </a:lnTo>
                <a:lnTo>
                  <a:pt x="607009" y="1074661"/>
                </a:lnTo>
                <a:lnTo>
                  <a:pt x="449173" y="1078534"/>
                </a:lnTo>
                <a:lnTo>
                  <a:pt x="442366" y="1078699"/>
                </a:lnTo>
                <a:lnTo>
                  <a:pt x="442366" y="1097851"/>
                </a:lnTo>
                <a:lnTo>
                  <a:pt x="375462" y="1106233"/>
                </a:lnTo>
                <a:lnTo>
                  <a:pt x="374332" y="1106373"/>
                </a:lnTo>
                <a:lnTo>
                  <a:pt x="366483" y="1099693"/>
                </a:lnTo>
                <a:lnTo>
                  <a:pt x="442366" y="1097851"/>
                </a:lnTo>
                <a:lnTo>
                  <a:pt x="442366" y="1078699"/>
                </a:lnTo>
                <a:lnTo>
                  <a:pt x="394792" y="1079842"/>
                </a:lnTo>
                <a:lnTo>
                  <a:pt x="883818" y="886752"/>
                </a:lnTo>
                <a:lnTo>
                  <a:pt x="883818" y="866152"/>
                </a:lnTo>
                <a:lnTo>
                  <a:pt x="365302" y="1070838"/>
                </a:lnTo>
                <a:lnTo>
                  <a:pt x="1033983" y="35344"/>
                </a:lnTo>
                <a:lnTo>
                  <a:pt x="1033983" y="0"/>
                </a:lnTo>
                <a:lnTo>
                  <a:pt x="334937" y="1082509"/>
                </a:lnTo>
                <a:lnTo>
                  <a:pt x="333895" y="1083208"/>
                </a:lnTo>
                <a:lnTo>
                  <a:pt x="333184" y="1083475"/>
                </a:lnTo>
                <a:lnTo>
                  <a:pt x="330708" y="1088034"/>
                </a:lnTo>
                <a:lnTo>
                  <a:pt x="331038" y="1089660"/>
                </a:lnTo>
                <a:lnTo>
                  <a:pt x="331038" y="1090345"/>
                </a:lnTo>
                <a:lnTo>
                  <a:pt x="330708" y="1091311"/>
                </a:lnTo>
                <a:lnTo>
                  <a:pt x="331012" y="1092492"/>
                </a:lnTo>
                <a:lnTo>
                  <a:pt x="331012" y="1093609"/>
                </a:lnTo>
                <a:lnTo>
                  <a:pt x="331470" y="1094193"/>
                </a:lnTo>
                <a:lnTo>
                  <a:pt x="331825" y="1095463"/>
                </a:lnTo>
                <a:lnTo>
                  <a:pt x="332320" y="1095895"/>
                </a:lnTo>
                <a:lnTo>
                  <a:pt x="332587" y="1097165"/>
                </a:lnTo>
                <a:lnTo>
                  <a:pt x="336651" y="1100404"/>
                </a:lnTo>
                <a:lnTo>
                  <a:pt x="337616" y="1100391"/>
                </a:lnTo>
                <a:lnTo>
                  <a:pt x="358889" y="1118400"/>
                </a:lnTo>
                <a:lnTo>
                  <a:pt x="3378" y="1704695"/>
                </a:lnTo>
                <a:lnTo>
                  <a:pt x="1930" y="1706194"/>
                </a:lnTo>
                <a:lnTo>
                  <a:pt x="1663" y="1707108"/>
                </a:lnTo>
                <a:lnTo>
                  <a:pt x="0" y="1709280"/>
                </a:lnTo>
                <a:lnTo>
                  <a:pt x="1358" y="1715122"/>
                </a:lnTo>
                <a:lnTo>
                  <a:pt x="2489" y="1716024"/>
                </a:lnTo>
                <a:lnTo>
                  <a:pt x="4902" y="1718652"/>
                </a:lnTo>
                <a:lnTo>
                  <a:pt x="6502" y="1719186"/>
                </a:lnTo>
                <a:lnTo>
                  <a:pt x="8966" y="1721116"/>
                </a:lnTo>
                <a:lnTo>
                  <a:pt x="11887" y="1720951"/>
                </a:lnTo>
                <a:lnTo>
                  <a:pt x="1033983" y="2055279"/>
                </a:lnTo>
                <a:lnTo>
                  <a:pt x="1033983" y="2035111"/>
                </a:lnTo>
                <a:lnTo>
                  <a:pt x="28803" y="1706321"/>
                </a:lnTo>
                <a:lnTo>
                  <a:pt x="88112" y="1646567"/>
                </a:lnTo>
                <a:lnTo>
                  <a:pt x="632587" y="1098080"/>
                </a:lnTo>
                <a:lnTo>
                  <a:pt x="1033995" y="1606359"/>
                </a:lnTo>
                <a:lnTo>
                  <a:pt x="1033995" y="1575371"/>
                </a:lnTo>
                <a:lnTo>
                  <a:pt x="794308" y="1271879"/>
                </a:lnTo>
                <a:lnTo>
                  <a:pt x="657034" y="1098042"/>
                </a:lnTo>
                <a:lnTo>
                  <a:pt x="647077" y="1085443"/>
                </a:lnTo>
                <a:lnTo>
                  <a:pt x="649274" y="1083818"/>
                </a:lnTo>
                <a:lnTo>
                  <a:pt x="649516" y="1083640"/>
                </a:lnTo>
                <a:lnTo>
                  <a:pt x="654646" y="1079855"/>
                </a:lnTo>
                <a:lnTo>
                  <a:pt x="916127" y="886739"/>
                </a:lnTo>
                <a:lnTo>
                  <a:pt x="944384" y="865860"/>
                </a:lnTo>
                <a:lnTo>
                  <a:pt x="1033995" y="1078712"/>
                </a:lnTo>
                <a:lnTo>
                  <a:pt x="1033995" y="1029284"/>
                </a:lnTo>
                <a:lnTo>
                  <a:pt x="965212" y="865847"/>
                </a:lnTo>
                <a:lnTo>
                  <a:pt x="958824" y="850709"/>
                </a:lnTo>
                <a:lnTo>
                  <a:pt x="1024801" y="675474"/>
                </a:lnTo>
                <a:lnTo>
                  <a:pt x="1033983" y="651090"/>
                </a:lnTo>
                <a:lnTo>
                  <a:pt x="1033995" y="596607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5" name="CustomShape 21"/>
          <p:cNvSpPr/>
          <p:nvPr/>
        </p:nvSpPr>
        <p:spPr>
          <a:xfrm>
            <a:off x="0" y="3927960"/>
            <a:ext cx="6208200" cy="3631320"/>
          </a:xfrm>
          <a:custGeom>
            <a:avLst/>
            <a:gdLst/>
            <a:ahLst/>
            <a:cxnLst/>
            <a:rect l="l" t="t" r="r" b="b"/>
            <a:pathLst>
              <a:path w="6209030" h="3632200">
                <a:moveTo>
                  <a:pt x="6208928" y="1435303"/>
                </a:moveTo>
                <a:lnTo>
                  <a:pt x="6208661" y="1434528"/>
                </a:lnTo>
                <a:lnTo>
                  <a:pt x="6208763" y="1432369"/>
                </a:lnTo>
                <a:lnTo>
                  <a:pt x="6207087" y="1429740"/>
                </a:lnTo>
                <a:lnTo>
                  <a:pt x="6206985" y="1429397"/>
                </a:lnTo>
                <a:lnTo>
                  <a:pt x="6206769" y="1429232"/>
                </a:lnTo>
                <a:lnTo>
                  <a:pt x="6206515" y="1428813"/>
                </a:lnTo>
                <a:lnTo>
                  <a:pt x="6205931" y="1428559"/>
                </a:lnTo>
                <a:lnTo>
                  <a:pt x="6203835" y="1426857"/>
                </a:lnTo>
                <a:lnTo>
                  <a:pt x="6201664" y="1426616"/>
                </a:lnTo>
                <a:lnTo>
                  <a:pt x="6199454" y="1425600"/>
                </a:lnTo>
                <a:lnTo>
                  <a:pt x="6196812" y="1426057"/>
                </a:lnTo>
                <a:lnTo>
                  <a:pt x="6188659" y="1425130"/>
                </a:lnTo>
                <a:lnTo>
                  <a:pt x="6188659" y="1458861"/>
                </a:lnTo>
                <a:lnTo>
                  <a:pt x="6143701" y="2855861"/>
                </a:lnTo>
                <a:lnTo>
                  <a:pt x="5017109" y="2695359"/>
                </a:lnTo>
                <a:lnTo>
                  <a:pt x="4893030" y="2677693"/>
                </a:lnTo>
                <a:lnTo>
                  <a:pt x="4902632" y="2668651"/>
                </a:lnTo>
                <a:lnTo>
                  <a:pt x="4905895" y="2665577"/>
                </a:lnTo>
                <a:lnTo>
                  <a:pt x="4980356" y="2595537"/>
                </a:lnTo>
                <a:lnTo>
                  <a:pt x="6188659" y="1458861"/>
                </a:lnTo>
                <a:lnTo>
                  <a:pt x="6188659" y="1425130"/>
                </a:lnTo>
                <a:lnTo>
                  <a:pt x="6177394" y="1423835"/>
                </a:lnTo>
                <a:lnTo>
                  <a:pt x="6177394" y="1443113"/>
                </a:lnTo>
                <a:lnTo>
                  <a:pt x="4877917" y="2665577"/>
                </a:lnTo>
                <a:lnTo>
                  <a:pt x="4877562" y="2663774"/>
                </a:lnTo>
                <a:lnTo>
                  <a:pt x="4857978" y="2567673"/>
                </a:lnTo>
                <a:lnTo>
                  <a:pt x="4857978" y="2663774"/>
                </a:lnTo>
                <a:lnTo>
                  <a:pt x="2918231" y="1397647"/>
                </a:lnTo>
                <a:lnTo>
                  <a:pt x="4572139" y="1260132"/>
                </a:lnTo>
                <a:lnTo>
                  <a:pt x="4857978" y="2663774"/>
                </a:lnTo>
                <a:lnTo>
                  <a:pt x="4857978" y="2567673"/>
                </a:lnTo>
                <a:lnTo>
                  <a:pt x="4702289" y="1803146"/>
                </a:lnTo>
                <a:lnTo>
                  <a:pt x="4591875" y="1260906"/>
                </a:lnTo>
                <a:lnTo>
                  <a:pt x="6177394" y="1443113"/>
                </a:lnTo>
                <a:lnTo>
                  <a:pt x="6177394" y="1423835"/>
                </a:lnTo>
                <a:lnTo>
                  <a:pt x="4759947" y="1260906"/>
                </a:lnTo>
                <a:lnTo>
                  <a:pt x="4585043" y="1240802"/>
                </a:lnTo>
                <a:lnTo>
                  <a:pt x="4583874" y="1239926"/>
                </a:lnTo>
                <a:lnTo>
                  <a:pt x="4582414" y="1240053"/>
                </a:lnTo>
                <a:lnTo>
                  <a:pt x="4552048" y="1219390"/>
                </a:lnTo>
                <a:lnTo>
                  <a:pt x="4552048" y="1242542"/>
                </a:lnTo>
                <a:lnTo>
                  <a:pt x="2898292" y="1380032"/>
                </a:lnTo>
                <a:lnTo>
                  <a:pt x="2796108" y="304203"/>
                </a:lnTo>
                <a:lnTo>
                  <a:pt x="2770035" y="29565"/>
                </a:lnTo>
                <a:lnTo>
                  <a:pt x="4552048" y="1242542"/>
                </a:lnTo>
                <a:lnTo>
                  <a:pt x="4552048" y="1219390"/>
                </a:lnTo>
                <a:lnTo>
                  <a:pt x="2804096" y="29552"/>
                </a:lnTo>
                <a:lnTo>
                  <a:pt x="2764396" y="2540"/>
                </a:lnTo>
                <a:lnTo>
                  <a:pt x="2764167" y="2362"/>
                </a:lnTo>
                <a:lnTo>
                  <a:pt x="2761932" y="762"/>
                </a:lnTo>
                <a:lnTo>
                  <a:pt x="2761729" y="723"/>
                </a:lnTo>
                <a:lnTo>
                  <a:pt x="2760865" y="127"/>
                </a:lnTo>
                <a:lnTo>
                  <a:pt x="2756865" y="0"/>
                </a:lnTo>
                <a:lnTo>
                  <a:pt x="2754934" y="1143"/>
                </a:lnTo>
                <a:lnTo>
                  <a:pt x="0" y="622998"/>
                </a:lnTo>
                <a:lnTo>
                  <a:pt x="0" y="642645"/>
                </a:lnTo>
                <a:lnTo>
                  <a:pt x="2750007" y="21894"/>
                </a:lnTo>
                <a:lnTo>
                  <a:pt x="2878759" y="1377810"/>
                </a:lnTo>
                <a:lnTo>
                  <a:pt x="1277683" y="979068"/>
                </a:lnTo>
                <a:lnTo>
                  <a:pt x="0" y="660857"/>
                </a:lnTo>
                <a:lnTo>
                  <a:pt x="0" y="680605"/>
                </a:lnTo>
                <a:lnTo>
                  <a:pt x="2864916" y="1394129"/>
                </a:lnTo>
                <a:lnTo>
                  <a:pt x="0" y="3128911"/>
                </a:lnTo>
                <a:lnTo>
                  <a:pt x="0" y="3151327"/>
                </a:lnTo>
                <a:lnTo>
                  <a:pt x="2889427" y="1401711"/>
                </a:lnTo>
                <a:lnTo>
                  <a:pt x="4862220" y="2689466"/>
                </a:lnTo>
                <a:lnTo>
                  <a:pt x="4833582" y="3631971"/>
                </a:lnTo>
                <a:lnTo>
                  <a:pt x="4852771" y="3631971"/>
                </a:lnTo>
                <a:lnTo>
                  <a:pt x="4881219" y="2695397"/>
                </a:lnTo>
                <a:lnTo>
                  <a:pt x="5831002" y="2830690"/>
                </a:lnTo>
                <a:lnTo>
                  <a:pt x="6125286" y="2872613"/>
                </a:lnTo>
                <a:lnTo>
                  <a:pt x="4889474" y="3631971"/>
                </a:lnTo>
                <a:lnTo>
                  <a:pt x="4926127" y="3631971"/>
                </a:lnTo>
                <a:lnTo>
                  <a:pt x="6155906" y="2876296"/>
                </a:lnTo>
                <a:lnTo>
                  <a:pt x="6157036" y="2875965"/>
                </a:lnTo>
                <a:lnTo>
                  <a:pt x="6158687" y="2874594"/>
                </a:lnTo>
                <a:lnTo>
                  <a:pt x="6159563" y="2874048"/>
                </a:lnTo>
                <a:lnTo>
                  <a:pt x="6160846" y="2872613"/>
                </a:lnTo>
                <a:lnTo>
                  <a:pt x="6161024" y="2872232"/>
                </a:lnTo>
                <a:lnTo>
                  <a:pt x="6162167" y="2869831"/>
                </a:lnTo>
                <a:lnTo>
                  <a:pt x="6162497" y="2869146"/>
                </a:lnTo>
                <a:lnTo>
                  <a:pt x="6162751" y="2867037"/>
                </a:lnTo>
                <a:lnTo>
                  <a:pt x="6162548" y="2865996"/>
                </a:lnTo>
                <a:lnTo>
                  <a:pt x="6162878" y="2855874"/>
                </a:lnTo>
                <a:lnTo>
                  <a:pt x="6207874" y="1458849"/>
                </a:lnTo>
                <a:lnTo>
                  <a:pt x="6208522" y="1438338"/>
                </a:lnTo>
                <a:lnTo>
                  <a:pt x="6208750" y="1437881"/>
                </a:lnTo>
                <a:lnTo>
                  <a:pt x="6208928" y="1435303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CustomShape 22"/>
          <p:cNvSpPr/>
          <p:nvPr/>
        </p:nvSpPr>
        <p:spPr>
          <a:xfrm>
            <a:off x="5765040" y="27720"/>
            <a:ext cx="2793240" cy="260280"/>
          </a:xfrm>
          <a:custGeom>
            <a:avLst/>
            <a:gdLst/>
            <a:ahLst/>
            <a:cxnLst/>
            <a:rect l="l" t="t" r="r" b="b"/>
            <a:pathLst>
              <a:path w="2794000" h="260985">
                <a:moveTo>
                  <a:pt x="2793949" y="150291"/>
                </a:moveTo>
                <a:lnTo>
                  <a:pt x="2793746" y="146824"/>
                </a:lnTo>
                <a:lnTo>
                  <a:pt x="2701277" y="0"/>
                </a:lnTo>
                <a:lnTo>
                  <a:pt x="2678646" y="12"/>
                </a:lnTo>
                <a:lnTo>
                  <a:pt x="2766898" y="140169"/>
                </a:lnTo>
                <a:lnTo>
                  <a:pt x="83083" y="240626"/>
                </a:lnTo>
                <a:lnTo>
                  <a:pt x="206921" y="2374"/>
                </a:lnTo>
                <a:lnTo>
                  <a:pt x="199694" y="2387"/>
                </a:lnTo>
                <a:lnTo>
                  <a:pt x="185293" y="2400"/>
                </a:lnTo>
                <a:lnTo>
                  <a:pt x="70472" y="223240"/>
                </a:lnTo>
                <a:lnTo>
                  <a:pt x="19672" y="2552"/>
                </a:lnTo>
                <a:lnTo>
                  <a:pt x="0" y="2578"/>
                </a:lnTo>
                <a:lnTo>
                  <a:pt x="56845" y="249643"/>
                </a:lnTo>
                <a:lnTo>
                  <a:pt x="56997" y="253072"/>
                </a:lnTo>
                <a:lnTo>
                  <a:pt x="58000" y="254660"/>
                </a:lnTo>
                <a:lnTo>
                  <a:pt x="58521" y="256870"/>
                </a:lnTo>
                <a:lnTo>
                  <a:pt x="61747" y="259816"/>
                </a:lnTo>
                <a:lnTo>
                  <a:pt x="62826" y="259956"/>
                </a:lnTo>
                <a:lnTo>
                  <a:pt x="63906" y="260515"/>
                </a:lnTo>
                <a:lnTo>
                  <a:pt x="66522" y="260426"/>
                </a:lnTo>
                <a:lnTo>
                  <a:pt x="69748" y="260819"/>
                </a:lnTo>
                <a:lnTo>
                  <a:pt x="70827" y="260261"/>
                </a:lnTo>
                <a:lnTo>
                  <a:pt x="595579" y="240626"/>
                </a:lnTo>
                <a:lnTo>
                  <a:pt x="2787662" y="158572"/>
                </a:lnTo>
                <a:lnTo>
                  <a:pt x="2790748" y="156641"/>
                </a:lnTo>
                <a:lnTo>
                  <a:pt x="2792374" y="153593"/>
                </a:lnTo>
                <a:lnTo>
                  <a:pt x="2793949" y="150291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CustomShape 23"/>
          <p:cNvSpPr/>
          <p:nvPr/>
        </p:nvSpPr>
        <p:spPr>
          <a:xfrm>
            <a:off x="8443800" y="27360"/>
            <a:ext cx="182160" cy="159120"/>
          </a:xfrm>
          <a:prstGeom prst="rect">
            <a:avLst/>
          </a:prstGeom>
          <a:blipFill rotWithShape="0">
            <a:blip r:embed="rId1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8" name="CustomShape 24"/>
          <p:cNvSpPr/>
          <p:nvPr/>
        </p:nvSpPr>
        <p:spPr>
          <a:xfrm>
            <a:off x="8031600" y="2408760"/>
            <a:ext cx="2660040" cy="2969280"/>
          </a:xfrm>
          <a:custGeom>
            <a:avLst/>
            <a:gdLst/>
            <a:ahLst/>
            <a:cxnLst/>
            <a:rect l="l" t="t" r="r" b="b"/>
            <a:pathLst>
              <a:path w="2660650" h="2969895">
                <a:moveTo>
                  <a:pt x="2660446" y="0"/>
                </a:moveTo>
                <a:lnTo>
                  <a:pt x="1294803" y="155117"/>
                </a:lnTo>
                <a:lnTo>
                  <a:pt x="1292567" y="154025"/>
                </a:lnTo>
                <a:lnTo>
                  <a:pt x="1286840" y="156032"/>
                </a:lnTo>
                <a:lnTo>
                  <a:pt x="1286103" y="157530"/>
                </a:lnTo>
                <a:lnTo>
                  <a:pt x="1284389" y="159169"/>
                </a:lnTo>
                <a:lnTo>
                  <a:pt x="1283919" y="162026"/>
                </a:lnTo>
                <a:lnTo>
                  <a:pt x="3187" y="2790240"/>
                </a:lnTo>
                <a:lnTo>
                  <a:pt x="2209" y="2790736"/>
                </a:lnTo>
                <a:lnTo>
                  <a:pt x="127" y="2795016"/>
                </a:lnTo>
                <a:lnTo>
                  <a:pt x="355" y="2796121"/>
                </a:lnTo>
                <a:lnTo>
                  <a:pt x="0" y="2796857"/>
                </a:lnTo>
                <a:lnTo>
                  <a:pt x="774" y="2801239"/>
                </a:lnTo>
                <a:lnTo>
                  <a:pt x="1600" y="2802064"/>
                </a:lnTo>
                <a:lnTo>
                  <a:pt x="1905" y="2803487"/>
                </a:lnTo>
                <a:lnTo>
                  <a:pt x="5511" y="2806623"/>
                </a:lnTo>
                <a:lnTo>
                  <a:pt x="6286" y="2806674"/>
                </a:lnTo>
                <a:lnTo>
                  <a:pt x="6654" y="2807030"/>
                </a:lnTo>
                <a:lnTo>
                  <a:pt x="11099" y="2807703"/>
                </a:lnTo>
                <a:lnTo>
                  <a:pt x="12395" y="2807055"/>
                </a:lnTo>
                <a:lnTo>
                  <a:pt x="2660446" y="2969323"/>
                </a:lnTo>
                <a:lnTo>
                  <a:pt x="2660446" y="2950108"/>
                </a:lnTo>
                <a:lnTo>
                  <a:pt x="46215" y="2789898"/>
                </a:lnTo>
                <a:lnTo>
                  <a:pt x="73926" y="2775839"/>
                </a:lnTo>
                <a:lnTo>
                  <a:pt x="2660446" y="1464081"/>
                </a:lnTo>
                <a:lnTo>
                  <a:pt x="2660446" y="1442580"/>
                </a:lnTo>
                <a:lnTo>
                  <a:pt x="1762150" y="1898167"/>
                </a:lnTo>
                <a:lnTo>
                  <a:pt x="31559" y="2775839"/>
                </a:lnTo>
                <a:lnTo>
                  <a:pt x="1297597" y="177749"/>
                </a:lnTo>
                <a:lnTo>
                  <a:pt x="2660434" y="834961"/>
                </a:lnTo>
                <a:lnTo>
                  <a:pt x="2660446" y="813676"/>
                </a:lnTo>
                <a:lnTo>
                  <a:pt x="1341729" y="177749"/>
                </a:lnTo>
                <a:lnTo>
                  <a:pt x="1329194" y="171704"/>
                </a:lnTo>
                <a:lnTo>
                  <a:pt x="1327200" y="170738"/>
                </a:lnTo>
                <a:lnTo>
                  <a:pt x="2660446" y="19304"/>
                </a:lnTo>
                <a:lnTo>
                  <a:pt x="2660446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" name="CustomShape 25"/>
          <p:cNvSpPr/>
          <p:nvPr/>
        </p:nvSpPr>
        <p:spPr>
          <a:xfrm>
            <a:off x="0" y="4466880"/>
            <a:ext cx="58320" cy="223560"/>
          </a:xfrm>
          <a:custGeom>
            <a:avLst/>
            <a:gdLst/>
            <a:ahLst/>
            <a:cxnLst/>
            <a:rect l="l" t="t" r="r" b="b"/>
            <a:pathLst>
              <a:path w="59055" h="224154">
                <a:moveTo>
                  <a:pt x="0" y="0"/>
                </a:moveTo>
                <a:lnTo>
                  <a:pt x="0" y="224144"/>
                </a:lnTo>
                <a:lnTo>
                  <a:pt x="20550" y="208590"/>
                </a:lnTo>
                <a:lnTo>
                  <a:pt x="45939" y="171925"/>
                </a:lnTo>
                <a:lnTo>
                  <a:pt x="58496" y="129145"/>
                </a:lnTo>
                <a:lnTo>
                  <a:pt x="57113" y="86133"/>
                </a:lnTo>
                <a:lnTo>
                  <a:pt x="42872" y="45947"/>
                </a:lnTo>
                <a:lnTo>
                  <a:pt x="16858" y="11646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CustomShape 26"/>
          <p:cNvSpPr/>
          <p:nvPr/>
        </p:nvSpPr>
        <p:spPr>
          <a:xfrm>
            <a:off x="2681640" y="3861360"/>
            <a:ext cx="152640" cy="152640"/>
          </a:xfrm>
          <a:prstGeom prst="rect">
            <a:avLst/>
          </a:prstGeom>
          <a:blipFill rotWithShape="0">
            <a:blip r:embed="rId1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CustomShape 27"/>
          <p:cNvSpPr/>
          <p:nvPr/>
        </p:nvSpPr>
        <p:spPr>
          <a:xfrm>
            <a:off x="3295800" y="158760"/>
            <a:ext cx="186120" cy="185400"/>
          </a:xfrm>
          <a:custGeom>
            <a:avLst/>
            <a:gdLst/>
            <a:ahLst/>
            <a:cxnLst/>
            <a:rect l="l" t="t" r="r" b="b"/>
            <a:pathLst>
              <a:path w="186689" h="186054">
                <a:moveTo>
                  <a:pt x="97319" y="0"/>
                </a:moveTo>
                <a:lnTo>
                  <a:pt x="61999" y="5262"/>
                </a:lnTo>
                <a:lnTo>
                  <a:pt x="31228" y="23370"/>
                </a:lnTo>
                <a:lnTo>
                  <a:pt x="9003" y="52910"/>
                </a:lnTo>
                <a:lnTo>
                  <a:pt x="0" y="88754"/>
                </a:lnTo>
                <a:lnTo>
                  <a:pt x="5269" y="124039"/>
                </a:lnTo>
                <a:lnTo>
                  <a:pt x="23398" y="154776"/>
                </a:lnTo>
                <a:lnTo>
                  <a:pt x="52970" y="176976"/>
                </a:lnTo>
                <a:lnTo>
                  <a:pt x="88847" y="185975"/>
                </a:lnTo>
                <a:lnTo>
                  <a:pt x="124167" y="180711"/>
                </a:lnTo>
                <a:lnTo>
                  <a:pt x="154933" y="162601"/>
                </a:lnTo>
                <a:lnTo>
                  <a:pt x="177151" y="133059"/>
                </a:lnTo>
                <a:lnTo>
                  <a:pt x="186164" y="97220"/>
                </a:lnTo>
                <a:lnTo>
                  <a:pt x="180901" y="61935"/>
                </a:lnTo>
                <a:lnTo>
                  <a:pt x="162774" y="31195"/>
                </a:lnTo>
                <a:lnTo>
                  <a:pt x="133196" y="8993"/>
                </a:lnTo>
                <a:lnTo>
                  <a:pt x="97319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CustomShape 28"/>
          <p:cNvSpPr/>
          <p:nvPr/>
        </p:nvSpPr>
        <p:spPr>
          <a:xfrm>
            <a:off x="0" y="4458600"/>
            <a:ext cx="64800" cy="240480"/>
          </a:xfrm>
          <a:custGeom>
            <a:avLst/>
            <a:gdLst/>
            <a:ahLst/>
            <a:cxnLst/>
            <a:rect l="l" t="t" r="r" b="b"/>
            <a:pathLst>
              <a:path w="65405" h="241300">
                <a:moveTo>
                  <a:pt x="0" y="0"/>
                </a:moveTo>
                <a:lnTo>
                  <a:pt x="0" y="240844"/>
                </a:lnTo>
                <a:lnTo>
                  <a:pt x="25491" y="221556"/>
                </a:lnTo>
                <a:lnTo>
                  <a:pt x="52132" y="183094"/>
                </a:lnTo>
                <a:lnTo>
                  <a:pt x="65303" y="138210"/>
                </a:lnTo>
                <a:lnTo>
                  <a:pt x="63848" y="93084"/>
                </a:lnTo>
                <a:lnTo>
                  <a:pt x="48905" y="50923"/>
                </a:lnTo>
                <a:lnTo>
                  <a:pt x="21612" y="14934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CustomShape 29"/>
          <p:cNvSpPr/>
          <p:nvPr/>
        </p:nvSpPr>
        <p:spPr>
          <a:xfrm>
            <a:off x="3331800" y="194400"/>
            <a:ext cx="114120" cy="114120"/>
          </a:xfrm>
          <a:custGeom>
            <a:avLst/>
            <a:gdLst/>
            <a:ahLst/>
            <a:cxnLst/>
            <a:rect l="l" t="t" r="r" b="b"/>
            <a:pathLst>
              <a:path w="114935" h="114935">
                <a:moveTo>
                  <a:pt x="114757" y="59931"/>
                </a:moveTo>
                <a:lnTo>
                  <a:pt x="111518" y="38188"/>
                </a:lnTo>
                <a:lnTo>
                  <a:pt x="100342" y="19240"/>
                </a:lnTo>
                <a:lnTo>
                  <a:pt x="82118" y="5549"/>
                </a:lnTo>
                <a:lnTo>
                  <a:pt x="59994" y="0"/>
                </a:lnTo>
                <a:lnTo>
                  <a:pt x="38227" y="3251"/>
                </a:lnTo>
                <a:lnTo>
                  <a:pt x="19253" y="14414"/>
                </a:lnTo>
                <a:lnTo>
                  <a:pt x="5562" y="32613"/>
                </a:lnTo>
                <a:lnTo>
                  <a:pt x="0" y="54711"/>
                </a:lnTo>
                <a:lnTo>
                  <a:pt x="3251" y="76454"/>
                </a:lnTo>
                <a:lnTo>
                  <a:pt x="14427" y="95415"/>
                </a:lnTo>
                <a:lnTo>
                  <a:pt x="32664" y="109093"/>
                </a:lnTo>
                <a:lnTo>
                  <a:pt x="54775" y="114642"/>
                </a:lnTo>
                <a:lnTo>
                  <a:pt x="76542" y="111391"/>
                </a:lnTo>
                <a:lnTo>
                  <a:pt x="95504" y="100228"/>
                </a:lnTo>
                <a:lnTo>
                  <a:pt x="109207" y="82016"/>
                </a:lnTo>
                <a:lnTo>
                  <a:pt x="114757" y="59931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4" name="CustomShape 30"/>
          <p:cNvSpPr/>
          <p:nvPr/>
        </p:nvSpPr>
        <p:spPr>
          <a:xfrm>
            <a:off x="9605520" y="1807200"/>
            <a:ext cx="126000" cy="126000"/>
          </a:xfrm>
          <a:prstGeom prst="rect">
            <a:avLst/>
          </a:prstGeom>
          <a:blipFill rotWithShape="0">
            <a:blip r:embed="rId1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CustomShape 31"/>
          <p:cNvSpPr/>
          <p:nvPr/>
        </p:nvSpPr>
        <p:spPr>
          <a:xfrm>
            <a:off x="9908640" y="1160640"/>
            <a:ext cx="180000" cy="179640"/>
          </a:xfrm>
          <a:prstGeom prst="rect">
            <a:avLst/>
          </a:prstGeom>
          <a:blipFill rotWithShape="0">
            <a:blip r:embed="rId1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6" name="CustomShape 32"/>
          <p:cNvSpPr/>
          <p:nvPr/>
        </p:nvSpPr>
        <p:spPr>
          <a:xfrm>
            <a:off x="8398800" y="27360"/>
            <a:ext cx="300240" cy="299160"/>
          </a:xfrm>
          <a:custGeom>
            <a:avLst/>
            <a:gdLst/>
            <a:ahLst/>
            <a:cxnLst/>
            <a:rect l="l" t="t" r="r" b="b"/>
            <a:pathLst>
              <a:path w="300990" h="299720">
                <a:moveTo>
                  <a:pt x="172105" y="0"/>
                </a:moveTo>
                <a:lnTo>
                  <a:pt x="122220" y="589"/>
                </a:lnTo>
                <a:lnTo>
                  <a:pt x="78518" y="16043"/>
                </a:lnTo>
                <a:lnTo>
                  <a:pt x="41218" y="44274"/>
                </a:lnTo>
                <a:lnTo>
                  <a:pt x="13644" y="84105"/>
                </a:lnTo>
                <a:lnTo>
                  <a:pt x="0" y="130583"/>
                </a:lnTo>
                <a:lnTo>
                  <a:pt x="1502" y="177307"/>
                </a:lnTo>
                <a:lnTo>
                  <a:pt x="16973" y="220959"/>
                </a:lnTo>
                <a:lnTo>
                  <a:pt x="45234" y="258219"/>
                </a:lnTo>
                <a:lnTo>
                  <a:pt x="85107" y="285769"/>
                </a:lnTo>
                <a:lnTo>
                  <a:pt x="131622" y="299399"/>
                </a:lnTo>
                <a:lnTo>
                  <a:pt x="178395" y="297899"/>
                </a:lnTo>
                <a:lnTo>
                  <a:pt x="222098" y="282445"/>
                </a:lnTo>
                <a:lnTo>
                  <a:pt x="259404" y="254214"/>
                </a:lnTo>
                <a:lnTo>
                  <a:pt x="286986" y="214382"/>
                </a:lnTo>
                <a:lnTo>
                  <a:pt x="300625" y="167910"/>
                </a:lnTo>
                <a:lnTo>
                  <a:pt x="299122" y="121186"/>
                </a:lnTo>
                <a:lnTo>
                  <a:pt x="283653" y="77532"/>
                </a:lnTo>
                <a:lnTo>
                  <a:pt x="255394" y="40269"/>
                </a:lnTo>
                <a:lnTo>
                  <a:pt x="215523" y="12719"/>
                </a:lnTo>
                <a:lnTo>
                  <a:pt x="172105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7" name="CustomShape 33"/>
          <p:cNvSpPr/>
          <p:nvPr/>
        </p:nvSpPr>
        <p:spPr>
          <a:xfrm>
            <a:off x="9598680" y="1800360"/>
            <a:ext cx="140400" cy="140040"/>
          </a:xfrm>
          <a:prstGeom prst="rect">
            <a:avLst/>
          </a:prstGeom>
          <a:blipFill rotWithShape="0">
            <a:blip r:embed="rId1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8" name="CustomShape 34"/>
          <p:cNvSpPr/>
          <p:nvPr/>
        </p:nvSpPr>
        <p:spPr>
          <a:xfrm>
            <a:off x="9964440" y="1216080"/>
            <a:ext cx="109080" cy="104400"/>
          </a:xfrm>
          <a:prstGeom prst="rect">
            <a:avLst/>
          </a:prstGeom>
          <a:blipFill rotWithShape="0">
            <a:blip r:embed="rId2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CustomShape 35"/>
          <p:cNvSpPr/>
          <p:nvPr/>
        </p:nvSpPr>
        <p:spPr>
          <a:xfrm>
            <a:off x="5741280" y="187560"/>
            <a:ext cx="181440" cy="181080"/>
          </a:xfrm>
          <a:prstGeom prst="rect">
            <a:avLst/>
          </a:prstGeom>
          <a:blipFill rotWithShape="0">
            <a:blip r:embed="rId2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CustomShape 36"/>
          <p:cNvSpPr/>
          <p:nvPr/>
        </p:nvSpPr>
        <p:spPr>
          <a:xfrm>
            <a:off x="7871040" y="3474360"/>
            <a:ext cx="281160" cy="280440"/>
          </a:xfrm>
          <a:custGeom>
            <a:avLst/>
            <a:gdLst/>
            <a:ahLst/>
            <a:cxnLst/>
            <a:rect l="l" t="t" r="r" b="b"/>
            <a:pathLst>
              <a:path w="281940" h="281304">
                <a:moveTo>
                  <a:pt x="158186" y="0"/>
                </a:moveTo>
                <a:lnTo>
                  <a:pt x="114405" y="1404"/>
                </a:lnTo>
                <a:lnTo>
                  <a:pt x="73501" y="15869"/>
                </a:lnTo>
                <a:lnTo>
                  <a:pt x="38585" y="42294"/>
                </a:lnTo>
                <a:lnTo>
                  <a:pt x="12767" y="79582"/>
                </a:lnTo>
                <a:lnTo>
                  <a:pt x="0" y="123081"/>
                </a:lnTo>
                <a:lnTo>
                  <a:pt x="1408" y="166817"/>
                </a:lnTo>
                <a:lnTo>
                  <a:pt x="15890" y="207679"/>
                </a:lnTo>
                <a:lnTo>
                  <a:pt x="42341" y="242557"/>
                </a:lnTo>
                <a:lnTo>
                  <a:pt x="79658" y="268342"/>
                </a:lnTo>
                <a:lnTo>
                  <a:pt x="123204" y="281101"/>
                </a:lnTo>
                <a:lnTo>
                  <a:pt x="166987" y="279697"/>
                </a:lnTo>
                <a:lnTo>
                  <a:pt x="207893" y="265231"/>
                </a:lnTo>
                <a:lnTo>
                  <a:pt x="242808" y="238803"/>
                </a:lnTo>
                <a:lnTo>
                  <a:pt x="268621" y="201514"/>
                </a:lnTo>
                <a:lnTo>
                  <a:pt x="281396" y="158020"/>
                </a:lnTo>
                <a:lnTo>
                  <a:pt x="279993" y="114285"/>
                </a:lnTo>
                <a:lnTo>
                  <a:pt x="265513" y="73421"/>
                </a:lnTo>
                <a:lnTo>
                  <a:pt x="239059" y="38540"/>
                </a:lnTo>
                <a:lnTo>
                  <a:pt x="201730" y="12754"/>
                </a:lnTo>
                <a:lnTo>
                  <a:pt x="158186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1" name="CustomShape 37"/>
          <p:cNvSpPr/>
          <p:nvPr/>
        </p:nvSpPr>
        <p:spPr>
          <a:xfrm>
            <a:off x="8504640" y="132480"/>
            <a:ext cx="88200" cy="88200"/>
          </a:xfrm>
          <a:prstGeom prst="rect">
            <a:avLst/>
          </a:prstGeom>
          <a:blipFill rotWithShape="0">
            <a:blip r:embed="rId2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2" name="CustomShape 38"/>
          <p:cNvSpPr/>
          <p:nvPr/>
        </p:nvSpPr>
        <p:spPr>
          <a:xfrm>
            <a:off x="5632560" y="79200"/>
            <a:ext cx="398520" cy="398520"/>
          </a:xfrm>
          <a:custGeom>
            <a:avLst/>
            <a:gdLst/>
            <a:ahLst/>
            <a:cxnLst/>
            <a:rect l="l" t="t" r="r" b="b"/>
            <a:pathLst>
              <a:path w="399414" h="399415">
                <a:moveTo>
                  <a:pt x="399224" y="197396"/>
                </a:moveTo>
                <a:lnTo>
                  <a:pt x="393915" y="153847"/>
                </a:lnTo>
                <a:lnTo>
                  <a:pt x="379323" y="112687"/>
                </a:lnTo>
                <a:lnTo>
                  <a:pt x="356031" y="75501"/>
                </a:lnTo>
                <a:lnTo>
                  <a:pt x="324586" y="43903"/>
                </a:lnTo>
                <a:lnTo>
                  <a:pt x="285559" y="19469"/>
                </a:lnTo>
                <a:lnTo>
                  <a:pt x="241985" y="4533"/>
                </a:lnTo>
                <a:lnTo>
                  <a:pt x="197599" y="0"/>
                </a:lnTo>
                <a:lnTo>
                  <a:pt x="154012" y="5295"/>
                </a:lnTo>
                <a:lnTo>
                  <a:pt x="112814" y="19862"/>
                </a:lnTo>
                <a:lnTo>
                  <a:pt x="75590" y="43141"/>
                </a:lnTo>
                <a:lnTo>
                  <a:pt x="43954" y="74549"/>
                </a:lnTo>
                <a:lnTo>
                  <a:pt x="19494" y="113550"/>
                </a:lnTo>
                <a:lnTo>
                  <a:pt x="4546" y="157073"/>
                </a:lnTo>
                <a:lnTo>
                  <a:pt x="0" y="201409"/>
                </a:lnTo>
                <a:lnTo>
                  <a:pt x="5308" y="244944"/>
                </a:lnTo>
                <a:lnTo>
                  <a:pt x="19900" y="286105"/>
                </a:lnTo>
                <a:lnTo>
                  <a:pt x="43192" y="323291"/>
                </a:lnTo>
                <a:lnTo>
                  <a:pt x="74637" y="354901"/>
                </a:lnTo>
                <a:lnTo>
                  <a:pt x="113677" y="379349"/>
                </a:lnTo>
                <a:lnTo>
                  <a:pt x="157238" y="394271"/>
                </a:lnTo>
                <a:lnTo>
                  <a:pt x="201625" y="398805"/>
                </a:lnTo>
                <a:lnTo>
                  <a:pt x="245211" y="393509"/>
                </a:lnTo>
                <a:lnTo>
                  <a:pt x="286410" y="378929"/>
                </a:lnTo>
                <a:lnTo>
                  <a:pt x="323634" y="355650"/>
                </a:lnTo>
                <a:lnTo>
                  <a:pt x="355269" y="324243"/>
                </a:lnTo>
                <a:lnTo>
                  <a:pt x="379742" y="285254"/>
                </a:lnTo>
                <a:lnTo>
                  <a:pt x="394677" y="241731"/>
                </a:lnTo>
                <a:lnTo>
                  <a:pt x="399224" y="197396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3" name="CustomShape 39"/>
          <p:cNvSpPr/>
          <p:nvPr/>
        </p:nvSpPr>
        <p:spPr>
          <a:xfrm>
            <a:off x="3278520" y="141120"/>
            <a:ext cx="221040" cy="221040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115648" y="0"/>
                </a:moveTo>
                <a:lnTo>
                  <a:pt x="73676" y="6252"/>
                </a:lnTo>
                <a:lnTo>
                  <a:pt x="37115" y="27772"/>
                </a:lnTo>
                <a:lnTo>
                  <a:pt x="10710" y="62877"/>
                </a:lnTo>
                <a:lnTo>
                  <a:pt x="0" y="105466"/>
                </a:lnTo>
                <a:lnTo>
                  <a:pt x="6257" y="147394"/>
                </a:lnTo>
                <a:lnTo>
                  <a:pt x="27799" y="183919"/>
                </a:lnTo>
                <a:lnTo>
                  <a:pt x="62945" y="210299"/>
                </a:lnTo>
                <a:lnTo>
                  <a:pt x="105581" y="220992"/>
                </a:lnTo>
                <a:lnTo>
                  <a:pt x="147552" y="214739"/>
                </a:lnTo>
                <a:lnTo>
                  <a:pt x="184114" y="193220"/>
                </a:lnTo>
                <a:lnTo>
                  <a:pt x="210519" y="158114"/>
                </a:lnTo>
                <a:lnTo>
                  <a:pt x="221224" y="115525"/>
                </a:lnTo>
                <a:lnTo>
                  <a:pt x="214967" y="73597"/>
                </a:lnTo>
                <a:lnTo>
                  <a:pt x="193427" y="37072"/>
                </a:lnTo>
                <a:lnTo>
                  <a:pt x="158284" y="10693"/>
                </a:lnTo>
                <a:lnTo>
                  <a:pt x="115648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4" name="CustomShape 40"/>
          <p:cNvSpPr/>
          <p:nvPr/>
        </p:nvSpPr>
        <p:spPr>
          <a:xfrm>
            <a:off x="5757120" y="203400"/>
            <a:ext cx="149760" cy="149760"/>
          </a:xfrm>
          <a:custGeom>
            <a:avLst/>
            <a:gdLst/>
            <a:ahLst/>
            <a:cxnLst/>
            <a:rect l="l" t="t" r="r" b="b"/>
            <a:pathLst>
              <a:path w="150495" h="150495">
                <a:moveTo>
                  <a:pt x="78573" y="0"/>
                </a:moveTo>
                <a:lnTo>
                  <a:pt x="50051" y="4247"/>
                </a:lnTo>
                <a:lnTo>
                  <a:pt x="25208" y="18866"/>
                </a:lnTo>
                <a:lnTo>
                  <a:pt x="7269" y="42717"/>
                </a:lnTo>
                <a:lnTo>
                  <a:pt x="0" y="71656"/>
                </a:lnTo>
                <a:lnTo>
                  <a:pt x="4253" y="100145"/>
                </a:lnTo>
                <a:lnTo>
                  <a:pt x="18888" y="124965"/>
                </a:lnTo>
                <a:lnTo>
                  <a:pt x="42766" y="142895"/>
                </a:lnTo>
                <a:lnTo>
                  <a:pt x="71734" y="150154"/>
                </a:lnTo>
                <a:lnTo>
                  <a:pt x="100254" y="145906"/>
                </a:lnTo>
                <a:lnTo>
                  <a:pt x="125099" y="131288"/>
                </a:lnTo>
                <a:lnTo>
                  <a:pt x="143045" y="107437"/>
                </a:lnTo>
                <a:lnTo>
                  <a:pt x="150314" y="78498"/>
                </a:lnTo>
                <a:lnTo>
                  <a:pt x="146061" y="50009"/>
                </a:lnTo>
                <a:lnTo>
                  <a:pt x="131425" y="25189"/>
                </a:lnTo>
                <a:lnTo>
                  <a:pt x="107548" y="7259"/>
                </a:lnTo>
                <a:lnTo>
                  <a:pt x="78573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5" name="CustomShape 41"/>
          <p:cNvSpPr/>
          <p:nvPr/>
        </p:nvSpPr>
        <p:spPr>
          <a:xfrm>
            <a:off x="2737440" y="3917160"/>
            <a:ext cx="41040" cy="4104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21903" y="0"/>
                </a:moveTo>
                <a:lnTo>
                  <a:pt x="13951" y="1187"/>
                </a:lnTo>
                <a:lnTo>
                  <a:pt x="7025" y="5265"/>
                </a:lnTo>
                <a:lnTo>
                  <a:pt x="2027" y="11915"/>
                </a:lnTo>
                <a:lnTo>
                  <a:pt x="0" y="19981"/>
                </a:lnTo>
                <a:lnTo>
                  <a:pt x="1188" y="27920"/>
                </a:lnTo>
                <a:lnTo>
                  <a:pt x="5269" y="34836"/>
                </a:lnTo>
                <a:lnTo>
                  <a:pt x="11921" y="39830"/>
                </a:lnTo>
                <a:lnTo>
                  <a:pt x="19998" y="41854"/>
                </a:lnTo>
                <a:lnTo>
                  <a:pt x="27950" y="40671"/>
                </a:lnTo>
                <a:lnTo>
                  <a:pt x="34875" y="36597"/>
                </a:lnTo>
                <a:lnTo>
                  <a:pt x="39873" y="29949"/>
                </a:lnTo>
                <a:lnTo>
                  <a:pt x="41903" y="21883"/>
                </a:lnTo>
                <a:lnTo>
                  <a:pt x="40718" y="13943"/>
                </a:lnTo>
                <a:lnTo>
                  <a:pt x="36637" y="7023"/>
                </a:lnTo>
                <a:lnTo>
                  <a:pt x="29980" y="2022"/>
                </a:lnTo>
                <a:lnTo>
                  <a:pt x="21903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CustomShape 42"/>
          <p:cNvSpPr/>
          <p:nvPr/>
        </p:nvSpPr>
        <p:spPr>
          <a:xfrm>
            <a:off x="3354840" y="217440"/>
            <a:ext cx="68040" cy="68040"/>
          </a:xfrm>
          <a:custGeom>
            <a:avLst/>
            <a:gdLst/>
            <a:ahLst/>
            <a:cxnLst/>
            <a:rect l="l" t="t" r="r" b="b"/>
            <a:pathLst>
              <a:path w="68579" h="68579">
                <a:moveTo>
                  <a:pt x="35732" y="0"/>
                </a:moveTo>
                <a:lnTo>
                  <a:pt x="22763" y="1930"/>
                </a:lnTo>
                <a:lnTo>
                  <a:pt x="11466" y="8581"/>
                </a:lnTo>
                <a:lnTo>
                  <a:pt x="3310" y="19434"/>
                </a:lnTo>
                <a:lnTo>
                  <a:pt x="0" y="32594"/>
                </a:lnTo>
                <a:lnTo>
                  <a:pt x="1932" y="45550"/>
                </a:lnTo>
                <a:lnTo>
                  <a:pt x="8589" y="56837"/>
                </a:lnTo>
                <a:lnTo>
                  <a:pt x="19452" y="64989"/>
                </a:lnTo>
                <a:lnTo>
                  <a:pt x="32629" y="68295"/>
                </a:lnTo>
                <a:lnTo>
                  <a:pt x="45598" y="66364"/>
                </a:lnTo>
                <a:lnTo>
                  <a:pt x="56896" y="59713"/>
                </a:lnTo>
                <a:lnTo>
                  <a:pt x="65058" y="48860"/>
                </a:lnTo>
                <a:lnTo>
                  <a:pt x="68361" y="35700"/>
                </a:lnTo>
                <a:lnTo>
                  <a:pt x="66424" y="22744"/>
                </a:lnTo>
                <a:lnTo>
                  <a:pt x="59766" y="11457"/>
                </a:lnTo>
                <a:lnTo>
                  <a:pt x="48903" y="3305"/>
                </a:lnTo>
                <a:lnTo>
                  <a:pt x="35732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CustomShape 43"/>
          <p:cNvSpPr/>
          <p:nvPr/>
        </p:nvSpPr>
        <p:spPr>
          <a:xfrm>
            <a:off x="5764680" y="210960"/>
            <a:ext cx="134640" cy="134640"/>
          </a:xfrm>
          <a:custGeom>
            <a:avLst/>
            <a:gdLst/>
            <a:ahLst/>
            <a:cxnLst/>
            <a:rect l="l" t="t" r="r" b="b"/>
            <a:pathLst>
              <a:path w="135254" h="135254">
                <a:moveTo>
                  <a:pt x="70660" y="0"/>
                </a:moveTo>
                <a:lnTo>
                  <a:pt x="45015" y="3821"/>
                </a:lnTo>
                <a:lnTo>
                  <a:pt x="22673" y="16969"/>
                </a:lnTo>
                <a:lnTo>
                  <a:pt x="6536" y="38420"/>
                </a:lnTo>
                <a:lnTo>
                  <a:pt x="0" y="64436"/>
                </a:lnTo>
                <a:lnTo>
                  <a:pt x="3824" y="90051"/>
                </a:lnTo>
                <a:lnTo>
                  <a:pt x="16983" y="112367"/>
                </a:lnTo>
                <a:lnTo>
                  <a:pt x="38451" y="128489"/>
                </a:lnTo>
                <a:lnTo>
                  <a:pt x="64502" y="135020"/>
                </a:lnTo>
                <a:lnTo>
                  <a:pt x="90146" y="131199"/>
                </a:lnTo>
                <a:lnTo>
                  <a:pt x="112485" y="118050"/>
                </a:lnTo>
                <a:lnTo>
                  <a:pt x="128621" y="96599"/>
                </a:lnTo>
                <a:lnTo>
                  <a:pt x="135157" y="70578"/>
                </a:lnTo>
                <a:lnTo>
                  <a:pt x="131332" y="44964"/>
                </a:lnTo>
                <a:lnTo>
                  <a:pt x="118173" y="22651"/>
                </a:lnTo>
                <a:lnTo>
                  <a:pt x="96706" y="6531"/>
                </a:lnTo>
                <a:lnTo>
                  <a:pt x="70660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8" name="CustomShape 44"/>
          <p:cNvSpPr/>
          <p:nvPr/>
        </p:nvSpPr>
        <p:spPr>
          <a:xfrm>
            <a:off x="6096960" y="5262120"/>
            <a:ext cx="203760" cy="203040"/>
          </a:xfrm>
          <a:custGeom>
            <a:avLst/>
            <a:gdLst/>
            <a:ahLst/>
            <a:cxnLst/>
            <a:rect l="l" t="t" r="r" b="b"/>
            <a:pathLst>
              <a:path w="204470" h="203835">
                <a:moveTo>
                  <a:pt x="106568" y="0"/>
                </a:moveTo>
                <a:lnTo>
                  <a:pt x="67886" y="5765"/>
                </a:lnTo>
                <a:lnTo>
                  <a:pt x="34193" y="25596"/>
                </a:lnTo>
                <a:lnTo>
                  <a:pt x="9861" y="57944"/>
                </a:lnTo>
                <a:lnTo>
                  <a:pt x="0" y="97195"/>
                </a:lnTo>
                <a:lnTo>
                  <a:pt x="5767" y="135833"/>
                </a:lnTo>
                <a:lnTo>
                  <a:pt x="25615" y="169490"/>
                </a:lnTo>
                <a:lnTo>
                  <a:pt x="57994" y="193796"/>
                </a:lnTo>
                <a:lnTo>
                  <a:pt x="97292" y="203653"/>
                </a:lnTo>
                <a:lnTo>
                  <a:pt x="135974" y="197890"/>
                </a:lnTo>
                <a:lnTo>
                  <a:pt x="169667" y="178057"/>
                </a:lnTo>
                <a:lnTo>
                  <a:pt x="193999" y="145701"/>
                </a:lnTo>
                <a:lnTo>
                  <a:pt x="203862" y="106456"/>
                </a:lnTo>
                <a:lnTo>
                  <a:pt x="198097" y="67817"/>
                </a:lnTo>
                <a:lnTo>
                  <a:pt x="178250" y="34157"/>
                </a:lnTo>
                <a:lnTo>
                  <a:pt x="145866" y="9849"/>
                </a:lnTo>
                <a:lnTo>
                  <a:pt x="106568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9" name="CustomShape 45"/>
          <p:cNvSpPr/>
          <p:nvPr/>
        </p:nvSpPr>
        <p:spPr>
          <a:xfrm>
            <a:off x="7957800" y="3561120"/>
            <a:ext cx="107280" cy="107280"/>
          </a:xfrm>
          <a:custGeom>
            <a:avLst/>
            <a:gdLst/>
            <a:ahLst/>
            <a:cxnLst/>
            <a:rect l="l" t="t" r="r" b="b"/>
            <a:pathLst>
              <a:path w="107950" h="107950">
                <a:moveTo>
                  <a:pt x="56364" y="0"/>
                </a:moveTo>
                <a:lnTo>
                  <a:pt x="35908" y="3049"/>
                </a:lnTo>
                <a:lnTo>
                  <a:pt x="18088" y="13538"/>
                </a:lnTo>
                <a:lnTo>
                  <a:pt x="5220" y="30646"/>
                </a:lnTo>
                <a:lnTo>
                  <a:pt x="0" y="51402"/>
                </a:lnTo>
                <a:lnTo>
                  <a:pt x="3049" y="71835"/>
                </a:lnTo>
                <a:lnTo>
                  <a:pt x="13546" y="89636"/>
                </a:lnTo>
                <a:lnTo>
                  <a:pt x="30671" y="102490"/>
                </a:lnTo>
                <a:lnTo>
                  <a:pt x="51453" y="107701"/>
                </a:lnTo>
                <a:lnTo>
                  <a:pt x="71910" y="104655"/>
                </a:lnTo>
                <a:lnTo>
                  <a:pt x="89730" y="94171"/>
                </a:lnTo>
                <a:lnTo>
                  <a:pt x="102604" y="77065"/>
                </a:lnTo>
                <a:lnTo>
                  <a:pt x="107818" y="56304"/>
                </a:lnTo>
                <a:lnTo>
                  <a:pt x="104765" y="35869"/>
                </a:lnTo>
                <a:lnTo>
                  <a:pt x="94265" y="18068"/>
                </a:lnTo>
                <a:lnTo>
                  <a:pt x="77140" y="5208"/>
                </a:lnTo>
                <a:lnTo>
                  <a:pt x="56364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CustomShape 46"/>
          <p:cNvSpPr/>
          <p:nvPr/>
        </p:nvSpPr>
        <p:spPr>
          <a:xfrm>
            <a:off x="7831440" y="3820680"/>
            <a:ext cx="132840" cy="132840"/>
          </a:xfrm>
          <a:prstGeom prst="rect">
            <a:avLst/>
          </a:prstGeom>
          <a:blipFill rotWithShape="0">
            <a:blip r:embed="rId2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1" name="CustomShape 47"/>
          <p:cNvSpPr/>
          <p:nvPr/>
        </p:nvSpPr>
        <p:spPr>
          <a:xfrm>
            <a:off x="6108840" y="5273640"/>
            <a:ext cx="180360" cy="180360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94402" y="0"/>
                </a:moveTo>
                <a:lnTo>
                  <a:pt x="60138" y="5102"/>
                </a:lnTo>
                <a:lnTo>
                  <a:pt x="30291" y="22665"/>
                </a:lnTo>
                <a:lnTo>
                  <a:pt x="8736" y="51322"/>
                </a:lnTo>
                <a:lnTo>
                  <a:pt x="0" y="86092"/>
                </a:lnTo>
                <a:lnTo>
                  <a:pt x="5109" y="120326"/>
                </a:lnTo>
                <a:lnTo>
                  <a:pt x="22693" y="150147"/>
                </a:lnTo>
                <a:lnTo>
                  <a:pt x="51383" y="171680"/>
                </a:lnTo>
                <a:lnTo>
                  <a:pt x="86189" y="180405"/>
                </a:lnTo>
                <a:lnTo>
                  <a:pt x="120453" y="175299"/>
                </a:lnTo>
                <a:lnTo>
                  <a:pt x="150300" y="157735"/>
                </a:lnTo>
                <a:lnTo>
                  <a:pt x="171855" y="129084"/>
                </a:lnTo>
                <a:lnTo>
                  <a:pt x="180597" y="94308"/>
                </a:lnTo>
                <a:lnTo>
                  <a:pt x="175487" y="60075"/>
                </a:lnTo>
                <a:lnTo>
                  <a:pt x="157900" y="30257"/>
                </a:lnTo>
                <a:lnTo>
                  <a:pt x="129208" y="8726"/>
                </a:lnTo>
                <a:lnTo>
                  <a:pt x="94402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" name="CustomShape 48"/>
          <p:cNvSpPr/>
          <p:nvPr/>
        </p:nvSpPr>
        <p:spPr>
          <a:xfrm>
            <a:off x="7904520" y="3507840"/>
            <a:ext cx="213840" cy="213840"/>
          </a:xfrm>
          <a:custGeom>
            <a:avLst/>
            <a:gdLst/>
            <a:ahLst/>
            <a:cxnLst/>
            <a:rect l="l" t="t" r="r" b="b"/>
            <a:pathLst>
              <a:path w="214629" h="214629">
                <a:moveTo>
                  <a:pt x="112120" y="0"/>
                </a:moveTo>
                <a:lnTo>
                  <a:pt x="71425" y="6062"/>
                </a:lnTo>
                <a:lnTo>
                  <a:pt x="35975" y="26927"/>
                </a:lnTo>
                <a:lnTo>
                  <a:pt x="10377" y="60964"/>
                </a:lnTo>
                <a:lnTo>
                  <a:pt x="0" y="102258"/>
                </a:lnTo>
                <a:lnTo>
                  <a:pt x="6069" y="142909"/>
                </a:lnTo>
                <a:lnTo>
                  <a:pt x="26954" y="178320"/>
                </a:lnTo>
                <a:lnTo>
                  <a:pt x="61025" y="203890"/>
                </a:lnTo>
                <a:lnTo>
                  <a:pt x="102366" y="214260"/>
                </a:lnTo>
                <a:lnTo>
                  <a:pt x="143062" y="208200"/>
                </a:lnTo>
                <a:lnTo>
                  <a:pt x="178513" y="187336"/>
                </a:lnTo>
                <a:lnTo>
                  <a:pt x="204116" y="153293"/>
                </a:lnTo>
                <a:lnTo>
                  <a:pt x="214488" y="112002"/>
                </a:lnTo>
                <a:lnTo>
                  <a:pt x="208418" y="71353"/>
                </a:lnTo>
                <a:lnTo>
                  <a:pt x="187532" y="35943"/>
                </a:lnTo>
                <a:lnTo>
                  <a:pt x="153456" y="10367"/>
                </a:lnTo>
                <a:lnTo>
                  <a:pt x="112120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" name="CustomShape 49"/>
          <p:cNvSpPr/>
          <p:nvPr/>
        </p:nvSpPr>
        <p:spPr>
          <a:xfrm>
            <a:off x="8015040" y="5178960"/>
            <a:ext cx="54000" cy="5400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28296" y="0"/>
                </a:moveTo>
                <a:lnTo>
                  <a:pt x="18027" y="1528"/>
                </a:lnTo>
                <a:lnTo>
                  <a:pt x="9081" y="6792"/>
                </a:lnTo>
                <a:lnTo>
                  <a:pt x="2621" y="15382"/>
                </a:lnTo>
                <a:lnTo>
                  <a:pt x="0" y="25804"/>
                </a:lnTo>
                <a:lnTo>
                  <a:pt x="1534" y="36064"/>
                </a:lnTo>
                <a:lnTo>
                  <a:pt x="6809" y="45000"/>
                </a:lnTo>
                <a:lnTo>
                  <a:pt x="15410" y="51450"/>
                </a:lnTo>
                <a:lnTo>
                  <a:pt x="25836" y="54069"/>
                </a:lnTo>
                <a:lnTo>
                  <a:pt x="36107" y="52540"/>
                </a:lnTo>
                <a:lnTo>
                  <a:pt x="45055" y="47276"/>
                </a:lnTo>
                <a:lnTo>
                  <a:pt x="51516" y="38686"/>
                </a:lnTo>
                <a:lnTo>
                  <a:pt x="54133" y="28266"/>
                </a:lnTo>
                <a:lnTo>
                  <a:pt x="52599" y="18009"/>
                </a:lnTo>
                <a:lnTo>
                  <a:pt x="47327" y="9074"/>
                </a:lnTo>
                <a:lnTo>
                  <a:pt x="38728" y="2618"/>
                </a:lnTo>
                <a:lnTo>
                  <a:pt x="28296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4" name="CustomShape 50"/>
          <p:cNvSpPr/>
          <p:nvPr/>
        </p:nvSpPr>
        <p:spPr>
          <a:xfrm>
            <a:off x="7756560" y="3395880"/>
            <a:ext cx="473760" cy="632880"/>
          </a:xfrm>
          <a:custGeom>
            <a:avLst/>
            <a:gdLst/>
            <a:ahLst/>
            <a:cxnLst/>
            <a:rect l="l" t="t" r="r" b="b"/>
            <a:pathLst>
              <a:path w="474345" h="633729">
                <a:moveTo>
                  <a:pt x="474332" y="216776"/>
                </a:moveTo>
                <a:lnTo>
                  <a:pt x="468503" y="168960"/>
                </a:lnTo>
                <a:lnTo>
                  <a:pt x="452488" y="123761"/>
                </a:lnTo>
                <a:lnTo>
                  <a:pt x="426897" y="82918"/>
                </a:lnTo>
                <a:lnTo>
                  <a:pt x="392353" y="48209"/>
                </a:lnTo>
                <a:lnTo>
                  <a:pt x="349491" y="21374"/>
                </a:lnTo>
                <a:lnTo>
                  <a:pt x="301637" y="4978"/>
                </a:lnTo>
                <a:lnTo>
                  <a:pt x="252907" y="0"/>
                </a:lnTo>
                <a:lnTo>
                  <a:pt x="205041" y="5816"/>
                </a:lnTo>
                <a:lnTo>
                  <a:pt x="159791" y="21818"/>
                </a:lnTo>
                <a:lnTo>
                  <a:pt x="118910" y="47383"/>
                </a:lnTo>
                <a:lnTo>
                  <a:pt x="84162" y="81876"/>
                </a:lnTo>
                <a:lnTo>
                  <a:pt x="57302" y="124701"/>
                </a:lnTo>
                <a:lnTo>
                  <a:pt x="40881" y="172504"/>
                </a:lnTo>
                <a:lnTo>
                  <a:pt x="35902" y="221183"/>
                </a:lnTo>
                <a:lnTo>
                  <a:pt x="41732" y="268998"/>
                </a:lnTo>
                <a:lnTo>
                  <a:pt x="57746" y="314210"/>
                </a:lnTo>
                <a:lnTo>
                  <a:pt x="83337" y="355041"/>
                </a:lnTo>
                <a:lnTo>
                  <a:pt x="88938" y="360680"/>
                </a:lnTo>
                <a:lnTo>
                  <a:pt x="74117" y="365912"/>
                </a:lnTo>
                <a:lnTo>
                  <a:pt x="38912" y="392557"/>
                </a:lnTo>
                <a:lnTo>
                  <a:pt x="12877" y="430149"/>
                </a:lnTo>
                <a:lnTo>
                  <a:pt x="0" y="474027"/>
                </a:lnTo>
                <a:lnTo>
                  <a:pt x="1422" y="518134"/>
                </a:lnTo>
                <a:lnTo>
                  <a:pt x="16027" y="559333"/>
                </a:lnTo>
                <a:lnTo>
                  <a:pt x="42697" y="594512"/>
                </a:lnTo>
                <a:lnTo>
                  <a:pt x="80340" y="620509"/>
                </a:lnTo>
                <a:lnTo>
                  <a:pt x="124244" y="633374"/>
                </a:lnTo>
                <a:lnTo>
                  <a:pt x="168402" y="631952"/>
                </a:lnTo>
                <a:lnTo>
                  <a:pt x="209651" y="617372"/>
                </a:lnTo>
                <a:lnTo>
                  <a:pt x="244868" y="590727"/>
                </a:lnTo>
                <a:lnTo>
                  <a:pt x="270903" y="553123"/>
                </a:lnTo>
                <a:lnTo>
                  <a:pt x="283768" y="509257"/>
                </a:lnTo>
                <a:lnTo>
                  <a:pt x="282346" y="465150"/>
                </a:lnTo>
                <a:lnTo>
                  <a:pt x="272084" y="436181"/>
                </a:lnTo>
                <a:lnTo>
                  <a:pt x="305193" y="432155"/>
                </a:lnTo>
                <a:lnTo>
                  <a:pt x="350443" y="416153"/>
                </a:lnTo>
                <a:lnTo>
                  <a:pt x="391325" y="390588"/>
                </a:lnTo>
                <a:lnTo>
                  <a:pt x="426072" y="356082"/>
                </a:lnTo>
                <a:lnTo>
                  <a:pt x="452945" y="313258"/>
                </a:lnTo>
                <a:lnTo>
                  <a:pt x="469353" y="265455"/>
                </a:lnTo>
                <a:lnTo>
                  <a:pt x="474332" y="216776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" name="CustomShape 51"/>
          <p:cNvSpPr/>
          <p:nvPr/>
        </p:nvSpPr>
        <p:spPr>
          <a:xfrm>
            <a:off x="7942320" y="5106600"/>
            <a:ext cx="198720" cy="198360"/>
          </a:xfrm>
          <a:prstGeom prst="rect">
            <a:avLst/>
          </a:prstGeom>
          <a:blipFill rotWithShape="0">
            <a:blip r:embed="rId2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" name="CustomShape 52"/>
          <p:cNvSpPr/>
          <p:nvPr/>
        </p:nvSpPr>
        <p:spPr>
          <a:xfrm>
            <a:off x="6163560" y="5328720"/>
            <a:ext cx="69840" cy="69840"/>
          </a:xfrm>
          <a:prstGeom prst="rect">
            <a:avLst/>
          </a:prstGeom>
          <a:blipFill rotWithShape="0">
            <a:blip r:embed="rId2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" name="CustomShape 53"/>
          <p:cNvSpPr/>
          <p:nvPr/>
        </p:nvSpPr>
        <p:spPr>
          <a:xfrm>
            <a:off x="7766640" y="3755880"/>
            <a:ext cx="263520" cy="262800"/>
          </a:xfrm>
          <a:custGeom>
            <a:avLst/>
            <a:gdLst/>
            <a:ahLst/>
            <a:cxnLst/>
            <a:rect l="l" t="t" r="r" b="b"/>
            <a:pathLst>
              <a:path w="264159" h="263525">
                <a:moveTo>
                  <a:pt x="148163" y="0"/>
                </a:moveTo>
                <a:lnTo>
                  <a:pt x="107156" y="1318"/>
                </a:lnTo>
                <a:lnTo>
                  <a:pt x="68842" y="14869"/>
                </a:lnTo>
                <a:lnTo>
                  <a:pt x="36138" y="39621"/>
                </a:lnTo>
                <a:lnTo>
                  <a:pt x="11960" y="74543"/>
                </a:lnTo>
                <a:lnTo>
                  <a:pt x="0" y="115286"/>
                </a:lnTo>
                <a:lnTo>
                  <a:pt x="1317" y="156250"/>
                </a:lnTo>
                <a:lnTo>
                  <a:pt x="14879" y="194522"/>
                </a:lnTo>
                <a:lnTo>
                  <a:pt x="39654" y="227189"/>
                </a:lnTo>
                <a:lnTo>
                  <a:pt x="74609" y="251339"/>
                </a:lnTo>
                <a:lnTo>
                  <a:pt x="115399" y="263290"/>
                </a:lnTo>
                <a:lnTo>
                  <a:pt x="156410" y="261975"/>
                </a:lnTo>
                <a:lnTo>
                  <a:pt x="194725" y="248426"/>
                </a:lnTo>
                <a:lnTo>
                  <a:pt x="227430" y="223675"/>
                </a:lnTo>
                <a:lnTo>
                  <a:pt x="251609" y="188754"/>
                </a:lnTo>
                <a:lnTo>
                  <a:pt x="263569" y="148010"/>
                </a:lnTo>
                <a:lnTo>
                  <a:pt x="262251" y="107046"/>
                </a:lnTo>
                <a:lnTo>
                  <a:pt x="248686" y="68772"/>
                </a:lnTo>
                <a:lnTo>
                  <a:pt x="223908" y="36101"/>
                </a:lnTo>
                <a:lnTo>
                  <a:pt x="188947" y="11944"/>
                </a:lnTo>
                <a:lnTo>
                  <a:pt x="148163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" name="CustomShape 54"/>
          <p:cNvSpPr/>
          <p:nvPr/>
        </p:nvSpPr>
        <p:spPr>
          <a:xfrm>
            <a:off x="5982480" y="6624720"/>
            <a:ext cx="340200" cy="340200"/>
          </a:xfrm>
          <a:custGeom>
            <a:avLst/>
            <a:gdLst/>
            <a:ahLst/>
            <a:cxnLst/>
            <a:rect l="l" t="t" r="r" b="b"/>
            <a:pathLst>
              <a:path w="340995" h="340995">
                <a:moveTo>
                  <a:pt x="156133" y="0"/>
                </a:moveTo>
                <a:lnTo>
                  <a:pt x="113379" y="9220"/>
                </a:lnTo>
                <a:lnTo>
                  <a:pt x="74340" y="28922"/>
                </a:lnTo>
                <a:lnTo>
                  <a:pt x="41189" y="58337"/>
                </a:lnTo>
                <a:lnTo>
                  <a:pt x="16100" y="96697"/>
                </a:lnTo>
                <a:lnTo>
                  <a:pt x="2034" y="140313"/>
                </a:lnTo>
                <a:lnTo>
                  <a:pt x="0" y="184561"/>
                </a:lnTo>
                <a:lnTo>
                  <a:pt x="9228" y="227269"/>
                </a:lnTo>
                <a:lnTo>
                  <a:pt x="28950" y="266267"/>
                </a:lnTo>
                <a:lnTo>
                  <a:pt x="58396" y="299383"/>
                </a:lnTo>
                <a:lnTo>
                  <a:pt x="96796" y="324446"/>
                </a:lnTo>
                <a:lnTo>
                  <a:pt x="140458" y="338495"/>
                </a:lnTo>
                <a:lnTo>
                  <a:pt x="184753" y="340525"/>
                </a:lnTo>
                <a:lnTo>
                  <a:pt x="227508" y="331304"/>
                </a:lnTo>
                <a:lnTo>
                  <a:pt x="266547" y="311602"/>
                </a:lnTo>
                <a:lnTo>
                  <a:pt x="299698" y="282187"/>
                </a:lnTo>
                <a:lnTo>
                  <a:pt x="324786" y="243827"/>
                </a:lnTo>
                <a:lnTo>
                  <a:pt x="338849" y="200211"/>
                </a:lnTo>
                <a:lnTo>
                  <a:pt x="340882" y="155963"/>
                </a:lnTo>
                <a:lnTo>
                  <a:pt x="331654" y="113255"/>
                </a:lnTo>
                <a:lnTo>
                  <a:pt x="311934" y="74257"/>
                </a:lnTo>
                <a:lnTo>
                  <a:pt x="282490" y="41141"/>
                </a:lnTo>
                <a:lnTo>
                  <a:pt x="244091" y="16078"/>
                </a:lnTo>
                <a:lnTo>
                  <a:pt x="200428" y="2029"/>
                </a:lnTo>
                <a:lnTo>
                  <a:pt x="156133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55"/>
          <p:cNvSpPr/>
          <p:nvPr/>
        </p:nvSpPr>
        <p:spPr>
          <a:xfrm>
            <a:off x="6133320" y="5298480"/>
            <a:ext cx="130680" cy="130680"/>
          </a:xfrm>
          <a:prstGeom prst="rect">
            <a:avLst/>
          </a:prstGeom>
          <a:blipFill rotWithShape="0">
            <a:blip r:embed="rId2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CustomShape 56"/>
          <p:cNvSpPr/>
          <p:nvPr/>
        </p:nvSpPr>
        <p:spPr>
          <a:xfrm>
            <a:off x="7983720" y="5148000"/>
            <a:ext cx="115560" cy="115560"/>
          </a:xfrm>
          <a:prstGeom prst="rect">
            <a:avLst/>
          </a:prstGeom>
          <a:blipFill rotWithShape="0">
            <a:blip r:embed="rId2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CustomShape 57"/>
          <p:cNvSpPr/>
          <p:nvPr/>
        </p:nvSpPr>
        <p:spPr>
          <a:xfrm>
            <a:off x="7776360" y="4940640"/>
            <a:ext cx="530640" cy="530640"/>
          </a:xfrm>
          <a:custGeom>
            <a:avLst/>
            <a:gdLst/>
            <a:ahLst/>
            <a:cxnLst/>
            <a:rect l="l" t="t" r="r" b="b"/>
            <a:pathLst>
              <a:path w="531495" h="531495">
                <a:moveTo>
                  <a:pt x="289381" y="85"/>
                </a:moveTo>
                <a:lnTo>
                  <a:pt x="243402" y="0"/>
                </a:lnTo>
                <a:lnTo>
                  <a:pt x="198490" y="7709"/>
                </a:lnTo>
                <a:lnTo>
                  <a:pt x="155652" y="22859"/>
                </a:lnTo>
                <a:lnTo>
                  <a:pt x="115889" y="45095"/>
                </a:lnTo>
                <a:lnTo>
                  <a:pt x="80207" y="74061"/>
                </a:lnTo>
                <a:lnTo>
                  <a:pt x="49608" y="109403"/>
                </a:lnTo>
                <a:lnTo>
                  <a:pt x="25097" y="150766"/>
                </a:lnTo>
                <a:lnTo>
                  <a:pt x="8335" y="195822"/>
                </a:lnTo>
                <a:lnTo>
                  <a:pt x="88" y="241816"/>
                </a:lnTo>
                <a:lnTo>
                  <a:pt x="0" y="287748"/>
                </a:lnTo>
                <a:lnTo>
                  <a:pt x="7715" y="332612"/>
                </a:lnTo>
                <a:lnTo>
                  <a:pt x="22879" y="375408"/>
                </a:lnTo>
                <a:lnTo>
                  <a:pt x="45136" y="415131"/>
                </a:lnTo>
                <a:lnTo>
                  <a:pt x="74131" y="450778"/>
                </a:lnTo>
                <a:lnTo>
                  <a:pt x="109510" y="481346"/>
                </a:lnTo>
                <a:lnTo>
                  <a:pt x="150916" y="505833"/>
                </a:lnTo>
                <a:lnTo>
                  <a:pt x="196022" y="522574"/>
                </a:lnTo>
                <a:lnTo>
                  <a:pt x="242067" y="530810"/>
                </a:lnTo>
                <a:lnTo>
                  <a:pt x="288046" y="530896"/>
                </a:lnTo>
                <a:lnTo>
                  <a:pt x="332957" y="523187"/>
                </a:lnTo>
                <a:lnTo>
                  <a:pt x="375796" y="508038"/>
                </a:lnTo>
                <a:lnTo>
                  <a:pt x="415559" y="485804"/>
                </a:lnTo>
                <a:lnTo>
                  <a:pt x="451241" y="456840"/>
                </a:lnTo>
                <a:lnTo>
                  <a:pt x="481840" y="421500"/>
                </a:lnTo>
                <a:lnTo>
                  <a:pt x="506351" y="380141"/>
                </a:lnTo>
                <a:lnTo>
                  <a:pt x="523112" y="335083"/>
                </a:lnTo>
                <a:lnTo>
                  <a:pt x="531360" y="289086"/>
                </a:lnTo>
                <a:lnTo>
                  <a:pt x="531448" y="243154"/>
                </a:lnTo>
                <a:lnTo>
                  <a:pt x="523733" y="198289"/>
                </a:lnTo>
                <a:lnTo>
                  <a:pt x="508569" y="155493"/>
                </a:lnTo>
                <a:lnTo>
                  <a:pt x="486312" y="115770"/>
                </a:lnTo>
                <a:lnTo>
                  <a:pt x="457317" y="80122"/>
                </a:lnTo>
                <a:lnTo>
                  <a:pt x="421938" y="49552"/>
                </a:lnTo>
                <a:lnTo>
                  <a:pt x="380532" y="25062"/>
                </a:lnTo>
                <a:lnTo>
                  <a:pt x="335426" y="8321"/>
                </a:lnTo>
                <a:lnTo>
                  <a:pt x="289381" y="85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2" name="CustomShape 58"/>
          <p:cNvSpPr/>
          <p:nvPr/>
        </p:nvSpPr>
        <p:spPr>
          <a:xfrm>
            <a:off x="6033600" y="6675840"/>
            <a:ext cx="237960" cy="237600"/>
          </a:xfrm>
          <a:prstGeom prst="rect">
            <a:avLst/>
          </a:prstGeom>
          <a:blipFill rotWithShape="0">
            <a:blip r:embed="rId2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3" name="CustomShape 59"/>
          <p:cNvSpPr/>
          <p:nvPr/>
        </p:nvSpPr>
        <p:spPr>
          <a:xfrm>
            <a:off x="9938520" y="1190160"/>
            <a:ext cx="120600" cy="120600"/>
          </a:xfrm>
          <a:prstGeom prst="rect">
            <a:avLst/>
          </a:prstGeom>
          <a:blipFill rotWithShape="0">
            <a:blip r:embed="rId2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4" name="CustomShape 60"/>
          <p:cNvSpPr/>
          <p:nvPr/>
        </p:nvSpPr>
        <p:spPr>
          <a:xfrm>
            <a:off x="8452800" y="80640"/>
            <a:ext cx="191520" cy="191160"/>
          </a:xfrm>
          <a:prstGeom prst="rect">
            <a:avLst/>
          </a:prstGeom>
          <a:blipFill rotWithShape="0">
            <a:blip r:embed="rId3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5" name="CustomShape 61"/>
          <p:cNvSpPr/>
          <p:nvPr/>
        </p:nvSpPr>
        <p:spPr>
          <a:xfrm>
            <a:off x="3322440" y="185040"/>
            <a:ext cx="132480" cy="132120"/>
          </a:xfrm>
          <a:prstGeom prst="rect">
            <a:avLst/>
          </a:prstGeom>
          <a:blipFill rotWithShape="0">
            <a:blip r:embed="rId3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6" name="CustomShape 62"/>
          <p:cNvSpPr/>
          <p:nvPr/>
        </p:nvSpPr>
        <p:spPr>
          <a:xfrm>
            <a:off x="9273960" y="2522880"/>
            <a:ext cx="101160" cy="100800"/>
          </a:xfrm>
          <a:prstGeom prst="rect">
            <a:avLst/>
          </a:prstGeom>
          <a:blipFill rotWithShape="0">
            <a:blip r:embed="rId3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CustomShape 63"/>
          <p:cNvSpPr/>
          <p:nvPr/>
        </p:nvSpPr>
        <p:spPr>
          <a:xfrm>
            <a:off x="9513000" y="1714680"/>
            <a:ext cx="311760" cy="311760"/>
          </a:xfrm>
          <a:custGeom>
            <a:avLst/>
            <a:gdLst/>
            <a:ahLst/>
            <a:cxnLst/>
            <a:rect l="l" t="t" r="r" b="b"/>
            <a:pathLst>
              <a:path w="312420" h="312419">
                <a:moveTo>
                  <a:pt x="175585" y="0"/>
                </a:moveTo>
                <a:lnTo>
                  <a:pt x="126987" y="1556"/>
                </a:lnTo>
                <a:lnTo>
                  <a:pt x="81585" y="17608"/>
                </a:lnTo>
                <a:lnTo>
                  <a:pt x="42829" y="46935"/>
                </a:lnTo>
                <a:lnTo>
                  <a:pt x="14172" y="88315"/>
                </a:lnTo>
                <a:lnTo>
                  <a:pt x="0" y="136604"/>
                </a:lnTo>
                <a:lnTo>
                  <a:pt x="1562" y="185153"/>
                </a:lnTo>
                <a:lnTo>
                  <a:pt x="17637" y="230510"/>
                </a:lnTo>
                <a:lnTo>
                  <a:pt x="47001" y="269223"/>
                </a:lnTo>
                <a:lnTo>
                  <a:pt x="88429" y="297840"/>
                </a:lnTo>
                <a:lnTo>
                  <a:pt x="136764" y="312000"/>
                </a:lnTo>
                <a:lnTo>
                  <a:pt x="185358" y="310443"/>
                </a:lnTo>
                <a:lnTo>
                  <a:pt x="230758" y="294389"/>
                </a:lnTo>
                <a:lnTo>
                  <a:pt x="269513" y="265058"/>
                </a:lnTo>
                <a:lnTo>
                  <a:pt x="298170" y="223672"/>
                </a:lnTo>
                <a:lnTo>
                  <a:pt x="312344" y="175389"/>
                </a:lnTo>
                <a:lnTo>
                  <a:pt x="310784" y="126844"/>
                </a:lnTo>
                <a:lnTo>
                  <a:pt x="294713" y="81489"/>
                </a:lnTo>
                <a:lnTo>
                  <a:pt x="265353" y="42777"/>
                </a:lnTo>
                <a:lnTo>
                  <a:pt x="223926" y="14160"/>
                </a:lnTo>
                <a:lnTo>
                  <a:pt x="175585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8" name="CustomShape 64"/>
          <p:cNvSpPr/>
          <p:nvPr/>
        </p:nvSpPr>
        <p:spPr>
          <a:xfrm>
            <a:off x="8450640" y="78480"/>
            <a:ext cx="196200" cy="195840"/>
          </a:xfrm>
          <a:prstGeom prst="rect">
            <a:avLst/>
          </a:prstGeom>
          <a:blipFill rotWithShape="0">
            <a:blip r:embed="rId3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" name="CustomShape 65"/>
          <p:cNvSpPr/>
          <p:nvPr/>
        </p:nvSpPr>
        <p:spPr>
          <a:xfrm>
            <a:off x="9222840" y="2471760"/>
            <a:ext cx="203400" cy="203040"/>
          </a:xfrm>
          <a:prstGeom prst="rect">
            <a:avLst/>
          </a:prstGeom>
          <a:blipFill rotWithShape="0">
            <a:blip r:embed="rId3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0" name="CustomShape 66"/>
          <p:cNvSpPr/>
          <p:nvPr/>
        </p:nvSpPr>
        <p:spPr>
          <a:xfrm>
            <a:off x="7921800" y="3525120"/>
            <a:ext cx="179280" cy="178920"/>
          </a:xfrm>
          <a:prstGeom prst="rect">
            <a:avLst/>
          </a:prstGeom>
          <a:blipFill rotWithShape="0">
            <a:blip r:embed="rId3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CustomShape 67"/>
          <p:cNvSpPr/>
          <p:nvPr/>
        </p:nvSpPr>
        <p:spPr>
          <a:xfrm>
            <a:off x="8295120" y="27360"/>
            <a:ext cx="507240" cy="402480"/>
          </a:xfrm>
          <a:custGeom>
            <a:avLst/>
            <a:gdLst/>
            <a:ahLst/>
            <a:cxnLst/>
            <a:rect l="l" t="t" r="r" b="b"/>
            <a:pathLst>
              <a:path w="508000" h="403225">
                <a:moveTo>
                  <a:pt x="459431" y="0"/>
                </a:moveTo>
                <a:lnTo>
                  <a:pt x="47355" y="393"/>
                </a:lnTo>
                <a:lnTo>
                  <a:pt x="23972" y="39842"/>
                </a:lnTo>
                <a:lnTo>
                  <a:pt x="7959" y="82889"/>
                </a:lnTo>
                <a:lnTo>
                  <a:pt x="82" y="126833"/>
                </a:lnTo>
                <a:lnTo>
                  <a:pt x="0" y="170718"/>
                </a:lnTo>
                <a:lnTo>
                  <a:pt x="7373" y="213583"/>
                </a:lnTo>
                <a:lnTo>
                  <a:pt x="21864" y="254472"/>
                </a:lnTo>
                <a:lnTo>
                  <a:pt x="43131" y="292426"/>
                </a:lnTo>
                <a:lnTo>
                  <a:pt x="70836" y="326487"/>
                </a:lnTo>
                <a:lnTo>
                  <a:pt x="104640" y="355697"/>
                </a:lnTo>
                <a:lnTo>
                  <a:pt x="144203" y="379097"/>
                </a:lnTo>
                <a:lnTo>
                  <a:pt x="187297" y="395093"/>
                </a:lnTo>
                <a:lnTo>
                  <a:pt x="231289" y="402963"/>
                </a:lnTo>
                <a:lnTo>
                  <a:pt x="275221" y="403047"/>
                </a:lnTo>
                <a:lnTo>
                  <a:pt x="318132" y="395682"/>
                </a:lnTo>
                <a:lnTo>
                  <a:pt x="359063" y="381209"/>
                </a:lnTo>
                <a:lnTo>
                  <a:pt x="397055" y="359965"/>
                </a:lnTo>
                <a:lnTo>
                  <a:pt x="431148" y="332291"/>
                </a:lnTo>
                <a:lnTo>
                  <a:pt x="460383" y="298525"/>
                </a:lnTo>
                <a:lnTo>
                  <a:pt x="483801" y="259006"/>
                </a:lnTo>
                <a:lnTo>
                  <a:pt x="499817" y="215956"/>
                </a:lnTo>
                <a:lnTo>
                  <a:pt x="507696" y="172008"/>
                </a:lnTo>
                <a:lnTo>
                  <a:pt x="507779" y="128122"/>
                </a:lnTo>
                <a:lnTo>
                  <a:pt x="500406" y="85256"/>
                </a:lnTo>
                <a:lnTo>
                  <a:pt x="485916" y="44367"/>
                </a:lnTo>
                <a:lnTo>
                  <a:pt x="464648" y="6413"/>
                </a:lnTo>
                <a:lnTo>
                  <a:pt x="459431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2" name="CustomShape 68"/>
          <p:cNvSpPr/>
          <p:nvPr/>
        </p:nvSpPr>
        <p:spPr>
          <a:xfrm>
            <a:off x="9246960" y="2496240"/>
            <a:ext cx="154800" cy="154800"/>
          </a:xfrm>
          <a:custGeom>
            <a:avLst/>
            <a:gdLst/>
            <a:ahLst/>
            <a:cxnLst/>
            <a:rect l="l" t="t" r="r" b="b"/>
            <a:pathLst>
              <a:path w="155575" h="155575">
                <a:moveTo>
                  <a:pt x="81178" y="0"/>
                </a:moveTo>
                <a:lnTo>
                  <a:pt x="51714" y="4389"/>
                </a:lnTo>
                <a:lnTo>
                  <a:pt x="26048" y="19494"/>
                </a:lnTo>
                <a:lnTo>
                  <a:pt x="7513" y="44134"/>
                </a:lnTo>
                <a:lnTo>
                  <a:pt x="0" y="74025"/>
                </a:lnTo>
                <a:lnTo>
                  <a:pt x="4391" y="103455"/>
                </a:lnTo>
                <a:lnTo>
                  <a:pt x="19509" y="129094"/>
                </a:lnTo>
                <a:lnTo>
                  <a:pt x="44178" y="147613"/>
                </a:lnTo>
                <a:lnTo>
                  <a:pt x="74113" y="155122"/>
                </a:lnTo>
                <a:lnTo>
                  <a:pt x="103576" y="150736"/>
                </a:lnTo>
                <a:lnTo>
                  <a:pt x="129239" y="135631"/>
                </a:lnTo>
                <a:lnTo>
                  <a:pt x="147772" y="110986"/>
                </a:lnTo>
                <a:lnTo>
                  <a:pt x="155284" y="81087"/>
                </a:lnTo>
                <a:lnTo>
                  <a:pt x="150890" y="51655"/>
                </a:lnTo>
                <a:lnTo>
                  <a:pt x="135771" y="26019"/>
                </a:lnTo>
                <a:lnTo>
                  <a:pt x="111107" y="7507"/>
                </a:lnTo>
                <a:lnTo>
                  <a:pt x="81178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3" name="CustomShape 69"/>
          <p:cNvSpPr/>
          <p:nvPr/>
        </p:nvSpPr>
        <p:spPr>
          <a:xfrm>
            <a:off x="9633600" y="1835280"/>
            <a:ext cx="69840" cy="69840"/>
          </a:xfrm>
          <a:prstGeom prst="rect">
            <a:avLst/>
          </a:prstGeom>
          <a:blipFill rotWithShape="0">
            <a:blip r:embed="rId3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4" name="CustomShape 70"/>
          <p:cNvSpPr/>
          <p:nvPr/>
        </p:nvSpPr>
        <p:spPr>
          <a:xfrm>
            <a:off x="9243360" y="2492280"/>
            <a:ext cx="162360" cy="162360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85125" y="0"/>
                </a:moveTo>
                <a:lnTo>
                  <a:pt x="54232" y="4603"/>
                </a:lnTo>
                <a:lnTo>
                  <a:pt x="27321" y="20443"/>
                </a:lnTo>
                <a:lnTo>
                  <a:pt x="7884" y="46286"/>
                </a:lnTo>
                <a:lnTo>
                  <a:pt x="0" y="77639"/>
                </a:lnTo>
                <a:lnTo>
                  <a:pt x="4609" y="108506"/>
                </a:lnTo>
                <a:lnTo>
                  <a:pt x="20469" y="135397"/>
                </a:lnTo>
                <a:lnTo>
                  <a:pt x="46339" y="154820"/>
                </a:lnTo>
                <a:lnTo>
                  <a:pt x="77723" y="162688"/>
                </a:lnTo>
                <a:lnTo>
                  <a:pt x="108622" y="158085"/>
                </a:lnTo>
                <a:lnTo>
                  <a:pt x="135541" y="142245"/>
                </a:lnTo>
                <a:lnTo>
                  <a:pt x="154988" y="116402"/>
                </a:lnTo>
                <a:lnTo>
                  <a:pt x="162861" y="85044"/>
                </a:lnTo>
                <a:lnTo>
                  <a:pt x="158250" y="54177"/>
                </a:lnTo>
                <a:lnTo>
                  <a:pt x="142388" y="27289"/>
                </a:lnTo>
                <a:lnTo>
                  <a:pt x="116507" y="7868"/>
                </a:lnTo>
                <a:lnTo>
                  <a:pt x="85125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5" name="CustomShape 71"/>
          <p:cNvSpPr/>
          <p:nvPr/>
        </p:nvSpPr>
        <p:spPr>
          <a:xfrm>
            <a:off x="7984800" y="5149080"/>
            <a:ext cx="113760" cy="113400"/>
          </a:xfrm>
          <a:prstGeom prst="rect">
            <a:avLst/>
          </a:prstGeom>
          <a:blipFill rotWithShape="0">
            <a:blip r:embed="rId3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" name="CustomShape 72"/>
          <p:cNvSpPr/>
          <p:nvPr/>
        </p:nvSpPr>
        <p:spPr>
          <a:xfrm>
            <a:off x="7947000" y="3550320"/>
            <a:ext cx="128880" cy="128880"/>
          </a:xfrm>
          <a:prstGeom prst="rect">
            <a:avLst/>
          </a:prstGeom>
          <a:blipFill rotWithShape="0">
            <a:blip r:embed="rId3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7" name="CustomShape 73"/>
          <p:cNvSpPr/>
          <p:nvPr/>
        </p:nvSpPr>
        <p:spPr>
          <a:xfrm>
            <a:off x="4524120" y="5122080"/>
            <a:ext cx="110880" cy="110880"/>
          </a:xfrm>
          <a:custGeom>
            <a:avLst/>
            <a:gdLst/>
            <a:ahLst/>
            <a:cxnLst/>
            <a:rect l="l" t="t" r="r" b="b"/>
            <a:pathLst>
              <a:path w="111760" h="111760">
                <a:moveTo>
                  <a:pt x="58372" y="0"/>
                </a:moveTo>
                <a:lnTo>
                  <a:pt x="37189" y="3154"/>
                </a:lnTo>
                <a:lnTo>
                  <a:pt x="18732" y="14015"/>
                </a:lnTo>
                <a:lnTo>
                  <a:pt x="5399" y="31736"/>
                </a:lnTo>
                <a:lnTo>
                  <a:pt x="0" y="53235"/>
                </a:lnTo>
                <a:lnTo>
                  <a:pt x="3161" y="74398"/>
                </a:lnTo>
                <a:lnTo>
                  <a:pt x="14032" y="92833"/>
                </a:lnTo>
                <a:lnTo>
                  <a:pt x="31764" y="106145"/>
                </a:lnTo>
                <a:lnTo>
                  <a:pt x="53284" y="111541"/>
                </a:lnTo>
                <a:lnTo>
                  <a:pt x="74470" y="108386"/>
                </a:lnTo>
                <a:lnTo>
                  <a:pt x="92924" y="97526"/>
                </a:lnTo>
                <a:lnTo>
                  <a:pt x="106250" y="79805"/>
                </a:lnTo>
                <a:lnTo>
                  <a:pt x="111656" y="58306"/>
                </a:lnTo>
                <a:lnTo>
                  <a:pt x="108498" y="37143"/>
                </a:lnTo>
                <a:lnTo>
                  <a:pt x="97624" y="18708"/>
                </a:lnTo>
                <a:lnTo>
                  <a:pt x="79884" y="5396"/>
                </a:lnTo>
                <a:lnTo>
                  <a:pt x="58372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8" name="CustomShape 74"/>
          <p:cNvSpPr/>
          <p:nvPr/>
        </p:nvSpPr>
        <p:spPr>
          <a:xfrm>
            <a:off x="6124680" y="5289480"/>
            <a:ext cx="147960" cy="147960"/>
          </a:xfrm>
          <a:prstGeom prst="rect">
            <a:avLst/>
          </a:prstGeom>
          <a:blipFill rotWithShape="0">
            <a:blip r:embed="rId3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" name="CustomShape 75"/>
          <p:cNvSpPr/>
          <p:nvPr/>
        </p:nvSpPr>
        <p:spPr>
          <a:xfrm>
            <a:off x="5788440" y="234720"/>
            <a:ext cx="87480" cy="86760"/>
          </a:xfrm>
          <a:custGeom>
            <a:avLst/>
            <a:gdLst/>
            <a:ahLst/>
            <a:cxnLst/>
            <a:rect l="l" t="t" r="r" b="b"/>
            <a:pathLst>
              <a:path w="88264" h="87629">
                <a:moveTo>
                  <a:pt x="45858" y="0"/>
                </a:moveTo>
                <a:lnTo>
                  <a:pt x="29210" y="2477"/>
                </a:lnTo>
                <a:lnTo>
                  <a:pt x="14710" y="11008"/>
                </a:lnTo>
                <a:lnTo>
                  <a:pt x="4239" y="24928"/>
                </a:lnTo>
                <a:lnTo>
                  <a:pt x="0" y="41816"/>
                </a:lnTo>
                <a:lnTo>
                  <a:pt x="2480" y="58443"/>
                </a:lnTo>
                <a:lnTo>
                  <a:pt x="11018" y="72926"/>
                </a:lnTo>
                <a:lnTo>
                  <a:pt x="24953" y="83386"/>
                </a:lnTo>
                <a:lnTo>
                  <a:pt x="41865" y="87626"/>
                </a:lnTo>
                <a:lnTo>
                  <a:pt x="58509" y="85148"/>
                </a:lnTo>
                <a:lnTo>
                  <a:pt x="73005" y="76617"/>
                </a:lnTo>
                <a:lnTo>
                  <a:pt x="83474" y="62697"/>
                </a:lnTo>
                <a:lnTo>
                  <a:pt x="87725" y="45803"/>
                </a:lnTo>
                <a:lnTo>
                  <a:pt x="85244" y="29177"/>
                </a:lnTo>
                <a:lnTo>
                  <a:pt x="76704" y="14697"/>
                </a:lnTo>
                <a:lnTo>
                  <a:pt x="62773" y="4239"/>
                </a:lnTo>
                <a:lnTo>
                  <a:pt x="45858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CustomShape 76"/>
          <p:cNvSpPr/>
          <p:nvPr/>
        </p:nvSpPr>
        <p:spPr>
          <a:xfrm>
            <a:off x="4527000" y="5125320"/>
            <a:ext cx="105480" cy="104760"/>
          </a:xfrm>
          <a:custGeom>
            <a:avLst/>
            <a:gdLst/>
            <a:ahLst/>
            <a:cxnLst/>
            <a:rect l="l" t="t" r="r" b="b"/>
            <a:pathLst>
              <a:path w="106045" h="105410">
                <a:moveTo>
                  <a:pt x="55112" y="0"/>
                </a:moveTo>
                <a:lnTo>
                  <a:pt x="35108" y="2979"/>
                </a:lnTo>
                <a:lnTo>
                  <a:pt x="17681" y="13234"/>
                </a:lnTo>
                <a:lnTo>
                  <a:pt x="5095" y="29962"/>
                </a:lnTo>
                <a:lnTo>
                  <a:pt x="0" y="50262"/>
                </a:lnTo>
                <a:lnTo>
                  <a:pt x="2984" y="70243"/>
                </a:lnTo>
                <a:lnTo>
                  <a:pt x="13250" y="87648"/>
                </a:lnTo>
                <a:lnTo>
                  <a:pt x="30000" y="100219"/>
                </a:lnTo>
                <a:lnTo>
                  <a:pt x="50315" y="105315"/>
                </a:lnTo>
                <a:lnTo>
                  <a:pt x="70317" y="102335"/>
                </a:lnTo>
                <a:lnTo>
                  <a:pt x="87741" y="92080"/>
                </a:lnTo>
                <a:lnTo>
                  <a:pt x="100320" y="75352"/>
                </a:lnTo>
                <a:lnTo>
                  <a:pt x="105421" y="55057"/>
                </a:lnTo>
                <a:lnTo>
                  <a:pt x="102437" y="35076"/>
                </a:lnTo>
                <a:lnTo>
                  <a:pt x="92172" y="17668"/>
                </a:lnTo>
                <a:lnTo>
                  <a:pt x="75428" y="5096"/>
                </a:lnTo>
                <a:lnTo>
                  <a:pt x="55112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CustomShape 77"/>
          <p:cNvSpPr/>
          <p:nvPr/>
        </p:nvSpPr>
        <p:spPr>
          <a:xfrm>
            <a:off x="2638440" y="3818160"/>
            <a:ext cx="239400" cy="239400"/>
          </a:xfrm>
          <a:prstGeom prst="rect">
            <a:avLst/>
          </a:prstGeom>
          <a:blipFill rotWithShape="0">
            <a:blip r:embed="rId4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2" name="CustomShape 78"/>
          <p:cNvSpPr/>
          <p:nvPr/>
        </p:nvSpPr>
        <p:spPr>
          <a:xfrm>
            <a:off x="5706720" y="153360"/>
            <a:ext cx="250200" cy="250200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131016" y="0"/>
                </a:moveTo>
                <a:lnTo>
                  <a:pt x="83463" y="7084"/>
                </a:lnTo>
                <a:lnTo>
                  <a:pt x="42040" y="31465"/>
                </a:lnTo>
                <a:lnTo>
                  <a:pt x="12128" y="71244"/>
                </a:lnTo>
                <a:lnTo>
                  <a:pt x="0" y="119495"/>
                </a:lnTo>
                <a:lnTo>
                  <a:pt x="7091" y="166997"/>
                </a:lnTo>
                <a:lnTo>
                  <a:pt x="31497" y="208377"/>
                </a:lnTo>
                <a:lnTo>
                  <a:pt x="71310" y="238262"/>
                </a:lnTo>
                <a:lnTo>
                  <a:pt x="119610" y="250375"/>
                </a:lnTo>
                <a:lnTo>
                  <a:pt x="167162" y="243291"/>
                </a:lnTo>
                <a:lnTo>
                  <a:pt x="208586" y="218909"/>
                </a:lnTo>
                <a:lnTo>
                  <a:pt x="238506" y="179131"/>
                </a:lnTo>
                <a:lnTo>
                  <a:pt x="250636" y="130880"/>
                </a:lnTo>
                <a:lnTo>
                  <a:pt x="243548" y="83377"/>
                </a:lnTo>
                <a:lnTo>
                  <a:pt x="219143" y="41997"/>
                </a:lnTo>
                <a:lnTo>
                  <a:pt x="179324" y="12113"/>
                </a:lnTo>
                <a:lnTo>
                  <a:pt x="131016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3" name="CustomShape 79"/>
          <p:cNvSpPr/>
          <p:nvPr/>
        </p:nvSpPr>
        <p:spPr>
          <a:xfrm>
            <a:off x="10207800" y="1160280"/>
            <a:ext cx="167040" cy="1670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87443" y="0"/>
                </a:moveTo>
                <a:lnTo>
                  <a:pt x="55707" y="4727"/>
                </a:lnTo>
                <a:lnTo>
                  <a:pt x="28065" y="20998"/>
                </a:lnTo>
                <a:lnTo>
                  <a:pt x="8103" y="47545"/>
                </a:lnTo>
                <a:lnTo>
                  <a:pt x="0" y="79744"/>
                </a:lnTo>
                <a:lnTo>
                  <a:pt x="4730" y="111446"/>
                </a:lnTo>
                <a:lnTo>
                  <a:pt x="21021" y="139065"/>
                </a:lnTo>
                <a:lnTo>
                  <a:pt x="47600" y="159013"/>
                </a:lnTo>
                <a:lnTo>
                  <a:pt x="79835" y="167097"/>
                </a:lnTo>
                <a:lnTo>
                  <a:pt x="111568" y="162367"/>
                </a:lnTo>
                <a:lnTo>
                  <a:pt x="139213" y="146095"/>
                </a:lnTo>
                <a:lnTo>
                  <a:pt x="159182" y="119554"/>
                </a:lnTo>
                <a:lnTo>
                  <a:pt x="167279" y="87348"/>
                </a:lnTo>
                <a:lnTo>
                  <a:pt x="162546" y="55643"/>
                </a:lnTo>
                <a:lnTo>
                  <a:pt x="146257" y="28026"/>
                </a:lnTo>
                <a:lnTo>
                  <a:pt x="119685" y="8086"/>
                </a:lnTo>
                <a:lnTo>
                  <a:pt x="87443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4" name="CustomShape 80"/>
          <p:cNvSpPr/>
          <p:nvPr/>
        </p:nvSpPr>
        <p:spPr>
          <a:xfrm>
            <a:off x="9923040" y="1174680"/>
            <a:ext cx="204120" cy="199440"/>
          </a:xfrm>
          <a:prstGeom prst="rect">
            <a:avLst/>
          </a:prstGeom>
          <a:blipFill rotWithShape="0">
            <a:blip r:embed="rId4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5" name="CustomShape 81"/>
          <p:cNvSpPr/>
          <p:nvPr/>
        </p:nvSpPr>
        <p:spPr>
          <a:xfrm>
            <a:off x="10225440" y="1177920"/>
            <a:ext cx="131400" cy="131400"/>
          </a:xfrm>
          <a:custGeom>
            <a:avLst/>
            <a:gdLst/>
            <a:ahLst/>
            <a:cxnLst/>
            <a:rect l="l" t="t" r="r" b="b"/>
            <a:pathLst>
              <a:path w="132079" h="132080">
                <a:moveTo>
                  <a:pt x="68840" y="0"/>
                </a:moveTo>
                <a:lnTo>
                  <a:pt x="43856" y="3723"/>
                </a:lnTo>
                <a:lnTo>
                  <a:pt x="22091" y="16531"/>
                </a:lnTo>
                <a:lnTo>
                  <a:pt x="6372" y="37424"/>
                </a:lnTo>
                <a:lnTo>
                  <a:pt x="0" y="62780"/>
                </a:lnTo>
                <a:lnTo>
                  <a:pt x="3725" y="87741"/>
                </a:lnTo>
                <a:lnTo>
                  <a:pt x="16550" y="109483"/>
                </a:lnTo>
                <a:lnTo>
                  <a:pt x="37474" y="125181"/>
                </a:lnTo>
                <a:lnTo>
                  <a:pt x="62851" y="131548"/>
                </a:lnTo>
                <a:lnTo>
                  <a:pt x="87836" y="127827"/>
                </a:lnTo>
                <a:lnTo>
                  <a:pt x="109601" y="115017"/>
                </a:lnTo>
                <a:lnTo>
                  <a:pt x="125320" y="94117"/>
                </a:lnTo>
                <a:lnTo>
                  <a:pt x="131686" y="68767"/>
                </a:lnTo>
                <a:lnTo>
                  <a:pt x="127961" y="43809"/>
                </a:lnTo>
                <a:lnTo>
                  <a:pt x="115140" y="22065"/>
                </a:lnTo>
                <a:lnTo>
                  <a:pt x="94217" y="6360"/>
                </a:lnTo>
                <a:lnTo>
                  <a:pt x="68840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6" name="CustomShape 82"/>
          <p:cNvSpPr/>
          <p:nvPr/>
        </p:nvSpPr>
        <p:spPr>
          <a:xfrm>
            <a:off x="9470880" y="1672560"/>
            <a:ext cx="396000" cy="395640"/>
          </a:xfrm>
          <a:custGeom>
            <a:avLst/>
            <a:gdLst/>
            <a:ahLst/>
            <a:cxnLst/>
            <a:rect l="l" t="t" r="r" b="b"/>
            <a:pathLst>
              <a:path w="396875" h="396239">
                <a:moveTo>
                  <a:pt x="196242" y="0"/>
                </a:moveTo>
                <a:lnTo>
                  <a:pt x="152953" y="5265"/>
                </a:lnTo>
                <a:lnTo>
                  <a:pt x="112033" y="19736"/>
                </a:lnTo>
                <a:lnTo>
                  <a:pt x="75068" y="42851"/>
                </a:lnTo>
                <a:lnTo>
                  <a:pt x="43644" y="74048"/>
                </a:lnTo>
                <a:lnTo>
                  <a:pt x="19348" y="112766"/>
                </a:lnTo>
                <a:lnTo>
                  <a:pt x="4505" y="155996"/>
                </a:lnTo>
                <a:lnTo>
                  <a:pt x="0" y="200025"/>
                </a:lnTo>
                <a:lnTo>
                  <a:pt x="5269" y="243271"/>
                </a:lnTo>
                <a:lnTo>
                  <a:pt x="19754" y="284149"/>
                </a:lnTo>
                <a:lnTo>
                  <a:pt x="42892" y="321075"/>
                </a:lnTo>
                <a:lnTo>
                  <a:pt x="74122" y="352465"/>
                </a:lnTo>
                <a:lnTo>
                  <a:pt x="112884" y="376735"/>
                </a:lnTo>
                <a:lnTo>
                  <a:pt x="156154" y="391566"/>
                </a:lnTo>
                <a:lnTo>
                  <a:pt x="200229" y="396070"/>
                </a:lnTo>
                <a:lnTo>
                  <a:pt x="243521" y="390806"/>
                </a:lnTo>
                <a:lnTo>
                  <a:pt x="284443" y="376336"/>
                </a:lnTo>
                <a:lnTo>
                  <a:pt x="321411" y="353222"/>
                </a:lnTo>
                <a:lnTo>
                  <a:pt x="352836" y="322023"/>
                </a:lnTo>
                <a:lnTo>
                  <a:pt x="377133" y="283301"/>
                </a:lnTo>
                <a:lnTo>
                  <a:pt x="391976" y="240071"/>
                </a:lnTo>
                <a:lnTo>
                  <a:pt x="396481" y="196042"/>
                </a:lnTo>
                <a:lnTo>
                  <a:pt x="391211" y="152796"/>
                </a:lnTo>
                <a:lnTo>
                  <a:pt x="376725" y="111918"/>
                </a:lnTo>
                <a:lnTo>
                  <a:pt x="353584" y="74992"/>
                </a:lnTo>
                <a:lnTo>
                  <a:pt x="322351" y="43602"/>
                </a:lnTo>
                <a:lnTo>
                  <a:pt x="283585" y="19332"/>
                </a:lnTo>
                <a:lnTo>
                  <a:pt x="240315" y="4501"/>
                </a:lnTo>
                <a:lnTo>
                  <a:pt x="196242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CustomShape 83"/>
          <p:cNvSpPr/>
          <p:nvPr/>
        </p:nvSpPr>
        <p:spPr>
          <a:xfrm>
            <a:off x="10213920" y="1166400"/>
            <a:ext cx="154080" cy="154080"/>
          </a:xfrm>
          <a:prstGeom prst="rect">
            <a:avLst/>
          </a:prstGeom>
          <a:blipFill rotWithShape="0">
            <a:blip r:embed="rId4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CustomShape 84"/>
          <p:cNvSpPr/>
          <p:nvPr/>
        </p:nvSpPr>
        <p:spPr>
          <a:xfrm>
            <a:off x="9986040" y="1233000"/>
            <a:ext cx="86040" cy="86040"/>
          </a:xfrm>
          <a:prstGeom prst="rect">
            <a:avLst/>
          </a:prstGeom>
          <a:blipFill rotWithShape="0">
            <a:blip r:embed="rId4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CustomShape 85"/>
          <p:cNvSpPr/>
          <p:nvPr/>
        </p:nvSpPr>
        <p:spPr>
          <a:xfrm>
            <a:off x="9617040" y="1818360"/>
            <a:ext cx="103680" cy="103680"/>
          </a:xfrm>
          <a:prstGeom prst="rect">
            <a:avLst/>
          </a:prstGeom>
          <a:blipFill rotWithShape="0">
            <a:blip r:embed="rId3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CustomShape 86"/>
          <p:cNvSpPr/>
          <p:nvPr/>
        </p:nvSpPr>
        <p:spPr>
          <a:xfrm>
            <a:off x="10437120" y="842040"/>
            <a:ext cx="254520" cy="337680"/>
          </a:xfrm>
          <a:custGeom>
            <a:avLst/>
            <a:gdLst/>
            <a:ahLst/>
            <a:cxnLst/>
            <a:rect l="l" t="t" r="r" b="b"/>
            <a:pathLst>
              <a:path w="255270" h="338455">
                <a:moveTo>
                  <a:pt x="155056" y="0"/>
                </a:moveTo>
                <a:lnTo>
                  <a:pt x="112596" y="9157"/>
                </a:lnTo>
                <a:lnTo>
                  <a:pt x="73825" y="28723"/>
                </a:lnTo>
                <a:lnTo>
                  <a:pt x="40900" y="57934"/>
                </a:lnTo>
                <a:lnTo>
                  <a:pt x="15979" y="96027"/>
                </a:lnTo>
                <a:lnTo>
                  <a:pt x="2015" y="139348"/>
                </a:lnTo>
                <a:lnTo>
                  <a:pt x="0" y="183293"/>
                </a:lnTo>
                <a:lnTo>
                  <a:pt x="9167" y="225708"/>
                </a:lnTo>
                <a:lnTo>
                  <a:pt x="28755" y="264436"/>
                </a:lnTo>
                <a:lnTo>
                  <a:pt x="57997" y="297323"/>
                </a:lnTo>
                <a:lnTo>
                  <a:pt x="96129" y="322214"/>
                </a:lnTo>
                <a:lnTo>
                  <a:pt x="139491" y="336165"/>
                </a:lnTo>
                <a:lnTo>
                  <a:pt x="183481" y="338180"/>
                </a:lnTo>
                <a:lnTo>
                  <a:pt x="225941" y="329022"/>
                </a:lnTo>
                <a:lnTo>
                  <a:pt x="254747" y="314485"/>
                </a:lnTo>
                <a:lnTo>
                  <a:pt x="254747" y="24020"/>
                </a:lnTo>
                <a:lnTo>
                  <a:pt x="242408" y="15966"/>
                </a:lnTo>
                <a:lnTo>
                  <a:pt x="199045" y="2015"/>
                </a:lnTo>
                <a:lnTo>
                  <a:pt x="155056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87"/>
          <p:cNvSpPr/>
          <p:nvPr/>
        </p:nvSpPr>
        <p:spPr>
          <a:xfrm>
            <a:off x="9977760" y="1229400"/>
            <a:ext cx="42480" cy="424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2460" y="0"/>
                </a:moveTo>
                <a:lnTo>
                  <a:pt x="14311" y="1218"/>
                </a:lnTo>
                <a:lnTo>
                  <a:pt x="7211" y="5401"/>
                </a:lnTo>
                <a:lnTo>
                  <a:pt x="2075" y="12221"/>
                </a:lnTo>
                <a:lnTo>
                  <a:pt x="0" y="20487"/>
                </a:lnTo>
                <a:lnTo>
                  <a:pt x="1216" y="28629"/>
                </a:lnTo>
                <a:lnTo>
                  <a:pt x="5402" y="35724"/>
                </a:lnTo>
                <a:lnTo>
                  <a:pt x="12235" y="40846"/>
                </a:lnTo>
                <a:lnTo>
                  <a:pt x="20516" y="42928"/>
                </a:lnTo>
                <a:lnTo>
                  <a:pt x="28667" y="41713"/>
                </a:lnTo>
                <a:lnTo>
                  <a:pt x="35768" y="37532"/>
                </a:lnTo>
                <a:lnTo>
                  <a:pt x="40899" y="30712"/>
                </a:lnTo>
                <a:lnTo>
                  <a:pt x="42973" y="22440"/>
                </a:lnTo>
                <a:lnTo>
                  <a:pt x="41753" y="14297"/>
                </a:lnTo>
                <a:lnTo>
                  <a:pt x="37566" y="7202"/>
                </a:lnTo>
                <a:lnTo>
                  <a:pt x="30739" y="2073"/>
                </a:lnTo>
                <a:lnTo>
                  <a:pt x="22460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2" name="CustomShape 88"/>
          <p:cNvSpPr/>
          <p:nvPr/>
        </p:nvSpPr>
        <p:spPr>
          <a:xfrm>
            <a:off x="10537560" y="942120"/>
            <a:ext cx="137160" cy="137160"/>
          </a:xfrm>
          <a:prstGeom prst="rect">
            <a:avLst/>
          </a:prstGeom>
          <a:blipFill rotWithShape="0">
            <a:blip r:embed="rId4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89"/>
          <p:cNvSpPr/>
          <p:nvPr/>
        </p:nvSpPr>
        <p:spPr>
          <a:xfrm>
            <a:off x="10396800" y="801360"/>
            <a:ext cx="294480" cy="418320"/>
          </a:xfrm>
          <a:custGeom>
            <a:avLst/>
            <a:gdLst/>
            <a:ahLst/>
            <a:cxnLst/>
            <a:rect l="l" t="t" r="r" b="b"/>
            <a:pathLst>
              <a:path w="295275" h="419100">
                <a:moveTo>
                  <a:pt x="207554" y="0"/>
                </a:moveTo>
                <a:lnTo>
                  <a:pt x="161768" y="5567"/>
                </a:lnTo>
                <a:lnTo>
                  <a:pt x="118490" y="20871"/>
                </a:lnTo>
                <a:lnTo>
                  <a:pt x="79396" y="45318"/>
                </a:lnTo>
                <a:lnTo>
                  <a:pt x="46165" y="78318"/>
                </a:lnTo>
                <a:lnTo>
                  <a:pt x="20472" y="119276"/>
                </a:lnTo>
                <a:lnTo>
                  <a:pt x="4769" y="164989"/>
                </a:lnTo>
                <a:lnTo>
                  <a:pt x="0" y="211551"/>
                </a:lnTo>
                <a:lnTo>
                  <a:pt x="5571" y="257286"/>
                </a:lnTo>
                <a:lnTo>
                  <a:pt x="20890" y="300518"/>
                </a:lnTo>
                <a:lnTo>
                  <a:pt x="45362" y="339571"/>
                </a:lnTo>
                <a:lnTo>
                  <a:pt x="78394" y="372769"/>
                </a:lnTo>
                <a:lnTo>
                  <a:pt x="119393" y="398435"/>
                </a:lnTo>
                <a:lnTo>
                  <a:pt x="165159" y="414117"/>
                </a:lnTo>
                <a:lnTo>
                  <a:pt x="211772" y="418877"/>
                </a:lnTo>
                <a:lnTo>
                  <a:pt x="257556" y="413308"/>
                </a:lnTo>
                <a:lnTo>
                  <a:pt x="295138" y="400017"/>
                </a:lnTo>
                <a:lnTo>
                  <a:pt x="295138" y="18800"/>
                </a:lnTo>
                <a:lnTo>
                  <a:pt x="254169" y="4761"/>
                </a:lnTo>
                <a:lnTo>
                  <a:pt x="207554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4" name="CustomShape 90"/>
          <p:cNvSpPr/>
          <p:nvPr/>
        </p:nvSpPr>
        <p:spPr>
          <a:xfrm>
            <a:off x="9887760" y="1139760"/>
            <a:ext cx="221760" cy="221400"/>
          </a:xfrm>
          <a:prstGeom prst="rect">
            <a:avLst/>
          </a:prstGeom>
          <a:blipFill rotWithShape="0">
            <a:blip r:embed="rId4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5" name="CustomShape 91"/>
          <p:cNvSpPr/>
          <p:nvPr/>
        </p:nvSpPr>
        <p:spPr>
          <a:xfrm>
            <a:off x="10205280" y="1157760"/>
            <a:ext cx="171720" cy="171360"/>
          </a:xfrm>
          <a:prstGeom prst="rect">
            <a:avLst/>
          </a:prstGeom>
          <a:blipFill rotWithShape="0">
            <a:blip r:embed="rId4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92"/>
          <p:cNvSpPr/>
          <p:nvPr/>
        </p:nvSpPr>
        <p:spPr>
          <a:xfrm>
            <a:off x="10499400" y="903960"/>
            <a:ext cx="191880" cy="213120"/>
          </a:xfrm>
          <a:prstGeom prst="rect">
            <a:avLst/>
          </a:prstGeom>
          <a:blipFill rotWithShape="0">
            <a:blip r:embed="rId4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7" name="CustomShape 93"/>
          <p:cNvSpPr/>
          <p:nvPr/>
        </p:nvSpPr>
        <p:spPr>
          <a:xfrm>
            <a:off x="10077840" y="1030320"/>
            <a:ext cx="426600" cy="426600"/>
          </a:xfrm>
          <a:custGeom>
            <a:avLst/>
            <a:gdLst/>
            <a:ahLst/>
            <a:cxnLst/>
            <a:rect l="l" t="t" r="r" b="b"/>
            <a:pathLst>
              <a:path w="427354" h="427355">
                <a:moveTo>
                  <a:pt x="211506" y="0"/>
                </a:moveTo>
                <a:lnTo>
                  <a:pt x="164851" y="5673"/>
                </a:lnTo>
                <a:lnTo>
                  <a:pt x="120750" y="21269"/>
                </a:lnTo>
                <a:lnTo>
                  <a:pt x="80911" y="46183"/>
                </a:lnTo>
                <a:lnTo>
                  <a:pt x="47045" y="79810"/>
                </a:lnTo>
                <a:lnTo>
                  <a:pt x="20863" y="121546"/>
                </a:lnTo>
                <a:lnTo>
                  <a:pt x="4859" y="168136"/>
                </a:lnTo>
                <a:lnTo>
                  <a:pt x="0" y="215589"/>
                </a:lnTo>
                <a:lnTo>
                  <a:pt x="5678" y="262198"/>
                </a:lnTo>
                <a:lnTo>
                  <a:pt x="21290" y="306255"/>
                </a:lnTo>
                <a:lnTo>
                  <a:pt x="46231" y="346052"/>
                </a:lnTo>
                <a:lnTo>
                  <a:pt x="79894" y="379883"/>
                </a:lnTo>
                <a:lnTo>
                  <a:pt x="121675" y="406039"/>
                </a:lnTo>
                <a:lnTo>
                  <a:pt x="168311" y="422022"/>
                </a:lnTo>
                <a:lnTo>
                  <a:pt x="215812" y="426874"/>
                </a:lnTo>
                <a:lnTo>
                  <a:pt x="262469" y="421200"/>
                </a:lnTo>
                <a:lnTo>
                  <a:pt x="306572" y="405604"/>
                </a:lnTo>
                <a:lnTo>
                  <a:pt x="346411" y="380691"/>
                </a:lnTo>
                <a:lnTo>
                  <a:pt x="380277" y="347064"/>
                </a:lnTo>
                <a:lnTo>
                  <a:pt x="406460" y="305328"/>
                </a:lnTo>
                <a:lnTo>
                  <a:pt x="422463" y="258742"/>
                </a:lnTo>
                <a:lnTo>
                  <a:pt x="427320" y="211290"/>
                </a:lnTo>
                <a:lnTo>
                  <a:pt x="421639" y="164681"/>
                </a:lnTo>
                <a:lnTo>
                  <a:pt x="406024" y="120623"/>
                </a:lnTo>
                <a:lnTo>
                  <a:pt x="381082" y="80824"/>
                </a:lnTo>
                <a:lnTo>
                  <a:pt x="347416" y="46992"/>
                </a:lnTo>
                <a:lnTo>
                  <a:pt x="305635" y="20835"/>
                </a:lnTo>
                <a:lnTo>
                  <a:pt x="259004" y="4852"/>
                </a:lnTo>
                <a:lnTo>
                  <a:pt x="211506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8" name="CustomShape 94"/>
          <p:cNvSpPr/>
          <p:nvPr/>
        </p:nvSpPr>
        <p:spPr>
          <a:xfrm>
            <a:off x="2837520" y="5266440"/>
            <a:ext cx="103680" cy="103320"/>
          </a:xfrm>
          <a:prstGeom prst="rect">
            <a:avLst/>
          </a:prstGeom>
          <a:blipFill rotWithShape="0">
            <a:blip r:embed="rId4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9" name="CustomShape 95"/>
          <p:cNvSpPr/>
          <p:nvPr/>
        </p:nvSpPr>
        <p:spPr>
          <a:xfrm>
            <a:off x="4542120" y="5140080"/>
            <a:ext cx="74880" cy="74880"/>
          </a:xfrm>
          <a:prstGeom prst="rect">
            <a:avLst/>
          </a:prstGeom>
          <a:blipFill rotWithShape="0">
            <a:blip r:embed="rId4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0" name="CustomShape 96"/>
          <p:cNvSpPr/>
          <p:nvPr/>
        </p:nvSpPr>
        <p:spPr>
          <a:xfrm>
            <a:off x="2730600" y="3910320"/>
            <a:ext cx="55800" cy="55800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9293" y="0"/>
                </a:moveTo>
                <a:lnTo>
                  <a:pt x="18662" y="1582"/>
                </a:lnTo>
                <a:lnTo>
                  <a:pt x="9401" y="7031"/>
                </a:lnTo>
                <a:lnTo>
                  <a:pt x="2713" y="15926"/>
                </a:lnTo>
                <a:lnTo>
                  <a:pt x="0" y="26713"/>
                </a:lnTo>
                <a:lnTo>
                  <a:pt x="1581" y="37334"/>
                </a:lnTo>
                <a:lnTo>
                  <a:pt x="7036" y="46586"/>
                </a:lnTo>
                <a:lnTo>
                  <a:pt x="15946" y="53264"/>
                </a:lnTo>
                <a:lnTo>
                  <a:pt x="26742" y="55971"/>
                </a:lnTo>
                <a:lnTo>
                  <a:pt x="37373" y="54388"/>
                </a:lnTo>
                <a:lnTo>
                  <a:pt x="46634" y="48939"/>
                </a:lnTo>
                <a:lnTo>
                  <a:pt x="53322" y="40044"/>
                </a:lnTo>
                <a:lnTo>
                  <a:pt x="56039" y="29257"/>
                </a:lnTo>
                <a:lnTo>
                  <a:pt x="54454" y="18636"/>
                </a:lnTo>
                <a:lnTo>
                  <a:pt x="48995" y="9385"/>
                </a:lnTo>
                <a:lnTo>
                  <a:pt x="40089" y="2706"/>
                </a:lnTo>
                <a:lnTo>
                  <a:pt x="29293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97"/>
          <p:cNvSpPr/>
          <p:nvPr/>
        </p:nvSpPr>
        <p:spPr>
          <a:xfrm>
            <a:off x="2722320" y="5151240"/>
            <a:ext cx="334440" cy="334080"/>
          </a:xfrm>
          <a:custGeom>
            <a:avLst/>
            <a:gdLst/>
            <a:ahLst/>
            <a:cxnLst/>
            <a:rect l="l" t="t" r="r" b="b"/>
            <a:pathLst>
              <a:path w="335280" h="334645">
                <a:moveTo>
                  <a:pt x="153376" y="0"/>
                </a:moveTo>
                <a:lnTo>
                  <a:pt x="111376" y="9058"/>
                </a:lnTo>
                <a:lnTo>
                  <a:pt x="73027" y="28412"/>
                </a:lnTo>
                <a:lnTo>
                  <a:pt x="40463" y="57306"/>
                </a:lnTo>
                <a:lnTo>
                  <a:pt x="15820" y="94986"/>
                </a:lnTo>
                <a:lnTo>
                  <a:pt x="1999" y="137834"/>
                </a:lnTo>
                <a:lnTo>
                  <a:pt x="0" y="181301"/>
                </a:lnTo>
                <a:lnTo>
                  <a:pt x="9065" y="223256"/>
                </a:lnTo>
                <a:lnTo>
                  <a:pt x="28440" y="261566"/>
                </a:lnTo>
                <a:lnTo>
                  <a:pt x="57368" y="294099"/>
                </a:lnTo>
                <a:lnTo>
                  <a:pt x="95093" y="318722"/>
                </a:lnTo>
                <a:lnTo>
                  <a:pt x="137986" y="332524"/>
                </a:lnTo>
                <a:lnTo>
                  <a:pt x="181499" y="334517"/>
                </a:lnTo>
                <a:lnTo>
                  <a:pt x="223497" y="325458"/>
                </a:lnTo>
                <a:lnTo>
                  <a:pt x="261845" y="306102"/>
                </a:lnTo>
                <a:lnTo>
                  <a:pt x="294410" y="277206"/>
                </a:lnTo>
                <a:lnTo>
                  <a:pt x="319058" y="239525"/>
                </a:lnTo>
                <a:lnTo>
                  <a:pt x="332868" y="196677"/>
                </a:lnTo>
                <a:lnTo>
                  <a:pt x="334861" y="153209"/>
                </a:lnTo>
                <a:lnTo>
                  <a:pt x="325794" y="111255"/>
                </a:lnTo>
                <a:lnTo>
                  <a:pt x="306421" y="72945"/>
                </a:lnTo>
                <a:lnTo>
                  <a:pt x="277499" y="40412"/>
                </a:lnTo>
                <a:lnTo>
                  <a:pt x="239784" y="15789"/>
                </a:lnTo>
                <a:lnTo>
                  <a:pt x="196890" y="1992"/>
                </a:lnTo>
                <a:lnTo>
                  <a:pt x="153376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2" name="CustomShape 98"/>
          <p:cNvSpPr/>
          <p:nvPr/>
        </p:nvSpPr>
        <p:spPr>
          <a:xfrm>
            <a:off x="0" y="4496040"/>
            <a:ext cx="36000" cy="166320"/>
          </a:xfrm>
          <a:custGeom>
            <a:avLst/>
            <a:gdLst/>
            <a:ahLst/>
            <a:cxnLst/>
            <a:rect l="l" t="t" r="r" b="b"/>
            <a:pathLst>
              <a:path w="36830" h="167004">
                <a:moveTo>
                  <a:pt x="0" y="0"/>
                </a:moveTo>
                <a:lnTo>
                  <a:pt x="0" y="166492"/>
                </a:lnTo>
                <a:lnTo>
                  <a:pt x="25281" y="132868"/>
                </a:lnTo>
                <a:lnTo>
                  <a:pt x="36549" y="88042"/>
                </a:lnTo>
                <a:lnTo>
                  <a:pt x="29963" y="43913"/>
                </a:lnTo>
                <a:lnTo>
                  <a:pt x="7292" y="5472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99"/>
          <p:cNvSpPr/>
          <p:nvPr/>
        </p:nvSpPr>
        <p:spPr>
          <a:xfrm>
            <a:off x="2606760" y="3786480"/>
            <a:ext cx="303480" cy="302760"/>
          </a:xfrm>
          <a:custGeom>
            <a:avLst/>
            <a:gdLst/>
            <a:ahLst/>
            <a:cxnLst/>
            <a:rect l="l" t="t" r="r" b="b"/>
            <a:pathLst>
              <a:path w="304164" h="303529">
                <a:moveTo>
                  <a:pt x="170737" y="0"/>
                </a:moveTo>
                <a:lnTo>
                  <a:pt x="123482" y="1513"/>
                </a:lnTo>
                <a:lnTo>
                  <a:pt x="79333" y="17125"/>
                </a:lnTo>
                <a:lnTo>
                  <a:pt x="41646" y="45647"/>
                </a:lnTo>
                <a:lnTo>
                  <a:pt x="13778" y="85893"/>
                </a:lnTo>
                <a:lnTo>
                  <a:pt x="0" y="132843"/>
                </a:lnTo>
                <a:lnTo>
                  <a:pt x="1519" y="180047"/>
                </a:lnTo>
                <a:lnTo>
                  <a:pt x="17148" y="224149"/>
                </a:lnTo>
                <a:lnTo>
                  <a:pt x="45697" y="261794"/>
                </a:lnTo>
                <a:lnTo>
                  <a:pt x="85977" y="289627"/>
                </a:lnTo>
                <a:lnTo>
                  <a:pt x="132982" y="303396"/>
                </a:lnTo>
                <a:lnTo>
                  <a:pt x="180239" y="301880"/>
                </a:lnTo>
                <a:lnTo>
                  <a:pt x="224390" y="286266"/>
                </a:lnTo>
                <a:lnTo>
                  <a:pt x="262077" y="257745"/>
                </a:lnTo>
                <a:lnTo>
                  <a:pt x="289939" y="217503"/>
                </a:lnTo>
                <a:lnTo>
                  <a:pt x="303723" y="170553"/>
                </a:lnTo>
                <a:lnTo>
                  <a:pt x="302204" y="123350"/>
                </a:lnTo>
                <a:lnTo>
                  <a:pt x="286574" y="79248"/>
                </a:lnTo>
                <a:lnTo>
                  <a:pt x="258022" y="41603"/>
                </a:lnTo>
                <a:lnTo>
                  <a:pt x="217740" y="13770"/>
                </a:lnTo>
                <a:lnTo>
                  <a:pt x="170737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100"/>
          <p:cNvSpPr/>
          <p:nvPr/>
        </p:nvSpPr>
        <p:spPr>
          <a:xfrm>
            <a:off x="2808360" y="5237280"/>
            <a:ext cx="161640" cy="161640"/>
          </a:xfrm>
          <a:prstGeom prst="rect">
            <a:avLst/>
          </a:prstGeom>
          <a:blipFill rotWithShape="0">
            <a:blip r:embed="rId5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5" name="CustomShape 101"/>
          <p:cNvSpPr/>
          <p:nvPr/>
        </p:nvSpPr>
        <p:spPr>
          <a:xfrm>
            <a:off x="4718880" y="6459480"/>
            <a:ext cx="306000" cy="305280"/>
          </a:xfrm>
          <a:custGeom>
            <a:avLst/>
            <a:gdLst/>
            <a:ahLst/>
            <a:cxnLst/>
            <a:rect l="l" t="t" r="r" b="b"/>
            <a:pathLst>
              <a:path w="306704" h="306070">
                <a:moveTo>
                  <a:pt x="172192" y="0"/>
                </a:moveTo>
                <a:lnTo>
                  <a:pt x="124530" y="1531"/>
                </a:lnTo>
                <a:lnTo>
                  <a:pt x="80003" y="17279"/>
                </a:lnTo>
                <a:lnTo>
                  <a:pt x="41997" y="46045"/>
                </a:lnTo>
                <a:lnTo>
                  <a:pt x="13900" y="86629"/>
                </a:lnTo>
                <a:lnTo>
                  <a:pt x="0" y="133984"/>
                </a:lnTo>
                <a:lnTo>
                  <a:pt x="1528" y="181593"/>
                </a:lnTo>
                <a:lnTo>
                  <a:pt x="17288" y="226073"/>
                </a:lnTo>
                <a:lnTo>
                  <a:pt x="46081" y="264041"/>
                </a:lnTo>
                <a:lnTo>
                  <a:pt x="86709" y="292115"/>
                </a:lnTo>
                <a:lnTo>
                  <a:pt x="134119" y="306000"/>
                </a:lnTo>
                <a:lnTo>
                  <a:pt x="181780" y="304471"/>
                </a:lnTo>
                <a:lnTo>
                  <a:pt x="226308" y="288724"/>
                </a:lnTo>
                <a:lnTo>
                  <a:pt x="264314" y="259958"/>
                </a:lnTo>
                <a:lnTo>
                  <a:pt x="292411" y="219369"/>
                </a:lnTo>
                <a:lnTo>
                  <a:pt x="306316" y="172019"/>
                </a:lnTo>
                <a:lnTo>
                  <a:pt x="304788" y="124411"/>
                </a:lnTo>
                <a:lnTo>
                  <a:pt x="289027" y="79929"/>
                </a:lnTo>
                <a:lnTo>
                  <a:pt x="260231" y="41958"/>
                </a:lnTo>
                <a:lnTo>
                  <a:pt x="219602" y="13883"/>
                </a:lnTo>
                <a:lnTo>
                  <a:pt x="172192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6" name="CustomShape 102"/>
          <p:cNvSpPr/>
          <p:nvPr/>
        </p:nvSpPr>
        <p:spPr>
          <a:xfrm>
            <a:off x="4431960" y="5030280"/>
            <a:ext cx="295200" cy="295200"/>
          </a:xfrm>
          <a:custGeom>
            <a:avLst/>
            <a:gdLst/>
            <a:ahLst/>
            <a:cxnLst/>
            <a:rect l="l" t="t" r="r" b="b"/>
            <a:pathLst>
              <a:path w="295910" h="295910">
                <a:moveTo>
                  <a:pt x="166264" y="0"/>
                </a:moveTo>
                <a:lnTo>
                  <a:pt x="120246" y="1476"/>
                </a:lnTo>
                <a:lnTo>
                  <a:pt x="77251" y="16677"/>
                </a:lnTo>
                <a:lnTo>
                  <a:pt x="40551" y="44448"/>
                </a:lnTo>
                <a:lnTo>
                  <a:pt x="13418" y="83635"/>
                </a:lnTo>
                <a:lnTo>
                  <a:pt x="0" y="129356"/>
                </a:lnTo>
                <a:lnTo>
                  <a:pt x="1478" y="175324"/>
                </a:lnTo>
                <a:lnTo>
                  <a:pt x="16697" y="218271"/>
                </a:lnTo>
                <a:lnTo>
                  <a:pt x="44498" y="254930"/>
                </a:lnTo>
                <a:lnTo>
                  <a:pt x="83725" y="282034"/>
                </a:lnTo>
                <a:lnTo>
                  <a:pt x="129494" y="295443"/>
                </a:lnTo>
                <a:lnTo>
                  <a:pt x="175511" y="293967"/>
                </a:lnTo>
                <a:lnTo>
                  <a:pt x="218504" y="278764"/>
                </a:lnTo>
                <a:lnTo>
                  <a:pt x="255200" y="250990"/>
                </a:lnTo>
                <a:lnTo>
                  <a:pt x="282327" y="211803"/>
                </a:lnTo>
                <a:lnTo>
                  <a:pt x="295750" y="166082"/>
                </a:lnTo>
                <a:lnTo>
                  <a:pt x="294273" y="120114"/>
                </a:lnTo>
                <a:lnTo>
                  <a:pt x="279055" y="77167"/>
                </a:lnTo>
                <a:lnTo>
                  <a:pt x="251255" y="40507"/>
                </a:lnTo>
                <a:lnTo>
                  <a:pt x="212033" y="13404"/>
                </a:lnTo>
                <a:lnTo>
                  <a:pt x="166264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7" name="CustomShape 103"/>
          <p:cNvSpPr/>
          <p:nvPr/>
        </p:nvSpPr>
        <p:spPr>
          <a:xfrm>
            <a:off x="5989680" y="5154840"/>
            <a:ext cx="418320" cy="418320"/>
          </a:xfrm>
          <a:custGeom>
            <a:avLst/>
            <a:gdLst/>
            <a:ahLst/>
            <a:cxnLst/>
            <a:rect l="l" t="t" r="r" b="b"/>
            <a:pathLst>
              <a:path w="419100" h="419100">
                <a:moveTo>
                  <a:pt x="207365" y="0"/>
                </a:moveTo>
                <a:lnTo>
                  <a:pt x="161622" y="5562"/>
                </a:lnTo>
                <a:lnTo>
                  <a:pt x="118383" y="20852"/>
                </a:lnTo>
                <a:lnTo>
                  <a:pt x="79324" y="45277"/>
                </a:lnTo>
                <a:lnTo>
                  <a:pt x="46121" y="78243"/>
                </a:lnTo>
                <a:lnTo>
                  <a:pt x="20450" y="119158"/>
                </a:lnTo>
                <a:lnTo>
                  <a:pt x="4763" y="164836"/>
                </a:lnTo>
                <a:lnTo>
                  <a:pt x="0" y="211361"/>
                </a:lnTo>
                <a:lnTo>
                  <a:pt x="5568" y="257058"/>
                </a:lnTo>
                <a:lnTo>
                  <a:pt x="20874" y="300253"/>
                </a:lnTo>
                <a:lnTo>
                  <a:pt x="45326" y="339273"/>
                </a:lnTo>
                <a:lnTo>
                  <a:pt x="78330" y="372443"/>
                </a:lnTo>
                <a:lnTo>
                  <a:pt x="119294" y="398088"/>
                </a:lnTo>
                <a:lnTo>
                  <a:pt x="165016" y="413755"/>
                </a:lnTo>
                <a:lnTo>
                  <a:pt x="211585" y="418510"/>
                </a:lnTo>
                <a:lnTo>
                  <a:pt x="257327" y="412947"/>
                </a:lnTo>
                <a:lnTo>
                  <a:pt x="300564" y="397657"/>
                </a:lnTo>
                <a:lnTo>
                  <a:pt x="339623" y="373232"/>
                </a:lnTo>
                <a:lnTo>
                  <a:pt x="372828" y="340264"/>
                </a:lnTo>
                <a:lnTo>
                  <a:pt x="398503" y="299345"/>
                </a:lnTo>
                <a:lnTo>
                  <a:pt x="414190" y="253672"/>
                </a:lnTo>
                <a:lnTo>
                  <a:pt x="418953" y="207150"/>
                </a:lnTo>
                <a:lnTo>
                  <a:pt x="413385" y="161456"/>
                </a:lnTo>
                <a:lnTo>
                  <a:pt x="398079" y="118261"/>
                </a:lnTo>
                <a:lnTo>
                  <a:pt x="373627" y="79242"/>
                </a:lnTo>
                <a:lnTo>
                  <a:pt x="340623" y="46073"/>
                </a:lnTo>
                <a:lnTo>
                  <a:pt x="299659" y="20428"/>
                </a:lnTo>
                <a:lnTo>
                  <a:pt x="253936" y="4757"/>
                </a:lnTo>
                <a:lnTo>
                  <a:pt x="207365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8" name="CustomShape 104"/>
          <p:cNvSpPr/>
          <p:nvPr/>
        </p:nvSpPr>
        <p:spPr>
          <a:xfrm>
            <a:off x="4662360" y="6402960"/>
            <a:ext cx="419040" cy="418320"/>
          </a:xfrm>
          <a:custGeom>
            <a:avLst/>
            <a:gdLst/>
            <a:ahLst/>
            <a:cxnLst/>
            <a:rect l="l" t="t" r="r" b="b"/>
            <a:pathLst>
              <a:path w="419735" h="419100">
                <a:moveTo>
                  <a:pt x="207605" y="0"/>
                </a:moveTo>
                <a:lnTo>
                  <a:pt x="161809" y="5570"/>
                </a:lnTo>
                <a:lnTo>
                  <a:pt x="118521" y="20879"/>
                </a:lnTo>
                <a:lnTo>
                  <a:pt x="79418" y="45334"/>
                </a:lnTo>
                <a:lnTo>
                  <a:pt x="46177" y="78340"/>
                </a:lnTo>
                <a:lnTo>
                  <a:pt x="20475" y="119304"/>
                </a:lnTo>
                <a:lnTo>
                  <a:pt x="4768" y="165032"/>
                </a:lnTo>
                <a:lnTo>
                  <a:pt x="0" y="211608"/>
                </a:lnTo>
                <a:lnTo>
                  <a:pt x="5575" y="257356"/>
                </a:lnTo>
                <a:lnTo>
                  <a:pt x="20901" y="300599"/>
                </a:lnTo>
                <a:lnTo>
                  <a:pt x="45382" y="339661"/>
                </a:lnTo>
                <a:lnTo>
                  <a:pt x="78424" y="372867"/>
                </a:lnTo>
                <a:lnTo>
                  <a:pt x="119433" y="398539"/>
                </a:lnTo>
                <a:lnTo>
                  <a:pt x="165206" y="414226"/>
                </a:lnTo>
                <a:lnTo>
                  <a:pt x="211829" y="418989"/>
                </a:lnTo>
                <a:lnTo>
                  <a:pt x="257623" y="413421"/>
                </a:lnTo>
                <a:lnTo>
                  <a:pt x="300911" y="398114"/>
                </a:lnTo>
                <a:lnTo>
                  <a:pt x="340015" y="373663"/>
                </a:lnTo>
                <a:lnTo>
                  <a:pt x="373257" y="340658"/>
                </a:lnTo>
                <a:lnTo>
                  <a:pt x="398960" y="299695"/>
                </a:lnTo>
                <a:lnTo>
                  <a:pt x="414666" y="253966"/>
                </a:lnTo>
                <a:lnTo>
                  <a:pt x="419434" y="207390"/>
                </a:lnTo>
                <a:lnTo>
                  <a:pt x="413857" y="161642"/>
                </a:lnTo>
                <a:lnTo>
                  <a:pt x="398531" y="118397"/>
                </a:lnTo>
                <a:lnTo>
                  <a:pt x="374052" y="79333"/>
                </a:lnTo>
                <a:lnTo>
                  <a:pt x="341015" y="46124"/>
                </a:lnTo>
                <a:lnTo>
                  <a:pt x="300014" y="20447"/>
                </a:lnTo>
                <a:lnTo>
                  <a:pt x="254233" y="4761"/>
                </a:lnTo>
                <a:lnTo>
                  <a:pt x="207605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9" name="CustomShape 105"/>
          <p:cNvSpPr/>
          <p:nvPr/>
        </p:nvSpPr>
        <p:spPr>
          <a:xfrm>
            <a:off x="5987520" y="6629760"/>
            <a:ext cx="330120" cy="330120"/>
          </a:xfrm>
          <a:custGeom>
            <a:avLst/>
            <a:gdLst/>
            <a:ahLst/>
            <a:cxnLst/>
            <a:rect l="l" t="t" r="r" b="b"/>
            <a:pathLst>
              <a:path w="330835" h="330834">
                <a:moveTo>
                  <a:pt x="151514" y="0"/>
                </a:moveTo>
                <a:lnTo>
                  <a:pt x="110023" y="8946"/>
                </a:lnTo>
                <a:lnTo>
                  <a:pt x="72137" y="28066"/>
                </a:lnTo>
                <a:lnTo>
                  <a:pt x="39965" y="56612"/>
                </a:lnTo>
                <a:lnTo>
                  <a:pt x="15615" y="93839"/>
                </a:lnTo>
                <a:lnTo>
                  <a:pt x="1970" y="136173"/>
                </a:lnTo>
                <a:lnTo>
                  <a:pt x="0" y="179117"/>
                </a:lnTo>
                <a:lnTo>
                  <a:pt x="8957" y="220566"/>
                </a:lnTo>
                <a:lnTo>
                  <a:pt x="28098" y="258413"/>
                </a:lnTo>
                <a:lnTo>
                  <a:pt x="56676" y="290549"/>
                </a:lnTo>
                <a:lnTo>
                  <a:pt x="93948" y="314870"/>
                </a:lnTo>
                <a:lnTo>
                  <a:pt x="136321" y="328501"/>
                </a:lnTo>
                <a:lnTo>
                  <a:pt x="179306" y="330469"/>
                </a:lnTo>
                <a:lnTo>
                  <a:pt x="220794" y="321520"/>
                </a:lnTo>
                <a:lnTo>
                  <a:pt x="258680" y="302400"/>
                </a:lnTo>
                <a:lnTo>
                  <a:pt x="290853" y="273853"/>
                </a:lnTo>
                <a:lnTo>
                  <a:pt x="315208" y="236625"/>
                </a:lnTo>
                <a:lnTo>
                  <a:pt x="328851" y="194298"/>
                </a:lnTo>
                <a:lnTo>
                  <a:pt x="330820" y="151359"/>
                </a:lnTo>
                <a:lnTo>
                  <a:pt x="321861" y="109914"/>
                </a:lnTo>
                <a:lnTo>
                  <a:pt x="302720" y="72070"/>
                </a:lnTo>
                <a:lnTo>
                  <a:pt x="274142" y="39932"/>
                </a:lnTo>
                <a:lnTo>
                  <a:pt x="236874" y="15607"/>
                </a:lnTo>
                <a:lnTo>
                  <a:pt x="194501" y="1971"/>
                </a:lnTo>
                <a:lnTo>
                  <a:pt x="151514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0" name="CustomShape 106"/>
          <p:cNvSpPr/>
          <p:nvPr/>
        </p:nvSpPr>
        <p:spPr>
          <a:xfrm>
            <a:off x="6148440" y="5313240"/>
            <a:ext cx="100800" cy="100800"/>
          </a:xfrm>
          <a:prstGeom prst="rect">
            <a:avLst/>
          </a:prstGeom>
          <a:blipFill rotWithShape="0">
            <a:blip r:embed="rId5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1" name="CustomShape 107"/>
          <p:cNvSpPr/>
          <p:nvPr/>
        </p:nvSpPr>
        <p:spPr>
          <a:xfrm>
            <a:off x="4683960" y="6424560"/>
            <a:ext cx="375120" cy="375120"/>
          </a:xfrm>
          <a:custGeom>
            <a:avLst/>
            <a:gdLst/>
            <a:ahLst/>
            <a:cxnLst/>
            <a:rect l="l" t="t" r="r" b="b"/>
            <a:pathLst>
              <a:path w="375920" h="375920">
                <a:moveTo>
                  <a:pt x="172132" y="0"/>
                </a:moveTo>
                <a:lnTo>
                  <a:pt x="124995" y="10167"/>
                </a:lnTo>
                <a:lnTo>
                  <a:pt x="81954" y="31890"/>
                </a:lnTo>
                <a:lnTo>
                  <a:pt x="45406" y="64322"/>
                </a:lnTo>
                <a:lnTo>
                  <a:pt x="17747" y="106618"/>
                </a:lnTo>
                <a:lnTo>
                  <a:pt x="2240" y="154704"/>
                </a:lnTo>
                <a:lnTo>
                  <a:pt x="0" y="203486"/>
                </a:lnTo>
                <a:lnTo>
                  <a:pt x="10176" y="250571"/>
                </a:lnTo>
                <a:lnTo>
                  <a:pt x="31921" y="293566"/>
                </a:lnTo>
                <a:lnTo>
                  <a:pt x="64386" y="330077"/>
                </a:lnTo>
                <a:lnTo>
                  <a:pt x="106723" y="357710"/>
                </a:lnTo>
                <a:lnTo>
                  <a:pt x="154861" y="373199"/>
                </a:lnTo>
                <a:lnTo>
                  <a:pt x="203696" y="375438"/>
                </a:lnTo>
                <a:lnTo>
                  <a:pt x="250833" y="365273"/>
                </a:lnTo>
                <a:lnTo>
                  <a:pt x="293874" y="343551"/>
                </a:lnTo>
                <a:lnTo>
                  <a:pt x="330422" y="311119"/>
                </a:lnTo>
                <a:lnTo>
                  <a:pt x="358081" y="268823"/>
                </a:lnTo>
                <a:lnTo>
                  <a:pt x="373588" y="220737"/>
                </a:lnTo>
                <a:lnTo>
                  <a:pt x="375831" y="171955"/>
                </a:lnTo>
                <a:lnTo>
                  <a:pt x="365657" y="124868"/>
                </a:lnTo>
                <a:lnTo>
                  <a:pt x="343913" y="81871"/>
                </a:lnTo>
                <a:lnTo>
                  <a:pt x="311446" y="45357"/>
                </a:lnTo>
                <a:lnTo>
                  <a:pt x="269105" y="17718"/>
                </a:lnTo>
                <a:lnTo>
                  <a:pt x="220967" y="2235"/>
                </a:lnTo>
                <a:lnTo>
                  <a:pt x="172132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2" name="CustomShape 108"/>
          <p:cNvSpPr/>
          <p:nvPr/>
        </p:nvSpPr>
        <p:spPr>
          <a:xfrm>
            <a:off x="2834640" y="5263200"/>
            <a:ext cx="109440" cy="109440"/>
          </a:xfrm>
          <a:prstGeom prst="rect">
            <a:avLst/>
          </a:prstGeom>
          <a:blipFill rotWithShape="0">
            <a:blip r:embed="rId5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3" name="CustomShape 109"/>
          <p:cNvSpPr/>
          <p:nvPr/>
        </p:nvSpPr>
        <p:spPr>
          <a:xfrm>
            <a:off x="4448880" y="5047200"/>
            <a:ext cx="261000" cy="261000"/>
          </a:xfrm>
          <a:custGeom>
            <a:avLst/>
            <a:gdLst/>
            <a:ahLst/>
            <a:cxnLst/>
            <a:rect l="l" t="t" r="r" b="b"/>
            <a:pathLst>
              <a:path w="261620" h="261620">
                <a:moveTo>
                  <a:pt x="136753" y="0"/>
                </a:moveTo>
                <a:lnTo>
                  <a:pt x="87116" y="7391"/>
                </a:lnTo>
                <a:lnTo>
                  <a:pt x="43879" y="32836"/>
                </a:lnTo>
                <a:lnTo>
                  <a:pt x="12656" y="74348"/>
                </a:lnTo>
                <a:lnTo>
                  <a:pt x="0" y="124717"/>
                </a:lnTo>
                <a:lnTo>
                  <a:pt x="7399" y="174303"/>
                </a:lnTo>
                <a:lnTo>
                  <a:pt x="32871" y="217498"/>
                </a:lnTo>
                <a:lnTo>
                  <a:pt x="74428" y="248694"/>
                </a:lnTo>
                <a:lnTo>
                  <a:pt x="124847" y="261338"/>
                </a:lnTo>
                <a:lnTo>
                  <a:pt x="174482" y="253944"/>
                </a:lnTo>
                <a:lnTo>
                  <a:pt x="217721" y="228497"/>
                </a:lnTo>
                <a:lnTo>
                  <a:pt x="248952" y="186984"/>
                </a:lnTo>
                <a:lnTo>
                  <a:pt x="261608" y="136615"/>
                </a:lnTo>
                <a:lnTo>
                  <a:pt x="254208" y="87031"/>
                </a:lnTo>
                <a:lnTo>
                  <a:pt x="228737" y="43840"/>
                </a:lnTo>
                <a:lnTo>
                  <a:pt x="187179" y="12651"/>
                </a:lnTo>
                <a:lnTo>
                  <a:pt x="136753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4" name="CustomShape 110"/>
          <p:cNvSpPr/>
          <p:nvPr/>
        </p:nvSpPr>
        <p:spPr>
          <a:xfrm>
            <a:off x="4772880" y="6513480"/>
            <a:ext cx="197280" cy="197280"/>
          </a:xfrm>
          <a:prstGeom prst="rect">
            <a:avLst/>
          </a:prstGeom>
          <a:blipFill rotWithShape="0">
            <a:blip r:embed="rId5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5" name="CustomShape 111"/>
          <p:cNvSpPr/>
          <p:nvPr/>
        </p:nvSpPr>
        <p:spPr>
          <a:xfrm>
            <a:off x="4734000" y="7483680"/>
            <a:ext cx="216720" cy="75600"/>
          </a:xfrm>
          <a:prstGeom prst="rect">
            <a:avLst/>
          </a:prstGeom>
          <a:blipFill rotWithShape="0">
            <a:blip r:embed="rId5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6" name="CustomShape 112"/>
          <p:cNvSpPr/>
          <p:nvPr/>
        </p:nvSpPr>
        <p:spPr>
          <a:xfrm>
            <a:off x="6132600" y="6774480"/>
            <a:ext cx="40680" cy="39960"/>
          </a:xfrm>
          <a:custGeom>
            <a:avLst/>
            <a:gdLst/>
            <a:ahLst/>
            <a:cxnLst/>
            <a:rect l="l" t="t" r="r" b="b"/>
            <a:pathLst>
              <a:path w="41275" h="40640">
                <a:moveTo>
                  <a:pt x="21250" y="0"/>
                </a:moveTo>
                <a:lnTo>
                  <a:pt x="13539" y="1149"/>
                </a:lnTo>
                <a:lnTo>
                  <a:pt x="6820" y="5102"/>
                </a:lnTo>
                <a:lnTo>
                  <a:pt x="1968" y="11549"/>
                </a:lnTo>
                <a:lnTo>
                  <a:pt x="0" y="19379"/>
                </a:lnTo>
                <a:lnTo>
                  <a:pt x="1148" y="27084"/>
                </a:lnTo>
                <a:lnTo>
                  <a:pt x="5107" y="33795"/>
                </a:lnTo>
                <a:lnTo>
                  <a:pt x="11569" y="38638"/>
                </a:lnTo>
                <a:lnTo>
                  <a:pt x="19401" y="40599"/>
                </a:lnTo>
                <a:lnTo>
                  <a:pt x="27112" y="39449"/>
                </a:lnTo>
                <a:lnTo>
                  <a:pt x="33831" y="35497"/>
                </a:lnTo>
                <a:lnTo>
                  <a:pt x="38683" y="29050"/>
                </a:lnTo>
                <a:lnTo>
                  <a:pt x="40650" y="21227"/>
                </a:lnTo>
                <a:lnTo>
                  <a:pt x="39498" y="13524"/>
                </a:lnTo>
                <a:lnTo>
                  <a:pt x="35538" y="6811"/>
                </a:lnTo>
                <a:lnTo>
                  <a:pt x="29082" y="1961"/>
                </a:lnTo>
                <a:lnTo>
                  <a:pt x="21250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7" name="CustomShape 113"/>
          <p:cNvSpPr/>
          <p:nvPr/>
        </p:nvSpPr>
        <p:spPr>
          <a:xfrm>
            <a:off x="5726160" y="172440"/>
            <a:ext cx="211320" cy="210960"/>
          </a:xfrm>
          <a:prstGeom prst="rect">
            <a:avLst/>
          </a:prstGeom>
          <a:blipFill rotWithShape="0">
            <a:blip r:embed="rId5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8" name="CustomShape 114"/>
          <p:cNvSpPr/>
          <p:nvPr/>
        </p:nvSpPr>
        <p:spPr>
          <a:xfrm>
            <a:off x="8507880" y="135360"/>
            <a:ext cx="81720" cy="81720"/>
          </a:xfrm>
          <a:prstGeom prst="rect">
            <a:avLst/>
          </a:prstGeom>
          <a:blipFill rotWithShape="0">
            <a:blip r:embed="rId5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9" name="CustomShape 115"/>
          <p:cNvSpPr/>
          <p:nvPr/>
        </p:nvSpPr>
        <p:spPr>
          <a:xfrm>
            <a:off x="5635440" y="82080"/>
            <a:ext cx="393120" cy="392400"/>
          </a:xfrm>
          <a:custGeom>
            <a:avLst/>
            <a:gdLst/>
            <a:ahLst/>
            <a:cxnLst/>
            <a:rect l="l" t="t" r="r" b="b"/>
            <a:pathLst>
              <a:path w="393700" h="393065">
                <a:moveTo>
                  <a:pt x="194561" y="0"/>
                </a:moveTo>
                <a:lnTo>
                  <a:pt x="151640" y="5217"/>
                </a:lnTo>
                <a:lnTo>
                  <a:pt x="111069" y="19563"/>
                </a:lnTo>
                <a:lnTo>
                  <a:pt x="74421" y="42481"/>
                </a:lnTo>
                <a:lnTo>
                  <a:pt x="43267" y="73415"/>
                </a:lnTo>
                <a:lnTo>
                  <a:pt x="19180" y="111808"/>
                </a:lnTo>
                <a:lnTo>
                  <a:pt x="4465" y="154666"/>
                </a:lnTo>
                <a:lnTo>
                  <a:pt x="0" y="198318"/>
                </a:lnTo>
                <a:lnTo>
                  <a:pt x="5226" y="241194"/>
                </a:lnTo>
                <a:lnTo>
                  <a:pt x="19588" y="281723"/>
                </a:lnTo>
                <a:lnTo>
                  <a:pt x="42530" y="318334"/>
                </a:lnTo>
                <a:lnTo>
                  <a:pt x="73496" y="349455"/>
                </a:lnTo>
                <a:lnTo>
                  <a:pt x="111928" y="373517"/>
                </a:lnTo>
                <a:lnTo>
                  <a:pt x="154826" y="388219"/>
                </a:lnTo>
                <a:lnTo>
                  <a:pt x="198522" y="392683"/>
                </a:lnTo>
                <a:lnTo>
                  <a:pt x="241441" y="387463"/>
                </a:lnTo>
                <a:lnTo>
                  <a:pt x="282012" y="373115"/>
                </a:lnTo>
                <a:lnTo>
                  <a:pt x="318661" y="350197"/>
                </a:lnTo>
                <a:lnTo>
                  <a:pt x="349816" y="319263"/>
                </a:lnTo>
                <a:lnTo>
                  <a:pt x="373904" y="280870"/>
                </a:lnTo>
                <a:lnTo>
                  <a:pt x="388623" y="238012"/>
                </a:lnTo>
                <a:lnTo>
                  <a:pt x="393092" y="194360"/>
                </a:lnTo>
                <a:lnTo>
                  <a:pt x="387868" y="151484"/>
                </a:lnTo>
                <a:lnTo>
                  <a:pt x="373507" y="110957"/>
                </a:lnTo>
                <a:lnTo>
                  <a:pt x="350566" y="74349"/>
                </a:lnTo>
                <a:lnTo>
                  <a:pt x="319601" y="43231"/>
                </a:lnTo>
                <a:lnTo>
                  <a:pt x="281168" y="19174"/>
                </a:lnTo>
                <a:lnTo>
                  <a:pt x="238261" y="4466"/>
                </a:lnTo>
                <a:lnTo>
                  <a:pt x="194561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0" name="CustomShape 116"/>
          <p:cNvSpPr/>
          <p:nvPr/>
        </p:nvSpPr>
        <p:spPr>
          <a:xfrm>
            <a:off x="8489520" y="117360"/>
            <a:ext cx="118440" cy="118080"/>
          </a:xfrm>
          <a:prstGeom prst="rect">
            <a:avLst/>
          </a:prstGeom>
          <a:blipFill rotWithShape="0">
            <a:blip r:embed="rId5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1" name="CustomShape 117"/>
          <p:cNvSpPr/>
          <p:nvPr/>
        </p:nvSpPr>
        <p:spPr>
          <a:xfrm>
            <a:off x="9253440" y="2502720"/>
            <a:ext cx="141840" cy="141480"/>
          </a:xfrm>
          <a:prstGeom prst="rect">
            <a:avLst/>
          </a:prstGeom>
          <a:blipFill rotWithShape="0">
            <a:blip r:embed="rId5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CustomShape 118"/>
          <p:cNvSpPr/>
          <p:nvPr/>
        </p:nvSpPr>
        <p:spPr>
          <a:xfrm>
            <a:off x="7998480" y="5162400"/>
            <a:ext cx="86400" cy="86400"/>
          </a:xfrm>
          <a:prstGeom prst="rect">
            <a:avLst/>
          </a:prstGeom>
          <a:blipFill rotWithShape="0">
            <a:blip r:embed="rId5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3" name="CustomShape 119"/>
          <p:cNvSpPr/>
          <p:nvPr/>
        </p:nvSpPr>
        <p:spPr>
          <a:xfrm>
            <a:off x="9190080" y="2439360"/>
            <a:ext cx="269280" cy="268560"/>
          </a:xfrm>
          <a:custGeom>
            <a:avLst/>
            <a:gdLst/>
            <a:ahLst/>
            <a:cxnLst/>
            <a:rect l="l" t="t" r="r" b="b"/>
            <a:pathLst>
              <a:path w="269875" h="269239">
                <a:moveTo>
                  <a:pt x="151499" y="0"/>
                </a:moveTo>
                <a:lnTo>
                  <a:pt x="109571" y="1342"/>
                </a:lnTo>
                <a:lnTo>
                  <a:pt x="70395" y="15195"/>
                </a:lnTo>
                <a:lnTo>
                  <a:pt x="36952" y="40505"/>
                </a:lnTo>
                <a:lnTo>
                  <a:pt x="12224" y="76216"/>
                </a:lnTo>
                <a:lnTo>
                  <a:pt x="0" y="117877"/>
                </a:lnTo>
                <a:lnTo>
                  <a:pt x="1348" y="159764"/>
                </a:lnTo>
                <a:lnTo>
                  <a:pt x="15217" y="198900"/>
                </a:lnTo>
                <a:lnTo>
                  <a:pt x="40550" y="232305"/>
                </a:lnTo>
                <a:lnTo>
                  <a:pt x="76295" y="257001"/>
                </a:lnTo>
                <a:lnTo>
                  <a:pt x="118001" y="269216"/>
                </a:lnTo>
                <a:lnTo>
                  <a:pt x="159933" y="267870"/>
                </a:lnTo>
                <a:lnTo>
                  <a:pt x="199108" y="254017"/>
                </a:lnTo>
                <a:lnTo>
                  <a:pt x="232548" y="228711"/>
                </a:lnTo>
                <a:lnTo>
                  <a:pt x="257270" y="193005"/>
                </a:lnTo>
                <a:lnTo>
                  <a:pt x="269501" y="151345"/>
                </a:lnTo>
                <a:lnTo>
                  <a:pt x="268155" y="109457"/>
                </a:lnTo>
                <a:lnTo>
                  <a:pt x="254287" y="70321"/>
                </a:lnTo>
                <a:lnTo>
                  <a:pt x="228950" y="36916"/>
                </a:lnTo>
                <a:lnTo>
                  <a:pt x="193199" y="12221"/>
                </a:lnTo>
                <a:lnTo>
                  <a:pt x="151499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4" name="CustomShape 120"/>
          <p:cNvSpPr/>
          <p:nvPr/>
        </p:nvSpPr>
        <p:spPr>
          <a:xfrm>
            <a:off x="8008560" y="5172840"/>
            <a:ext cx="65880" cy="65880"/>
          </a:xfrm>
          <a:prstGeom prst="rect">
            <a:avLst/>
          </a:prstGeom>
          <a:blipFill rotWithShape="0">
            <a:blip r:embed="rId6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5" name="CustomShape 121"/>
          <p:cNvSpPr/>
          <p:nvPr/>
        </p:nvSpPr>
        <p:spPr>
          <a:xfrm>
            <a:off x="997920" y="3864240"/>
            <a:ext cx="3701880" cy="76392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6" name="CustomShape 122"/>
          <p:cNvSpPr/>
          <p:nvPr/>
        </p:nvSpPr>
        <p:spPr>
          <a:xfrm>
            <a:off x="997920" y="1604160"/>
            <a:ext cx="3701880" cy="76392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7" name="CustomShape 123"/>
          <p:cNvSpPr/>
          <p:nvPr/>
        </p:nvSpPr>
        <p:spPr>
          <a:xfrm>
            <a:off x="1150200" y="2727720"/>
            <a:ext cx="3549600" cy="763920"/>
          </a:xfrm>
          <a:custGeom>
            <a:avLst/>
            <a:gdLst/>
            <a:ahLst/>
            <a:cxnLst/>
            <a:rect l="l" t="t" r="r" b="b"/>
            <a:pathLst>
              <a:path w="3550285" h="764539">
                <a:moveTo>
                  <a:pt x="3550221" y="0"/>
                </a:moveTo>
                <a:lnTo>
                  <a:pt x="0" y="1727"/>
                </a:lnTo>
                <a:lnTo>
                  <a:pt x="0" y="764451"/>
                </a:lnTo>
                <a:lnTo>
                  <a:pt x="2874391" y="763790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8" name="CustomShape 124"/>
          <p:cNvSpPr/>
          <p:nvPr/>
        </p:nvSpPr>
        <p:spPr>
          <a:xfrm>
            <a:off x="1048680" y="6089040"/>
            <a:ext cx="3651120" cy="763920"/>
          </a:xfrm>
          <a:custGeom>
            <a:avLst/>
            <a:gdLst/>
            <a:ahLst/>
            <a:cxnLst/>
            <a:rect l="l" t="t" r="r" b="b"/>
            <a:pathLst>
              <a:path w="3651885" h="764540">
                <a:moveTo>
                  <a:pt x="0" y="0"/>
                </a:moveTo>
                <a:lnTo>
                  <a:pt x="0" y="762723"/>
                </a:lnTo>
                <a:lnTo>
                  <a:pt x="3651821" y="764451"/>
                </a:lnTo>
                <a:lnTo>
                  <a:pt x="2975991" y="660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125"/>
          <p:cNvSpPr/>
          <p:nvPr/>
        </p:nvSpPr>
        <p:spPr>
          <a:xfrm>
            <a:off x="0" y="0"/>
            <a:ext cx="7912080" cy="954360"/>
          </a:xfrm>
          <a:custGeom>
            <a:avLst/>
            <a:gdLst/>
            <a:ahLst/>
            <a:cxnLst/>
            <a:rect l="l" t="t" r="r" b="b"/>
            <a:pathLst>
              <a:path w="7912734" h="955040">
                <a:moveTo>
                  <a:pt x="7912608" y="76"/>
                </a:moveTo>
                <a:lnTo>
                  <a:pt x="0" y="0"/>
                </a:lnTo>
                <a:lnTo>
                  <a:pt x="0" y="952969"/>
                </a:lnTo>
                <a:lnTo>
                  <a:pt x="7067182" y="954570"/>
                </a:lnTo>
                <a:lnTo>
                  <a:pt x="7912608" y="7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0" name="CustomShape 126"/>
          <p:cNvSpPr/>
          <p:nvPr/>
        </p:nvSpPr>
        <p:spPr>
          <a:xfrm>
            <a:off x="9900720" y="7222680"/>
            <a:ext cx="51552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62280" algn="r">
              <a:lnSpc>
                <a:spcPct val="100000"/>
              </a:lnSpc>
              <a:spcBef>
                <a:spcPts val="210"/>
              </a:spcBef>
            </a:pPr>
            <a:fld id="{886B9931-50FA-4D91-BE78-75973072F851}" type="slidenum">
              <a:rPr lang="ru-RU" sz="1200" b="1" strike="noStrike" spc="-1">
                <a:solidFill>
                  <a:srgbClr val="808080"/>
                </a:solidFill>
                <a:latin typeface="Calibri"/>
                <a:ea typeface="DejaVu Sans"/>
              </a:rPr>
              <a:t>‹#›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321" name="PlaceHolder 127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22" name="PlaceHolder 128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8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9.png"/><Relationship Id="rId7" Type="http://schemas.openxmlformats.org/officeDocument/2006/relationships/image" Target="../media/image78.png"/><Relationship Id="rId12" Type="http://schemas.openxmlformats.org/officeDocument/2006/relationships/image" Target="../media/image94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11" Type="http://schemas.openxmlformats.org/officeDocument/2006/relationships/image" Target="../media/image93.png"/><Relationship Id="rId5" Type="http://schemas.openxmlformats.org/officeDocument/2006/relationships/image" Target="../media/image76.png"/><Relationship Id="rId10" Type="http://schemas.openxmlformats.org/officeDocument/2006/relationships/image" Target="../media/image92.png"/><Relationship Id="rId4" Type="http://schemas.openxmlformats.org/officeDocument/2006/relationships/image" Target="../media/image83.png"/><Relationship Id="rId9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67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10" Type="http://schemas.openxmlformats.org/officeDocument/2006/relationships/image" Target="../media/image141.png"/><Relationship Id="rId4" Type="http://schemas.openxmlformats.org/officeDocument/2006/relationships/image" Target="../media/image136.png"/><Relationship Id="rId9" Type="http://schemas.openxmlformats.org/officeDocument/2006/relationships/image" Target="../media/image1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7.xml"/><Relationship Id="rId4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7.xml"/><Relationship Id="rId5" Type="http://schemas.openxmlformats.org/officeDocument/2006/relationships/chart" Target="../charts/chart7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image" Target="../media/image143.png"/><Relationship Id="rId7" Type="http://schemas.openxmlformats.org/officeDocument/2006/relationships/chart" Target="../charts/chart9.xml"/><Relationship Id="rId12" Type="http://schemas.openxmlformats.org/officeDocument/2006/relationships/image" Target="../media/image138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46.png"/><Relationship Id="rId11" Type="http://schemas.openxmlformats.org/officeDocument/2006/relationships/image" Target="../media/image136.png"/><Relationship Id="rId5" Type="http://schemas.openxmlformats.org/officeDocument/2006/relationships/image" Target="../media/image145.png"/><Relationship Id="rId10" Type="http://schemas.openxmlformats.org/officeDocument/2006/relationships/image" Target="../media/image135.png"/><Relationship Id="rId4" Type="http://schemas.openxmlformats.org/officeDocument/2006/relationships/image" Target="../media/image144.png"/><Relationship Id="rId9" Type="http://schemas.openxmlformats.org/officeDocument/2006/relationships/image" Target="../media/image1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12" Type="http://schemas.openxmlformats.org/officeDocument/2006/relationships/chart" Target="../charts/chart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50.png"/><Relationship Id="rId11" Type="http://schemas.openxmlformats.org/officeDocument/2006/relationships/chart" Target="../charts/chart13.xml"/><Relationship Id="rId5" Type="http://schemas.openxmlformats.org/officeDocument/2006/relationships/image" Target="../media/image149.png"/><Relationship Id="rId10" Type="http://schemas.openxmlformats.org/officeDocument/2006/relationships/chart" Target="../charts/chart12.xml"/><Relationship Id="rId4" Type="http://schemas.openxmlformats.org/officeDocument/2006/relationships/image" Target="../media/image148.png"/><Relationship Id="rId9" Type="http://schemas.openxmlformats.org/officeDocument/2006/relationships/chart" Target="../charts/chart1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3.png"/><Relationship Id="rId7" Type="http://schemas.openxmlformats.org/officeDocument/2006/relationships/hyperlink" Target="https://admtyumen.ru/ogv_ru/finance/fuel_energy/nedr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8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8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8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8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8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19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CustomShape 1"/>
          <p:cNvSpPr/>
          <p:nvPr/>
        </p:nvSpPr>
        <p:spPr>
          <a:xfrm>
            <a:off x="625320" y="2880"/>
            <a:ext cx="10073520" cy="7559280"/>
          </a:xfrm>
          <a:custGeom>
            <a:avLst/>
            <a:gdLst/>
            <a:ahLst/>
            <a:cxnLst/>
            <a:rect l="l" t="t" r="r" b="b"/>
            <a:pathLst>
              <a:path w="10072730" h="7559056">
                <a:moveTo>
                  <a:pt x="0" y="5968448"/>
                </a:moveTo>
                <a:lnTo>
                  <a:pt x="5208165" y="0"/>
                </a:lnTo>
                <a:lnTo>
                  <a:pt x="10065454" y="3583"/>
                </a:lnTo>
                <a:cubicBezTo>
                  <a:pt x="10046614" y="37600"/>
                  <a:pt x="10070305" y="5026388"/>
                  <a:pt x="10072730" y="7559056"/>
                </a:cubicBezTo>
                <a:lnTo>
                  <a:pt x="1417488" y="7548424"/>
                </a:lnTo>
                <a:lnTo>
                  <a:pt x="0" y="5968448"/>
                </a:ln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2" name="CustomShape 2"/>
          <p:cNvSpPr/>
          <p:nvPr/>
        </p:nvSpPr>
        <p:spPr>
          <a:xfrm>
            <a:off x="603360" y="2520"/>
            <a:ext cx="10073520" cy="7559280"/>
          </a:xfrm>
          <a:custGeom>
            <a:avLst/>
            <a:gdLst/>
            <a:ahLst/>
            <a:cxnLst/>
            <a:rect l="l" t="t" r="r" b="b"/>
            <a:pathLst>
              <a:path w="10072730" h="7559056">
                <a:moveTo>
                  <a:pt x="0" y="5968448"/>
                </a:moveTo>
                <a:lnTo>
                  <a:pt x="5208165" y="0"/>
                </a:lnTo>
                <a:lnTo>
                  <a:pt x="10065454" y="3583"/>
                </a:lnTo>
                <a:cubicBezTo>
                  <a:pt x="10046614" y="37600"/>
                  <a:pt x="10070305" y="5026388"/>
                  <a:pt x="10072730" y="7559056"/>
                </a:cubicBezTo>
                <a:lnTo>
                  <a:pt x="1417488" y="7548424"/>
                </a:lnTo>
                <a:lnTo>
                  <a:pt x="0" y="5968448"/>
                </a:lnTo>
                <a:close/>
              </a:path>
            </a:pathLst>
          </a:custGeom>
          <a:solidFill>
            <a:srgbClr val="2B2F32">
              <a:alpha val="60000"/>
            </a:srgb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3" name="CustomShape 3"/>
          <p:cNvSpPr/>
          <p:nvPr/>
        </p:nvSpPr>
        <p:spPr>
          <a:xfrm>
            <a:off x="2444040" y="5848200"/>
            <a:ext cx="892440" cy="4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2020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444" name="CustomShape 4"/>
          <p:cNvSpPr/>
          <p:nvPr/>
        </p:nvSpPr>
        <p:spPr>
          <a:xfrm>
            <a:off x="8566560" y="5842800"/>
            <a:ext cx="1123560" cy="4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2024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445" name="CustomShape 5"/>
          <p:cNvSpPr/>
          <p:nvPr/>
        </p:nvSpPr>
        <p:spPr>
          <a:xfrm>
            <a:off x="3530160" y="6072480"/>
            <a:ext cx="4631760" cy="360"/>
          </a:xfrm>
          <a:custGeom>
            <a:avLst/>
            <a:gdLst/>
            <a:ahLst/>
            <a:cxnLst/>
            <a:rect l="l" t="t" r="r" b="b"/>
            <a:pathLst>
              <a:path w="4631690">
                <a:moveTo>
                  <a:pt x="0" y="0"/>
                </a:moveTo>
                <a:lnTo>
                  <a:pt x="4631524" y="0"/>
                </a:lnTo>
              </a:path>
            </a:pathLst>
          </a:custGeom>
          <a:noFill/>
          <a:ln w="324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6" name="CustomShape 6"/>
          <p:cNvSpPr/>
          <p:nvPr/>
        </p:nvSpPr>
        <p:spPr>
          <a:xfrm>
            <a:off x="3530160" y="6072480"/>
            <a:ext cx="4631760" cy="360"/>
          </a:xfrm>
          <a:custGeom>
            <a:avLst/>
            <a:gdLst/>
            <a:ahLst/>
            <a:cxnLst/>
            <a:rect l="l" t="t" r="r" b="b"/>
            <a:pathLst>
              <a:path w="4631690">
                <a:moveTo>
                  <a:pt x="0" y="0"/>
                </a:moveTo>
                <a:lnTo>
                  <a:pt x="4631524" y="0"/>
                </a:lnTo>
              </a:path>
            </a:pathLst>
          </a:custGeom>
          <a:noFill/>
          <a:ln w="381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7" name="CustomShape 7"/>
          <p:cNvSpPr/>
          <p:nvPr/>
        </p:nvSpPr>
        <p:spPr>
          <a:xfrm>
            <a:off x="3413880" y="6005880"/>
            <a:ext cx="134640" cy="13284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8" name="CustomShape 8"/>
          <p:cNvSpPr/>
          <p:nvPr/>
        </p:nvSpPr>
        <p:spPr>
          <a:xfrm>
            <a:off x="8143560" y="5956560"/>
            <a:ext cx="228960" cy="23148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9" name="CustomShape 9"/>
          <p:cNvSpPr/>
          <p:nvPr/>
        </p:nvSpPr>
        <p:spPr>
          <a:xfrm>
            <a:off x="3481560" y="4044960"/>
            <a:ext cx="7045920" cy="68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4400" b="1" strike="noStrike" spc="94">
                <a:solidFill>
                  <a:srgbClr val="FFFFFF"/>
                </a:solidFill>
                <a:latin typeface="Calibri"/>
                <a:ea typeface="DejaVu Sans"/>
              </a:rPr>
              <a:t>Уватский район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450" name="CustomShape 10"/>
          <p:cNvSpPr/>
          <p:nvPr/>
        </p:nvSpPr>
        <p:spPr>
          <a:xfrm>
            <a:off x="3481560" y="4689360"/>
            <a:ext cx="5923080" cy="37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400" b="1" strike="noStrike" spc="94">
                <a:solidFill>
                  <a:srgbClr val="FFFFFF"/>
                </a:solidFill>
                <a:latin typeface="Calibri"/>
                <a:ea typeface="DejaVu Sans"/>
              </a:rPr>
              <a:t>Тюменская область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51" name="CustomShape 11"/>
          <p:cNvSpPr/>
          <p:nvPr/>
        </p:nvSpPr>
        <p:spPr>
          <a:xfrm>
            <a:off x="-720" y="5689440"/>
            <a:ext cx="2033640" cy="1870200"/>
          </a:xfrm>
          <a:custGeom>
            <a:avLst/>
            <a:gdLst/>
            <a:ahLst/>
            <a:cxnLst/>
            <a:rect l="l" t="t" r="r" b="b"/>
            <a:pathLst>
              <a:path w="2033905" h="1870709">
                <a:moveTo>
                  <a:pt x="382305" y="0"/>
                </a:moveTo>
                <a:lnTo>
                  <a:pt x="372117" y="2143"/>
                </a:lnTo>
                <a:lnTo>
                  <a:pt x="363382" y="8572"/>
                </a:lnTo>
                <a:lnTo>
                  <a:pt x="0" y="422923"/>
                </a:lnTo>
                <a:lnTo>
                  <a:pt x="0" y="1870176"/>
                </a:lnTo>
                <a:lnTo>
                  <a:pt x="2033838" y="1870176"/>
                </a:lnTo>
                <a:lnTo>
                  <a:pt x="401228" y="8572"/>
                </a:lnTo>
                <a:lnTo>
                  <a:pt x="392493" y="2143"/>
                </a:lnTo>
                <a:lnTo>
                  <a:pt x="382305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2" name="CustomShape 12"/>
          <p:cNvSpPr/>
          <p:nvPr/>
        </p:nvSpPr>
        <p:spPr>
          <a:xfrm>
            <a:off x="241200" y="7058160"/>
            <a:ext cx="99000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  <a:ea typeface="DejaVu Sans"/>
              </a:rPr>
              <a:t>v.3.5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53" name="CustomShape 13"/>
          <p:cNvSpPr/>
          <p:nvPr/>
        </p:nvSpPr>
        <p:spPr>
          <a:xfrm>
            <a:off x="-1080" y="428760"/>
            <a:ext cx="641880" cy="1101240"/>
          </a:xfrm>
          <a:custGeom>
            <a:avLst/>
            <a:gdLst/>
            <a:ahLst/>
            <a:cxnLst/>
            <a:rect l="l" t="t" r="r" b="b"/>
            <a:pathLst>
              <a:path w="642620" h="1101725">
                <a:moveTo>
                  <a:pt x="8496" y="0"/>
                </a:moveTo>
                <a:lnTo>
                  <a:pt x="0" y="3886"/>
                </a:lnTo>
                <a:lnTo>
                  <a:pt x="0" y="1097254"/>
                </a:lnTo>
                <a:lnTo>
                  <a:pt x="8496" y="1101140"/>
                </a:lnTo>
                <a:lnTo>
                  <a:pt x="642454" y="553593"/>
                </a:lnTo>
                <a:lnTo>
                  <a:pt x="642454" y="547547"/>
                </a:lnTo>
                <a:lnTo>
                  <a:pt x="849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4" name="CustomShape 14"/>
          <p:cNvSpPr/>
          <p:nvPr/>
        </p:nvSpPr>
        <p:spPr>
          <a:xfrm>
            <a:off x="658080" y="236520"/>
            <a:ext cx="4184280" cy="37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3080" rIns="0" bIns="0">
            <a:spAutoFit/>
          </a:bodyPr>
          <a:lstStyle/>
          <a:p>
            <a:pPr marL="12600">
              <a:lnSpc>
                <a:spcPts val="2381"/>
              </a:lnSpc>
              <a:spcBef>
                <a:spcPts val="575"/>
              </a:spcBef>
            </a:pPr>
            <a:r>
              <a:rPr lang="ru-RU" sz="2350" b="1" strike="noStrike" spc="-1">
                <a:solidFill>
                  <a:srgbClr val="2B2F32"/>
                </a:solidFill>
                <a:latin typeface="Calibri"/>
                <a:ea typeface="DejaVu Sans"/>
              </a:rPr>
              <a:t>ИНВЕСТИЦИОННЫЙ ПРОФИЛЬ</a:t>
            </a:r>
            <a:endParaRPr lang="ru-RU" sz="2350" b="0" strike="noStrike" spc="-1">
              <a:latin typeface="Arial"/>
            </a:endParaRPr>
          </a:p>
        </p:txBody>
      </p:sp>
      <p:pic>
        <p:nvPicPr>
          <p:cNvPr id="455" name="Picture 4"/>
          <p:cNvPicPr/>
          <p:nvPr/>
        </p:nvPicPr>
        <p:blipFill>
          <a:blip r:embed="rId6"/>
          <a:stretch/>
        </p:blipFill>
        <p:spPr>
          <a:xfrm>
            <a:off x="8864640" y="281520"/>
            <a:ext cx="1630800" cy="1288440"/>
          </a:xfrm>
          <a:prstGeom prst="rect">
            <a:avLst/>
          </a:prstGeom>
          <a:ln>
            <a:noFill/>
          </a:ln>
        </p:spPr>
      </p:pic>
      <p:pic>
        <p:nvPicPr>
          <p:cNvPr id="456" name="Picture 2"/>
          <p:cNvPicPr/>
          <p:nvPr/>
        </p:nvPicPr>
        <p:blipFill>
          <a:blip r:embed="rId7"/>
          <a:stretch/>
        </p:blipFill>
        <p:spPr>
          <a:xfrm>
            <a:off x="7488000" y="159840"/>
            <a:ext cx="909720" cy="1409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CustomShape 1"/>
          <p:cNvSpPr/>
          <p:nvPr/>
        </p:nvSpPr>
        <p:spPr>
          <a:xfrm>
            <a:off x="0" y="0"/>
            <a:ext cx="10692720" cy="64728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8" name="CustomShape 2"/>
          <p:cNvSpPr/>
          <p:nvPr/>
        </p:nvSpPr>
        <p:spPr>
          <a:xfrm>
            <a:off x="4376160" y="2848320"/>
            <a:ext cx="193932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FFFFFF"/>
                </a:solidFill>
                <a:latin typeface="Calibri"/>
                <a:ea typeface="DejaVu Sans"/>
              </a:rPr>
              <a:t>Содержание</a:t>
            </a:r>
            <a:r>
              <a:rPr lang="ru-RU" sz="1400" b="1" strike="noStrike" spc="-1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1">
                <a:solidFill>
                  <a:srgbClr val="FFFFFF"/>
                </a:solidFill>
                <a:latin typeface="Calibri"/>
                <a:ea typeface="DejaVu Sans"/>
              </a:rPr>
              <a:t>работ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59" name="CustomShape 3"/>
          <p:cNvSpPr/>
          <p:nvPr/>
        </p:nvSpPr>
        <p:spPr>
          <a:xfrm>
            <a:off x="15840" y="0"/>
            <a:ext cx="1067544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6960" rIns="0" bIns="0">
            <a:spAutoFit/>
          </a:bodyPr>
          <a:lstStyle/>
          <a:p>
            <a:pPr marL="481320">
              <a:lnSpc>
                <a:spcPct val="100000"/>
              </a:lnSpc>
              <a:spcBef>
                <a:spcPts val="1236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СОДЕРЖАНИЕ ИНВЕСТИЦИОННОГО ПРОФИЛЯ</a:t>
            </a:r>
            <a:endParaRPr lang="ru-RU" sz="2000" b="0" strike="noStrike" spc="-1">
              <a:latin typeface="Arial"/>
            </a:endParaRPr>
          </a:p>
        </p:txBody>
      </p:sp>
      <p:graphicFrame>
        <p:nvGraphicFramePr>
          <p:cNvPr id="460" name="Table 4"/>
          <p:cNvGraphicFramePr/>
          <p:nvPr>
            <p:extLst>
              <p:ext uri="{D42A27DB-BD31-4B8C-83A1-F6EECF244321}">
                <p14:modId xmlns:p14="http://schemas.microsoft.com/office/powerpoint/2010/main" val="2110577088"/>
              </p:ext>
            </p:extLst>
          </p:nvPr>
        </p:nvGraphicFramePr>
        <p:xfrm>
          <a:off x="724320" y="1266840"/>
          <a:ext cx="9259200" cy="5181600"/>
        </p:xfrm>
        <a:graphic>
          <a:graphicData uri="http://schemas.openxmlformats.org/drawingml/2006/table">
            <a:tbl>
              <a:tblPr/>
              <a:tblGrid>
                <a:gridCol w="7887600"/>
                <a:gridCol w="1371600"/>
              </a:tblGrid>
              <a:tr h="0">
                <a:tc>
                  <a:txBody>
                    <a:bodyPr/>
                    <a:lstStyle/>
                    <a:p>
                      <a:pPr marL="14400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Социально-экономические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показатели </a:t>
                      </a:r>
                      <a:r>
                        <a:rPr lang="ru-RU" sz="1400" b="0" strike="noStrike" spc="-1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Уватского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муниципального района</a:t>
                      </a:r>
                      <a:endParaRPr lang="ru-RU" sz="1400" b="0" strike="noStrike" spc="-1" dirty="0" smtClean="0">
                        <a:latin typeface="+mn-lt"/>
                      </a:endParaRPr>
                    </a:p>
                  </a:txBody>
                  <a:tcPr>
                    <a:lnR w="12240">
                      <a:noFill/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Calibri" pitchFamily="34" charset="0"/>
                        </a:rPr>
                        <a:t>Стр. 3</a:t>
                      </a:r>
                      <a:endParaRPr lang="ru-RU" sz="1400" b="0" strike="noStrike" spc="-1" dirty="0">
                        <a:latin typeface="Calibri" pitchFamily="34" charset="0"/>
                      </a:endParaRPr>
                    </a:p>
                  </a:txBody>
                  <a:tcPr>
                    <a:lnL w="12240">
                      <a:noFill/>
                    </a:lnL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Цель и задачи проекта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Стр.4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Методология разработки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Стр.5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Направления сбора информации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Стр.6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SWOT-анализ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Стр.7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 часть. Решения Инвестиционного профиля МО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Стр.8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ИНВЕСТИЦИОННЫЕ ИДЕИ И ПРОЕКТЫ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Стр.9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ДЕЙСТВИЯ АДМИНИСТРАЦИИ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Стр.14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ПРОРЫВНЫЕ ИНВЕСТИЦИОННЫЕ ИДЕИ С ИНТЕГРАЦИЕЙ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Стр.17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МЕХАНИЗМ РАБОТЫ С ИНВЕСТОРАМИ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Стр.19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 часть. Обоснование Инвестиционного профиля МО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Стр.23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Приложения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Стр.39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План работ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Стр.40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Состав рабочей группы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Стр.41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Экспертный состав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Стр.42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Пул инвестиционных проектов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Стр.43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44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Сетевые (межмуниципальные) проекты 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Стр.49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56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CustomShape 1"/>
          <p:cNvSpPr/>
          <p:nvPr/>
        </p:nvSpPr>
        <p:spPr>
          <a:xfrm>
            <a:off x="0" y="0"/>
            <a:ext cx="10692720" cy="46224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8" name="CustomShape 2"/>
          <p:cNvSpPr/>
          <p:nvPr/>
        </p:nvSpPr>
        <p:spPr>
          <a:xfrm>
            <a:off x="4376160" y="2848320"/>
            <a:ext cx="193932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FFFFFF"/>
                </a:solidFill>
                <a:latin typeface="Calibri"/>
                <a:ea typeface="DejaVu Sans"/>
              </a:rPr>
              <a:t>Содержание</a:t>
            </a:r>
            <a:r>
              <a:rPr lang="ru-RU" sz="1400" b="1" strike="noStrike" spc="-1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1">
                <a:solidFill>
                  <a:srgbClr val="FFFFFF"/>
                </a:solidFill>
                <a:latin typeface="Calibri"/>
                <a:ea typeface="DejaVu Sans"/>
              </a:rPr>
              <a:t>работ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59" name="CustomShape 3"/>
          <p:cNvSpPr/>
          <p:nvPr/>
        </p:nvSpPr>
        <p:spPr>
          <a:xfrm>
            <a:off x="15840" y="0"/>
            <a:ext cx="1067544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6960" rIns="0" bIns="0">
            <a:spAutoFit/>
          </a:bodyPr>
          <a:lstStyle/>
          <a:p>
            <a:pPr marL="481320">
              <a:lnSpc>
                <a:spcPct val="100000"/>
              </a:lnSpc>
              <a:spcBef>
                <a:spcPts val="1236"/>
              </a:spcBef>
            </a:pPr>
            <a:r>
              <a:rPr lang="ru-RU" sz="2000" b="1" strike="noStrike" spc="9" dirty="0" smtClean="0">
                <a:solidFill>
                  <a:srgbClr val="FFFFFF"/>
                </a:solidFill>
                <a:latin typeface="Calibri"/>
              </a:rPr>
              <a:t>СОЦИАЛЬНО-ЭКОНОМИЧЕСКИЕ ПОКАЗАТЕЛИ УВАТСКОГО МУНИЦИПАЛЬНОГО РАЙОНА</a:t>
            </a:r>
            <a:endParaRPr lang="ru-RU" sz="2000" b="0" strike="noStrike" spc="-1" dirty="0">
              <a:latin typeface="Arial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955143"/>
              </p:ext>
            </p:extLst>
          </p:nvPr>
        </p:nvGraphicFramePr>
        <p:xfrm>
          <a:off x="36991" y="462240"/>
          <a:ext cx="10566293" cy="6637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7882"/>
                <a:gridCol w="981156"/>
                <a:gridCol w="1132103"/>
                <a:gridCol w="1207576"/>
                <a:gridCol w="1207576"/>
              </a:tblGrid>
              <a:tr h="57813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Ед. изм.</a:t>
                      </a:r>
                    </a:p>
                  </a:txBody>
                  <a:tcPr marL="90036" marR="90036" marT="46760" marB="467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 год</a:t>
                      </a:r>
                    </a:p>
                  </a:txBody>
                  <a:tcPr marL="90036" marR="90036" marT="46760" marB="467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 год</a:t>
                      </a:r>
                    </a:p>
                  </a:txBody>
                  <a:tcPr marL="90036" marR="90036" marT="46760" marB="467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 к соответствующему году</a:t>
                      </a:r>
                    </a:p>
                  </a:txBody>
                  <a:tcPr marL="90036" marR="90036" marT="46760" marB="467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Численность населения на начало года</a:t>
                      </a:r>
                      <a:endParaRPr lang="ru-RU" sz="1000" b="0" i="0" kern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19 243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19 181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963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отгруженных товаров собственного производства, выполненных работ и услуг собственными силами организаций (без СМП)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293 250,1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287 678,3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i="1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Добыча полезных ископаемых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306 643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280 000,7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91,3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Обрабатывающие производства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272,4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278,5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102,2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Обеспечение электрической энергией, газом и паром; кондиционирование воздуха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621,8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1 094,7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176,1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4069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Водоснабжение; водоотведение, организация сбора и утилизации отходов, деятельность по ликвидации загрязнений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93,4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110,0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207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инвестиций в основной капитал (без СМП)</a:t>
                      </a:r>
                      <a:endParaRPr lang="ru-RU" sz="1000" b="0" i="0" kern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руб.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32 757,8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39 258,7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119,8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Ввод в действие жилых домов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тыс. кв. м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16,6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898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работ, выполненных собственными силами по виду деятельности «строительство» (без СМП)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руб.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2 313,8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1 642,9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71,0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Число субъектов малого предпринимательства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единиц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388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плательщиков НПД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единиц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362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538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148,6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133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Среднемесячная заработная плата в расчете на одного работника (без СМП</a:t>
                      </a: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83 017,5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91 668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110,4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133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Среднесписочная численность работников организаций (без СМП)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10 117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10 560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104,4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133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Численность официально зарегистрированных безработных на конец периода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74,5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133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Уровень регистрируемой безработицы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0,35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0,29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82,9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Производство основных видов промышленной продукции в натуральном выражении: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</a:t>
                      </a:r>
                      <a:r>
                        <a:rPr kumimoji="0" lang="ru-RU" sz="10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Хлеб и хлебобулочные изделия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тонн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532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660,3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124,1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Нефть добытая, включая газовый конденсат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тыс.тонн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10 608,6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9 471,5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89,6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3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</a:t>
                      </a:r>
                      <a:r>
                        <a:rPr kumimoji="0" lang="ru-RU" sz="1000" b="1" i="0" u="none" strike="noStrike" kern="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Производство пиломатериалов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тыс.куб.м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105,3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Line 1"/>
          <p:cNvSpPr/>
          <p:nvPr/>
        </p:nvSpPr>
        <p:spPr>
          <a:xfrm flipV="1">
            <a:off x="-139680" y="-257040"/>
            <a:ext cx="7022880" cy="8000640"/>
          </a:xfrm>
          <a:prstGeom prst="line">
            <a:avLst/>
          </a:prstGeom>
          <a:ln w="38160">
            <a:solidFill>
              <a:srgbClr val="29292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62" name="Рисунок 28"/>
          <p:cNvPicPr/>
          <p:nvPr/>
        </p:nvPicPr>
        <p:blipFill>
          <a:blip r:embed="rId2"/>
          <a:stretch/>
        </p:blipFill>
        <p:spPr>
          <a:xfrm>
            <a:off x="4937040" y="809640"/>
            <a:ext cx="1069200" cy="1069200"/>
          </a:xfrm>
          <a:prstGeom prst="rect">
            <a:avLst/>
          </a:prstGeom>
          <a:ln>
            <a:noFill/>
          </a:ln>
        </p:spPr>
      </p:pic>
      <p:sp>
        <p:nvSpPr>
          <p:cNvPr id="463" name="CustomShape 2"/>
          <p:cNvSpPr/>
          <p:nvPr/>
        </p:nvSpPr>
        <p:spPr>
          <a:xfrm>
            <a:off x="7716240" y="4167000"/>
            <a:ext cx="2975400" cy="3392640"/>
          </a:xfrm>
          <a:custGeom>
            <a:avLst/>
            <a:gdLst/>
            <a:ahLst/>
            <a:cxnLst/>
            <a:rect l="l" t="t" r="r" b="b"/>
            <a:pathLst>
              <a:path w="2976245" h="3393440">
                <a:moveTo>
                  <a:pt x="2975737" y="0"/>
                </a:moveTo>
                <a:lnTo>
                  <a:pt x="0" y="3393109"/>
                </a:lnTo>
                <a:lnTo>
                  <a:pt x="2975737" y="3393109"/>
                </a:lnTo>
                <a:lnTo>
                  <a:pt x="297573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4" name="CustomShape 3"/>
          <p:cNvSpPr/>
          <p:nvPr/>
        </p:nvSpPr>
        <p:spPr>
          <a:xfrm>
            <a:off x="2232720" y="5724720"/>
            <a:ext cx="273960" cy="40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lang="ru-RU" sz="2550" b="1" strike="noStrike" spc="-1">
                <a:solidFill>
                  <a:srgbClr val="171B1E"/>
                </a:solidFill>
                <a:latin typeface="Calibri"/>
                <a:ea typeface="DejaVu Sans"/>
              </a:rPr>
              <a:t>1.</a:t>
            </a:r>
            <a:endParaRPr lang="ru-RU" sz="2550" b="0" strike="noStrike" spc="-1">
              <a:latin typeface="Arial"/>
            </a:endParaRPr>
          </a:p>
        </p:txBody>
      </p:sp>
      <p:sp>
        <p:nvSpPr>
          <p:cNvPr id="465" name="CustomShape 4"/>
          <p:cNvSpPr/>
          <p:nvPr/>
        </p:nvSpPr>
        <p:spPr>
          <a:xfrm>
            <a:off x="5167800" y="2361600"/>
            <a:ext cx="302760" cy="40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lang="ru-RU" sz="2550" b="1" strike="noStrike" spc="1">
                <a:solidFill>
                  <a:srgbClr val="171B1E"/>
                </a:solidFill>
                <a:latin typeface="Calibri"/>
                <a:ea typeface="DejaVu Sans"/>
              </a:rPr>
              <a:t>3.</a:t>
            </a:r>
            <a:endParaRPr lang="ru-RU" sz="2550" b="0" strike="noStrike" spc="-1">
              <a:latin typeface="Arial"/>
            </a:endParaRPr>
          </a:p>
        </p:txBody>
      </p:sp>
      <p:sp>
        <p:nvSpPr>
          <p:cNvPr id="466" name="CustomShape 5"/>
          <p:cNvSpPr/>
          <p:nvPr/>
        </p:nvSpPr>
        <p:spPr>
          <a:xfrm>
            <a:off x="6534720" y="697320"/>
            <a:ext cx="347760" cy="40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lang="ru-RU" sz="2550" b="1" strike="noStrike" spc="49">
                <a:solidFill>
                  <a:srgbClr val="171B1E"/>
                </a:solidFill>
                <a:latin typeface="Calibri"/>
                <a:ea typeface="DejaVu Sans"/>
              </a:rPr>
              <a:t>4.</a:t>
            </a:r>
            <a:endParaRPr lang="ru-RU" sz="2550" b="0" strike="noStrike" spc="-1">
              <a:latin typeface="Arial"/>
            </a:endParaRPr>
          </a:p>
        </p:txBody>
      </p:sp>
      <p:sp>
        <p:nvSpPr>
          <p:cNvPr id="467" name="CustomShape 6"/>
          <p:cNvSpPr/>
          <p:nvPr/>
        </p:nvSpPr>
        <p:spPr>
          <a:xfrm>
            <a:off x="2160360" y="6275520"/>
            <a:ext cx="5242680" cy="81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498600">
              <a:lnSpc>
                <a:spcPts val="1599"/>
              </a:lnSpc>
              <a:spcBef>
                <a:spcPts val="845"/>
              </a:spcBef>
            </a:pPr>
            <a:r>
              <a:rPr lang="ru-RU" sz="1600" b="0" strike="noStrike" spc="-1">
                <a:solidFill>
                  <a:srgbClr val="58595B"/>
                </a:solidFill>
                <a:latin typeface="Calibri"/>
                <a:ea typeface="DejaVu Sans"/>
              </a:rPr>
              <a:t>Сформировать пул инвестиционных  экономически эффективных проектов</a:t>
            </a:r>
            <a:endParaRPr lang="ru-RU" sz="1600" b="0" strike="noStrike" spc="-1">
              <a:latin typeface="Arial"/>
            </a:endParaRPr>
          </a:p>
          <a:p>
            <a:pPr marL="498600">
              <a:lnSpc>
                <a:spcPts val="1599"/>
              </a:lnSpc>
            </a:pPr>
            <a:r>
              <a:rPr lang="ru-RU" sz="1600" b="0" strike="noStrike" spc="-1">
                <a:solidFill>
                  <a:srgbClr val="58595B"/>
                </a:solidFill>
                <a:latin typeface="Calibri"/>
                <a:ea typeface="DejaVu Sans"/>
              </a:rPr>
              <a:t>для реализации (поддержка существующих и развитие новых)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68" name="CustomShape 7"/>
          <p:cNvSpPr/>
          <p:nvPr/>
        </p:nvSpPr>
        <p:spPr>
          <a:xfrm>
            <a:off x="4146480" y="4383360"/>
            <a:ext cx="4532760" cy="53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3840" rIns="0" bIns="0">
            <a:spAutoFit/>
          </a:bodyPr>
          <a:lstStyle/>
          <a:p>
            <a:pPr marL="12600">
              <a:lnSpc>
                <a:spcPts val="1599"/>
              </a:lnSpc>
              <a:spcBef>
                <a:spcPts val="1171"/>
              </a:spcBef>
            </a:pPr>
            <a:r>
              <a:rPr lang="ru-RU" sz="1600" b="0" strike="noStrike" spc="-1">
                <a:solidFill>
                  <a:srgbClr val="58595B"/>
                </a:solidFill>
                <a:latin typeface="Calibri"/>
                <a:ea typeface="DejaVu Sans"/>
              </a:rPr>
              <a:t>Вовлечь в процесс разработки  инвестиционного профиля все  заинтересованные стороны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69" name="CustomShape 8"/>
          <p:cNvSpPr/>
          <p:nvPr/>
        </p:nvSpPr>
        <p:spPr>
          <a:xfrm>
            <a:off x="7051320" y="809640"/>
            <a:ext cx="345024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5800" rIns="0" bIns="0">
            <a:spAutoFit/>
          </a:bodyPr>
          <a:lstStyle/>
          <a:p>
            <a:pPr marL="12600">
              <a:lnSpc>
                <a:spcPts val="1701"/>
              </a:lnSpc>
              <a:spcBef>
                <a:spcPts val="439"/>
              </a:spcBef>
            </a:pPr>
            <a:r>
              <a:rPr lang="ru-RU" sz="1700" b="1" strike="noStrike" spc="-1">
                <a:solidFill>
                  <a:srgbClr val="171B1E"/>
                </a:solidFill>
                <a:latin typeface="Calibri"/>
                <a:ea typeface="DejaVu Sans"/>
              </a:rPr>
              <a:t>П</a:t>
            </a:r>
            <a:r>
              <a:rPr lang="ru-RU" sz="1700" b="1" strike="noStrike" spc="-21">
                <a:solidFill>
                  <a:srgbClr val="171B1E"/>
                </a:solidFill>
                <a:latin typeface="Calibri"/>
                <a:ea typeface="DejaVu Sans"/>
              </a:rPr>
              <a:t>О</a:t>
            </a:r>
            <a:r>
              <a:rPr lang="ru-RU" sz="17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ТЕНЦИ</a:t>
            </a:r>
            <a:r>
              <a:rPr lang="ru-RU" sz="1700" b="1" strike="noStrike" spc="7">
                <a:solidFill>
                  <a:srgbClr val="171B1E"/>
                </a:solidFill>
                <a:latin typeface="Calibri"/>
                <a:ea typeface="DejaVu Sans"/>
              </a:rPr>
              <a:t>А</a:t>
            </a:r>
            <a:r>
              <a:rPr lang="ru-RU" sz="1700" b="1" strike="noStrike" spc="-1">
                <a:solidFill>
                  <a:srgbClr val="171B1E"/>
                </a:solidFill>
                <a:latin typeface="Calibri"/>
                <a:ea typeface="DejaVu Sans"/>
              </a:rPr>
              <a:t>ЛЬНЫЕ  </a:t>
            </a:r>
            <a:r>
              <a:rPr lang="ru-RU" sz="1700" b="1" strike="noStrike" spc="-12">
                <a:solidFill>
                  <a:srgbClr val="171B1E"/>
                </a:solidFill>
                <a:latin typeface="Calibri"/>
                <a:ea typeface="DejaVu Sans"/>
              </a:rPr>
              <a:t>ИНВЕСТОРЫ</a:t>
            </a:r>
            <a:endParaRPr lang="ru-RU" sz="1700" b="0" strike="noStrike" spc="-1">
              <a:latin typeface="Arial"/>
            </a:endParaRPr>
          </a:p>
        </p:txBody>
      </p:sp>
      <p:sp>
        <p:nvSpPr>
          <p:cNvPr id="470" name="CustomShape 9"/>
          <p:cNvSpPr/>
          <p:nvPr/>
        </p:nvSpPr>
        <p:spPr>
          <a:xfrm>
            <a:off x="604440" y="956160"/>
            <a:ext cx="2120760" cy="286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42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395"/>
              </a:spcBef>
            </a:pPr>
            <a:r>
              <a:rPr lang="ru-RU" sz="3500" b="1" strike="noStrike" spc="49">
                <a:solidFill>
                  <a:srgbClr val="2B2F32"/>
                </a:solidFill>
                <a:latin typeface="Calibri"/>
                <a:ea typeface="DejaVu Sans"/>
              </a:rPr>
              <a:t>ЦЕЛЬ</a:t>
            </a:r>
            <a:endParaRPr lang="ru-RU" sz="3500" b="0" strike="noStrike" spc="-1">
              <a:latin typeface="Arial"/>
            </a:endParaRPr>
          </a:p>
          <a:p>
            <a:pPr marL="12600">
              <a:lnSpc>
                <a:spcPts val="2100"/>
              </a:lnSpc>
              <a:spcBef>
                <a:spcPts val="1304"/>
              </a:spcBef>
            </a:pPr>
            <a:r>
              <a:rPr lang="ru-RU" sz="1800" b="1" strike="noStrike" spc="-32">
                <a:solidFill>
                  <a:srgbClr val="58595B"/>
                </a:solidFill>
                <a:latin typeface="Calibri"/>
                <a:ea typeface="DejaVu Sans"/>
              </a:rPr>
              <a:t>Разработать  </a:t>
            </a:r>
            <a:r>
              <a:rPr lang="ru-RU" sz="1800" b="1" strike="noStrike" spc="-1">
                <a:solidFill>
                  <a:srgbClr val="58595B"/>
                </a:solidFill>
                <a:latin typeface="Calibri"/>
                <a:ea typeface="DejaVu Sans"/>
              </a:rPr>
              <a:t>и</a:t>
            </a:r>
            <a:r>
              <a:rPr lang="ru-RU" sz="1800" b="1" strike="noStrike" spc="-10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800" b="1" strike="noStrike" spc="-26">
                <a:solidFill>
                  <a:srgbClr val="58595B"/>
                </a:solidFill>
                <a:latin typeface="Calibri"/>
                <a:ea typeface="DejaVu Sans"/>
              </a:rPr>
              <a:t>обосновать  </a:t>
            </a:r>
            <a:r>
              <a:rPr lang="ru-RU" sz="1800" b="1" strike="noStrike" spc="-21">
                <a:solidFill>
                  <a:srgbClr val="58595B"/>
                </a:solidFill>
                <a:latin typeface="Calibri"/>
                <a:ea typeface="DejaVu Sans"/>
              </a:rPr>
              <a:t>напра</a:t>
            </a:r>
            <a:r>
              <a:rPr lang="ru-RU" sz="1800" b="1" strike="noStrike" spc="-32">
                <a:solidFill>
                  <a:srgbClr val="58595B"/>
                </a:solidFill>
                <a:latin typeface="Calibri"/>
                <a:ea typeface="DejaVu Sans"/>
              </a:rPr>
              <a:t>в</a:t>
            </a:r>
            <a:r>
              <a:rPr lang="ru-RU" sz="1800" b="1" strike="noStrike" spc="-21">
                <a:solidFill>
                  <a:srgbClr val="58595B"/>
                </a:solidFill>
                <a:latin typeface="Calibri"/>
                <a:ea typeface="DejaVu Sans"/>
              </a:rPr>
              <a:t>ления</a:t>
            </a:r>
            <a:endParaRPr lang="ru-RU" sz="1800" b="0" strike="noStrike" spc="-1">
              <a:latin typeface="Arial"/>
            </a:endParaRPr>
          </a:p>
          <a:p>
            <a:pPr marL="12600">
              <a:lnSpc>
                <a:spcPts val="2001"/>
              </a:lnSpc>
            </a:pPr>
            <a:r>
              <a:rPr lang="ru-RU" sz="1800" b="1" strike="noStrike" spc="-26">
                <a:solidFill>
                  <a:srgbClr val="58595B"/>
                </a:solidFill>
                <a:latin typeface="Calibri"/>
                <a:ea typeface="DejaVu Sans"/>
              </a:rPr>
              <a:t>инвестиционного</a:t>
            </a:r>
            <a:endParaRPr lang="ru-RU" sz="1800" b="0" strike="noStrike" spc="-1">
              <a:latin typeface="Arial"/>
            </a:endParaRPr>
          </a:p>
          <a:p>
            <a:pPr marL="12600">
              <a:lnSpc>
                <a:spcPts val="2100"/>
              </a:lnSpc>
              <a:spcBef>
                <a:spcPts val="85"/>
              </a:spcBef>
            </a:pPr>
            <a:r>
              <a:rPr lang="ru-RU" sz="1800" b="1" strike="noStrike" spc="-26">
                <a:solidFill>
                  <a:srgbClr val="58595B"/>
                </a:solidFill>
                <a:latin typeface="Calibri"/>
                <a:ea typeface="DejaVu Sans"/>
              </a:rPr>
              <a:t>развития Уватского МР</a:t>
            </a:r>
            <a:r>
              <a:rPr lang="ru-RU" sz="1800" b="1" strike="noStrike" spc="-9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800" b="1" strike="noStrike" spc="-12">
                <a:solidFill>
                  <a:srgbClr val="58595B"/>
                </a:solidFill>
                <a:latin typeface="Calibri"/>
                <a:ea typeface="DejaVu Sans"/>
              </a:rPr>
              <a:t>на </a:t>
            </a:r>
            <a:r>
              <a:rPr lang="ru-RU" sz="1800" b="1" strike="noStrike" spc="-26">
                <a:solidFill>
                  <a:srgbClr val="58595B"/>
                </a:solidFill>
                <a:latin typeface="Calibri"/>
                <a:ea typeface="DejaVu Sans"/>
              </a:rPr>
              <a:t>период </a:t>
            </a:r>
            <a:r>
              <a:rPr lang="ru-RU" sz="1800" b="1" strike="noStrike" spc="-15">
                <a:solidFill>
                  <a:srgbClr val="58595B"/>
                </a:solidFill>
                <a:latin typeface="Calibri"/>
                <a:ea typeface="DejaVu Sans"/>
              </a:rPr>
              <a:t>до 2024</a:t>
            </a:r>
            <a:r>
              <a:rPr lang="ru-RU" sz="1800" b="1" strike="noStrike" spc="-7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800" b="1" strike="noStrike" spc="-32">
                <a:solidFill>
                  <a:srgbClr val="58595B"/>
                </a:solidFill>
                <a:latin typeface="Calibri"/>
                <a:ea typeface="DejaVu Sans"/>
              </a:rPr>
              <a:t>года</a:t>
            </a:r>
            <a:endParaRPr lang="ru-RU" sz="1800" b="0" strike="noStrike" spc="-1">
              <a:latin typeface="Arial"/>
            </a:endParaRPr>
          </a:p>
        </p:txBody>
      </p:sp>
      <p:grpSp>
        <p:nvGrpSpPr>
          <p:cNvPr id="471" name="Group 10"/>
          <p:cNvGrpSpPr/>
          <p:nvPr/>
        </p:nvGrpSpPr>
        <p:grpSpPr>
          <a:xfrm>
            <a:off x="0" y="0"/>
            <a:ext cx="6667560" cy="1860840"/>
            <a:chOff x="0" y="0"/>
            <a:chExt cx="6667560" cy="1860840"/>
          </a:xfrm>
        </p:grpSpPr>
        <p:sp>
          <p:nvSpPr>
            <p:cNvPr id="472" name="CustomShape 11"/>
            <p:cNvSpPr/>
            <p:nvPr/>
          </p:nvSpPr>
          <p:spPr>
            <a:xfrm>
              <a:off x="0" y="1335960"/>
              <a:ext cx="306000" cy="524880"/>
            </a:xfrm>
            <a:custGeom>
              <a:avLst/>
              <a:gdLst/>
              <a:ahLst/>
              <a:cxnLst/>
              <a:rect l="l" t="t" r="r" b="b"/>
              <a:pathLst>
                <a:path w="306705" h="525780">
                  <a:moveTo>
                    <a:pt x="4051" y="0"/>
                  </a:moveTo>
                  <a:lnTo>
                    <a:pt x="0" y="1854"/>
                  </a:lnTo>
                  <a:lnTo>
                    <a:pt x="253" y="523379"/>
                  </a:lnTo>
                  <a:lnTo>
                    <a:pt x="4317" y="525233"/>
                  </a:lnTo>
                  <a:lnTo>
                    <a:pt x="304711" y="265518"/>
                  </a:lnTo>
                  <a:lnTo>
                    <a:pt x="306565" y="263905"/>
                  </a:lnTo>
                  <a:lnTo>
                    <a:pt x="306565" y="261023"/>
                  </a:lnTo>
                  <a:lnTo>
                    <a:pt x="4051" y="0"/>
                  </a:lnTo>
                  <a:close/>
                </a:path>
              </a:pathLst>
            </a:custGeom>
            <a:solidFill>
              <a:srgbClr val="FFDE1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3" name="CustomShape 12"/>
            <p:cNvSpPr/>
            <p:nvPr/>
          </p:nvSpPr>
          <p:spPr>
            <a:xfrm>
              <a:off x="2160" y="0"/>
              <a:ext cx="6665400" cy="647640"/>
            </a:xfrm>
            <a:custGeom>
              <a:avLst/>
              <a:gdLst/>
              <a:ahLst/>
              <a:cxnLst/>
              <a:rect l="l" t="t" r="r" b="b"/>
              <a:pathLst>
                <a:path w="6666230" h="648335">
                  <a:moveTo>
                    <a:pt x="6666026" y="76"/>
                  </a:moveTo>
                  <a:lnTo>
                    <a:pt x="0" y="0"/>
                  </a:lnTo>
                  <a:lnTo>
                    <a:pt x="0" y="646277"/>
                  </a:lnTo>
                  <a:lnTo>
                    <a:pt x="6092317" y="647801"/>
                  </a:lnTo>
                  <a:lnTo>
                    <a:pt x="6666026" y="76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474" name="CustomShape 13"/>
          <p:cNvSpPr/>
          <p:nvPr/>
        </p:nvSpPr>
        <p:spPr>
          <a:xfrm>
            <a:off x="474120" y="144000"/>
            <a:ext cx="3834000" cy="31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15">
                <a:solidFill>
                  <a:srgbClr val="FFFFFF"/>
                </a:solidFill>
                <a:latin typeface="Calibri"/>
                <a:ea typeface="DejaVu Sans"/>
              </a:rPr>
              <a:t>ЦЕЛЬ </a:t>
            </a:r>
            <a:r>
              <a:rPr lang="ru-RU" sz="2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И </a:t>
            </a:r>
            <a:r>
              <a:rPr lang="ru-RU" sz="2000" b="1" strike="noStrike" spc="7">
                <a:solidFill>
                  <a:srgbClr val="FFFFFF"/>
                </a:solidFill>
                <a:latin typeface="Calibri"/>
                <a:ea typeface="DejaVu Sans"/>
              </a:rPr>
              <a:t>ЗАДАЧИ</a:t>
            </a:r>
            <a:r>
              <a:rPr lang="ru-RU" sz="2000" b="1" strike="noStrike" spc="11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2000" b="1" strike="noStrike" spc="1">
                <a:solidFill>
                  <a:srgbClr val="FFFFFF"/>
                </a:solidFill>
                <a:latin typeface="Calibri"/>
                <a:ea typeface="DejaVu Sans"/>
              </a:rPr>
              <a:t>ПРОЕКТА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475" name="Рисунок 29"/>
          <p:cNvPicPr/>
          <p:nvPr/>
        </p:nvPicPr>
        <p:blipFill>
          <a:blip r:embed="rId3"/>
          <a:stretch/>
        </p:blipFill>
        <p:spPr>
          <a:xfrm>
            <a:off x="3512520" y="2405520"/>
            <a:ext cx="1069200" cy="1069200"/>
          </a:xfrm>
          <a:prstGeom prst="rect">
            <a:avLst/>
          </a:prstGeom>
          <a:ln>
            <a:noFill/>
          </a:ln>
        </p:spPr>
      </p:pic>
      <p:pic>
        <p:nvPicPr>
          <p:cNvPr id="476" name="Рисунок 30"/>
          <p:cNvPicPr/>
          <p:nvPr/>
        </p:nvPicPr>
        <p:blipFill>
          <a:blip r:embed="rId4"/>
          <a:stretch/>
        </p:blipFill>
        <p:spPr>
          <a:xfrm>
            <a:off x="2027880" y="4121640"/>
            <a:ext cx="1062720" cy="1062720"/>
          </a:xfrm>
          <a:prstGeom prst="rect">
            <a:avLst/>
          </a:prstGeom>
          <a:ln>
            <a:noFill/>
          </a:ln>
        </p:spPr>
      </p:pic>
      <p:pic>
        <p:nvPicPr>
          <p:cNvPr id="477" name="Рисунок 32"/>
          <p:cNvPicPr/>
          <p:nvPr/>
        </p:nvPicPr>
        <p:blipFill>
          <a:blip r:embed="rId5"/>
          <a:stretch/>
        </p:blipFill>
        <p:spPr>
          <a:xfrm>
            <a:off x="604440" y="5720400"/>
            <a:ext cx="1069200" cy="1069200"/>
          </a:xfrm>
          <a:prstGeom prst="rect">
            <a:avLst/>
          </a:prstGeom>
          <a:ln>
            <a:noFill/>
          </a:ln>
        </p:spPr>
      </p:pic>
      <p:sp>
        <p:nvSpPr>
          <p:cNvPr id="478" name="CustomShape 14"/>
          <p:cNvSpPr/>
          <p:nvPr/>
        </p:nvSpPr>
        <p:spPr>
          <a:xfrm>
            <a:off x="3673800" y="4056120"/>
            <a:ext cx="5242680" cy="38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3030"/>
              </a:lnSpc>
            </a:pPr>
            <a:r>
              <a:rPr lang="ru-RU" sz="2550" b="1" strike="noStrike" spc="9">
                <a:solidFill>
                  <a:srgbClr val="171B1E"/>
                </a:solidFill>
                <a:latin typeface="Calibri"/>
                <a:ea typeface="DejaVu Sans"/>
              </a:rPr>
              <a:t>2.</a:t>
            </a:r>
            <a:endParaRPr lang="ru-RU" sz="2550" b="0" strike="noStrike" spc="-1">
              <a:latin typeface="Arial"/>
            </a:endParaRPr>
          </a:p>
        </p:txBody>
      </p:sp>
      <p:sp>
        <p:nvSpPr>
          <p:cNvPr id="479" name="CustomShape 15"/>
          <p:cNvSpPr/>
          <p:nvPr/>
        </p:nvSpPr>
        <p:spPr>
          <a:xfrm>
            <a:off x="4141800" y="4056120"/>
            <a:ext cx="5242680" cy="38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3030"/>
              </a:lnSpc>
            </a:pPr>
            <a:r>
              <a:rPr lang="ru-RU" sz="2550" b="1" strike="noStrike" spc="-24" baseline="1000">
                <a:solidFill>
                  <a:srgbClr val="171B1E"/>
                </a:solidFill>
                <a:latin typeface="Calibri"/>
                <a:ea typeface="DejaVu Sans"/>
              </a:rPr>
              <a:t>СТЕЙКХОЛДЕРЫ</a:t>
            </a:r>
            <a:endParaRPr lang="ru-RU" sz="2550" b="0" strike="noStrike" spc="-1">
              <a:latin typeface="Arial"/>
            </a:endParaRPr>
          </a:p>
        </p:txBody>
      </p:sp>
      <p:sp>
        <p:nvSpPr>
          <p:cNvPr id="480" name="CustomShape 16"/>
          <p:cNvSpPr/>
          <p:nvPr/>
        </p:nvSpPr>
        <p:spPr>
          <a:xfrm>
            <a:off x="2637720" y="5781960"/>
            <a:ext cx="5242680" cy="38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3030"/>
              </a:lnSpc>
            </a:pPr>
            <a:r>
              <a:rPr lang="ru-RU" sz="2550" b="1" strike="noStrike" spc="-24" baseline="1000">
                <a:solidFill>
                  <a:srgbClr val="171B1E"/>
                </a:solidFill>
                <a:latin typeface="Calibri"/>
                <a:ea typeface="DejaVu Sans"/>
              </a:rPr>
              <a:t>ИНВЕСТИЦИОННЫЕ ПРОЕКТЫ</a:t>
            </a:r>
            <a:endParaRPr lang="ru-RU" sz="2550" b="0" strike="noStrike" spc="-1">
              <a:latin typeface="Arial"/>
            </a:endParaRPr>
          </a:p>
        </p:txBody>
      </p:sp>
      <p:sp>
        <p:nvSpPr>
          <p:cNvPr id="481" name="CustomShape 17"/>
          <p:cNvSpPr/>
          <p:nvPr/>
        </p:nvSpPr>
        <p:spPr>
          <a:xfrm>
            <a:off x="5657040" y="2778840"/>
            <a:ext cx="4532760" cy="93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3840" rIns="0" bIns="0">
            <a:spAutoFit/>
          </a:bodyPr>
          <a:lstStyle/>
          <a:p>
            <a:pPr marL="12600">
              <a:lnSpc>
                <a:spcPts val="1599"/>
              </a:lnSpc>
              <a:spcBef>
                <a:spcPts val="910"/>
              </a:spcBef>
            </a:pPr>
            <a:r>
              <a:rPr lang="ru-RU" sz="1600" b="0" strike="noStrike" spc="-1">
                <a:solidFill>
                  <a:srgbClr val="58595B"/>
                </a:solidFill>
                <a:latin typeface="Calibri"/>
                <a:ea typeface="DejaVu Sans"/>
              </a:rPr>
              <a:t>Выработать рекомендации по улучшению  инвестиционной привлекательности</a:t>
            </a:r>
            <a:endParaRPr lang="ru-RU" sz="1600" b="0" strike="noStrike" spc="-1">
              <a:latin typeface="Arial"/>
            </a:endParaRPr>
          </a:p>
          <a:p>
            <a:pPr marL="12600">
              <a:lnSpc>
                <a:spcPts val="1599"/>
              </a:lnSpc>
            </a:pPr>
            <a:r>
              <a:rPr lang="ru-RU" sz="1600" b="0" strike="noStrike" spc="-1">
                <a:solidFill>
                  <a:srgbClr val="58595B"/>
                </a:solidFill>
                <a:latin typeface="Calibri"/>
                <a:ea typeface="DejaVu Sans"/>
              </a:rPr>
              <a:t>и повышению инвестиционной активности,  сохранению квалифицированных кадров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2" name="CustomShape 18"/>
          <p:cNvSpPr/>
          <p:nvPr/>
        </p:nvSpPr>
        <p:spPr>
          <a:xfrm>
            <a:off x="5652720" y="2424600"/>
            <a:ext cx="5242680" cy="38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3030"/>
              </a:lnSpc>
            </a:pPr>
            <a:r>
              <a:rPr lang="ru-RU" sz="2550" b="1" strike="noStrike" spc="-24" baseline="1000">
                <a:solidFill>
                  <a:srgbClr val="171B1E"/>
                </a:solidFill>
                <a:latin typeface="Calibri"/>
                <a:ea typeface="DejaVu Sans"/>
              </a:rPr>
              <a:t>ИНВЕСТИЦИОННЫЕ УСЛОВИЯ</a:t>
            </a:r>
            <a:endParaRPr lang="ru-RU" sz="2550" b="0" strike="noStrike" spc="-1">
              <a:latin typeface="Arial"/>
            </a:endParaRPr>
          </a:p>
        </p:txBody>
      </p:sp>
      <p:sp>
        <p:nvSpPr>
          <p:cNvPr id="483" name="CustomShape 19"/>
          <p:cNvSpPr/>
          <p:nvPr/>
        </p:nvSpPr>
        <p:spPr>
          <a:xfrm>
            <a:off x="7051320" y="1416960"/>
            <a:ext cx="3450240" cy="66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5800" rIns="0" bIns="0">
            <a:spAutoFit/>
          </a:bodyPr>
          <a:lstStyle/>
          <a:p>
            <a:pPr marL="12600">
              <a:lnSpc>
                <a:spcPts val="1599"/>
              </a:lnSpc>
              <a:spcBef>
                <a:spcPts val="1250"/>
              </a:spcBef>
            </a:pPr>
            <a:r>
              <a:rPr lang="ru-RU" sz="1600" b="0" strike="noStrike" spc="-1">
                <a:solidFill>
                  <a:srgbClr val="58595B"/>
                </a:solidFill>
                <a:latin typeface="Calibri"/>
                <a:ea typeface="DejaVu Sans"/>
              </a:rPr>
              <a:t>Определить пул потенциальных  интересантов в реализации  инвестиционных проектов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4" name="CustomShape 20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51519072-65CC-496D-B361-197FB568704D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4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CustomShape 1"/>
          <p:cNvSpPr/>
          <p:nvPr/>
        </p:nvSpPr>
        <p:spPr>
          <a:xfrm>
            <a:off x="0" y="0"/>
            <a:ext cx="10692720" cy="64728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6" name="CustomShape 2"/>
          <p:cNvSpPr/>
          <p:nvPr/>
        </p:nvSpPr>
        <p:spPr>
          <a:xfrm>
            <a:off x="7396560" y="5634000"/>
            <a:ext cx="130680" cy="134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7" name="CustomShape 3"/>
          <p:cNvSpPr/>
          <p:nvPr/>
        </p:nvSpPr>
        <p:spPr>
          <a:xfrm>
            <a:off x="8751600" y="6434640"/>
            <a:ext cx="1665720" cy="664560"/>
          </a:xfrm>
          <a:prstGeom prst="rect">
            <a:avLst/>
          </a:prstGeom>
          <a:solidFill>
            <a:schemeClr val="bg1"/>
          </a:solidFill>
          <a:ln w="12600">
            <a:solidFill>
              <a:srgbClr val="C2C3C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Картирование процесса взаимодействия с органами власти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88" name="CustomShape 4"/>
          <p:cNvSpPr/>
          <p:nvPr/>
        </p:nvSpPr>
        <p:spPr>
          <a:xfrm>
            <a:off x="4503600" y="6421320"/>
            <a:ext cx="1665720" cy="684000"/>
          </a:xfrm>
          <a:prstGeom prst="rect">
            <a:avLst/>
          </a:prstGeom>
          <a:solidFill>
            <a:schemeClr val="bg1"/>
          </a:solidFill>
          <a:ln w="12600">
            <a:solidFill>
              <a:srgbClr val="C2C3C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Разработка комплекса  первоочередных задач  для реализации</a:t>
            </a:r>
            <a:endParaRPr lang="ru-RU" sz="900" b="0" strike="noStrike" spc="-1">
              <a:latin typeface="Arial"/>
            </a:endParaRPr>
          </a:p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на территории МО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89" name="CustomShape 5"/>
          <p:cNvSpPr/>
          <p:nvPr/>
        </p:nvSpPr>
        <p:spPr>
          <a:xfrm>
            <a:off x="6678360" y="5077080"/>
            <a:ext cx="1665720" cy="563040"/>
          </a:xfrm>
          <a:prstGeom prst="rect">
            <a:avLst/>
          </a:prstGeom>
          <a:solidFill>
            <a:schemeClr val="bg1"/>
          </a:solidFill>
          <a:ln w="12600">
            <a:solidFill>
              <a:srgbClr val="C2C3C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Разработка пула инвестиционных идей  прорывного характера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90" name="CustomShape 6"/>
          <p:cNvSpPr/>
          <p:nvPr/>
        </p:nvSpPr>
        <p:spPr>
          <a:xfrm>
            <a:off x="8808840" y="3382200"/>
            <a:ext cx="1639800" cy="666000"/>
          </a:xfrm>
          <a:prstGeom prst="rect">
            <a:avLst/>
          </a:prstGeom>
          <a:solidFill>
            <a:schemeClr val="bg1"/>
          </a:solidFill>
          <a:ln w="12600">
            <a:solidFill>
              <a:srgbClr val="FFDE1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Анализ актуальности форм и механизмов поддержки</a:t>
            </a:r>
            <a:endParaRPr lang="ru-RU" sz="900" b="0" strike="noStrike" spc="-1">
              <a:latin typeface="Arial"/>
            </a:endParaRPr>
          </a:p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проектов с учетом перспектив развития МО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91" name="CustomShape 7"/>
          <p:cNvSpPr/>
          <p:nvPr/>
        </p:nvSpPr>
        <p:spPr>
          <a:xfrm>
            <a:off x="5472360" y="3934800"/>
            <a:ext cx="120960" cy="1421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2" name="CustomShape 8"/>
          <p:cNvSpPr/>
          <p:nvPr/>
        </p:nvSpPr>
        <p:spPr>
          <a:xfrm>
            <a:off x="5115600" y="3938400"/>
            <a:ext cx="120960" cy="2475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3" name="CustomShape 9"/>
          <p:cNvSpPr/>
          <p:nvPr/>
        </p:nvSpPr>
        <p:spPr>
          <a:xfrm>
            <a:off x="4520880" y="3406680"/>
            <a:ext cx="1665720" cy="563040"/>
          </a:xfrm>
          <a:prstGeom prst="rect">
            <a:avLst/>
          </a:prstGeom>
          <a:solidFill>
            <a:schemeClr val="bg1"/>
          </a:solidFill>
          <a:ln w="12600">
            <a:solidFill>
              <a:srgbClr val="FFDE1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Формирование идей</a:t>
            </a:r>
            <a:endParaRPr lang="ru-RU" sz="900" b="0" strike="noStrike" spc="-1">
              <a:latin typeface="Arial"/>
            </a:endParaRPr>
          </a:p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по изменению продуктовой матрицы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94" name="CustomShape 10"/>
          <p:cNvSpPr/>
          <p:nvPr/>
        </p:nvSpPr>
        <p:spPr>
          <a:xfrm>
            <a:off x="275400" y="6721200"/>
            <a:ext cx="1639800" cy="753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32">
                <a:solidFill>
                  <a:srgbClr val="2B2F32"/>
                </a:solidFill>
                <a:latin typeface="Calibri"/>
                <a:ea typeface="DejaVu Sans"/>
              </a:rPr>
              <a:t>Проведение опроса  (анкетирование) жителей МО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95" name="CustomShape 11"/>
          <p:cNvSpPr/>
          <p:nvPr/>
        </p:nvSpPr>
        <p:spPr>
          <a:xfrm>
            <a:off x="267840" y="5885640"/>
            <a:ext cx="1639800" cy="753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32">
                <a:solidFill>
                  <a:srgbClr val="2B2F32"/>
                </a:solidFill>
                <a:latin typeface="Calibri"/>
                <a:ea typeface="DejaVu Sans"/>
              </a:rPr>
              <a:t>Сбор статистики от Администрации МО, Правительства  ТО, Росстат, сбор экспертных оценок из открытых источников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96" name="CustomShape 12"/>
          <p:cNvSpPr/>
          <p:nvPr/>
        </p:nvSpPr>
        <p:spPr>
          <a:xfrm>
            <a:off x="2412720" y="4661640"/>
            <a:ext cx="1639800" cy="462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Анализ географии  поставок ресурсов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97" name="CustomShape 13"/>
          <p:cNvSpPr/>
          <p:nvPr/>
        </p:nvSpPr>
        <p:spPr>
          <a:xfrm>
            <a:off x="2412720" y="4051800"/>
            <a:ext cx="1639800" cy="527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Описание ключевых  компетенций МО                       и реестр их носителей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98" name="CustomShape 14"/>
          <p:cNvSpPr/>
          <p:nvPr/>
        </p:nvSpPr>
        <p:spPr>
          <a:xfrm>
            <a:off x="2412720" y="3389760"/>
            <a:ext cx="1639800" cy="5799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Определение продуктовой  матрицы МО и трендов ее  перспективного развития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499" name="CustomShape 15"/>
          <p:cNvSpPr/>
          <p:nvPr/>
        </p:nvSpPr>
        <p:spPr>
          <a:xfrm flipV="1">
            <a:off x="8309880" y="3936240"/>
            <a:ext cx="498240" cy="1931760"/>
          </a:xfrm>
          <a:prstGeom prst="bentConnector3">
            <a:avLst>
              <a:gd name="adj1" fmla="val 43623"/>
            </a:avLst>
          </a:prstGeom>
          <a:noFill/>
          <a:ln w="12600">
            <a:solidFill>
              <a:srgbClr val="FFDE16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0" name="CustomShape 16"/>
          <p:cNvSpPr/>
          <p:nvPr/>
        </p:nvSpPr>
        <p:spPr>
          <a:xfrm flipV="1">
            <a:off x="6170760" y="3490920"/>
            <a:ext cx="498240" cy="2156040"/>
          </a:xfrm>
          <a:prstGeom prst="bentConnector3">
            <a:avLst>
              <a:gd name="adj1" fmla="val 50000"/>
            </a:avLst>
          </a:prstGeom>
          <a:noFill/>
          <a:ln w="12600">
            <a:solidFill>
              <a:srgbClr val="FFDE16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1" name="CustomShape 17"/>
          <p:cNvSpPr/>
          <p:nvPr/>
        </p:nvSpPr>
        <p:spPr>
          <a:xfrm>
            <a:off x="1924200" y="7215480"/>
            <a:ext cx="49356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DE16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2" name="CustomShape 18"/>
          <p:cNvSpPr/>
          <p:nvPr/>
        </p:nvSpPr>
        <p:spPr>
          <a:xfrm rot="16200000">
            <a:off x="8489160" y="3457440"/>
            <a:ext cx="122760" cy="4989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3" name="CustomShape 19"/>
          <p:cNvSpPr/>
          <p:nvPr/>
        </p:nvSpPr>
        <p:spPr>
          <a:xfrm rot="16200000">
            <a:off x="6358320" y="6568560"/>
            <a:ext cx="122760" cy="4989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4" name="CustomShape 20"/>
          <p:cNvSpPr/>
          <p:nvPr/>
        </p:nvSpPr>
        <p:spPr>
          <a:xfrm rot="16200000">
            <a:off x="6349320" y="5172120"/>
            <a:ext cx="122760" cy="4989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5" name="CustomShape 21"/>
          <p:cNvSpPr/>
          <p:nvPr/>
        </p:nvSpPr>
        <p:spPr>
          <a:xfrm>
            <a:off x="9500040" y="4045680"/>
            <a:ext cx="118800" cy="14050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6" name="CustomShape 22"/>
          <p:cNvSpPr/>
          <p:nvPr/>
        </p:nvSpPr>
        <p:spPr>
          <a:xfrm>
            <a:off x="7404120" y="3973320"/>
            <a:ext cx="122760" cy="10976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7" name="CustomShape 23"/>
          <p:cNvSpPr/>
          <p:nvPr/>
        </p:nvSpPr>
        <p:spPr>
          <a:xfrm flipV="1">
            <a:off x="1924560" y="3679200"/>
            <a:ext cx="487440" cy="66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8" name="CustomShape 24"/>
          <p:cNvSpPr/>
          <p:nvPr/>
        </p:nvSpPr>
        <p:spPr>
          <a:xfrm>
            <a:off x="1924560" y="3735360"/>
            <a:ext cx="482400" cy="5968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9" name="CustomShape 25"/>
          <p:cNvSpPr/>
          <p:nvPr/>
        </p:nvSpPr>
        <p:spPr>
          <a:xfrm flipV="1">
            <a:off x="1924560" y="3705120"/>
            <a:ext cx="471960" cy="749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0" name="CustomShape 26"/>
          <p:cNvSpPr/>
          <p:nvPr/>
        </p:nvSpPr>
        <p:spPr>
          <a:xfrm flipV="1">
            <a:off x="1924560" y="4373640"/>
            <a:ext cx="489960" cy="81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1" name="CustomShape 27"/>
          <p:cNvSpPr/>
          <p:nvPr/>
        </p:nvSpPr>
        <p:spPr>
          <a:xfrm flipV="1">
            <a:off x="1924560" y="4930200"/>
            <a:ext cx="482400" cy="501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2" name="CustomShape 28"/>
          <p:cNvSpPr/>
          <p:nvPr/>
        </p:nvSpPr>
        <p:spPr>
          <a:xfrm flipV="1">
            <a:off x="1924560" y="5430960"/>
            <a:ext cx="4824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3" name="CustomShape 29"/>
          <p:cNvSpPr/>
          <p:nvPr/>
        </p:nvSpPr>
        <p:spPr>
          <a:xfrm>
            <a:off x="1924560" y="5432760"/>
            <a:ext cx="482400" cy="5518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4" name="CustomShape 30"/>
          <p:cNvSpPr/>
          <p:nvPr/>
        </p:nvSpPr>
        <p:spPr>
          <a:xfrm>
            <a:off x="1924560" y="6252840"/>
            <a:ext cx="482400" cy="3808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5" name="CustomShape 31"/>
          <p:cNvSpPr/>
          <p:nvPr/>
        </p:nvSpPr>
        <p:spPr>
          <a:xfrm>
            <a:off x="1924560" y="6252840"/>
            <a:ext cx="471960" cy="893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E6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6" name="CustomShape 32"/>
          <p:cNvSpPr/>
          <p:nvPr/>
        </p:nvSpPr>
        <p:spPr>
          <a:xfrm>
            <a:off x="0" y="2823120"/>
            <a:ext cx="10691280" cy="314280"/>
          </a:xfrm>
          <a:custGeom>
            <a:avLst/>
            <a:gdLst/>
            <a:ahLst/>
            <a:cxnLst/>
            <a:rect l="l" t="t" r="r" b="b"/>
            <a:pathLst>
              <a:path w="10692130" h="314960">
                <a:moveTo>
                  <a:pt x="10692003" y="0"/>
                </a:moveTo>
                <a:lnTo>
                  <a:pt x="0" y="0"/>
                </a:lnTo>
                <a:lnTo>
                  <a:pt x="0" y="314337"/>
                </a:lnTo>
                <a:lnTo>
                  <a:pt x="10692003" y="314337"/>
                </a:lnTo>
                <a:lnTo>
                  <a:pt x="10692003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7" name="CustomShape 33"/>
          <p:cNvSpPr/>
          <p:nvPr/>
        </p:nvSpPr>
        <p:spPr>
          <a:xfrm>
            <a:off x="4376160" y="2848320"/>
            <a:ext cx="193932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FFFFFF"/>
                </a:solidFill>
                <a:latin typeface="Calibri"/>
                <a:ea typeface="DejaVu Sans"/>
              </a:rPr>
              <a:t>Содержание</a:t>
            </a:r>
            <a:r>
              <a:rPr lang="ru-RU" sz="1400" b="1" strike="noStrike" spc="-1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1">
                <a:solidFill>
                  <a:srgbClr val="FFFFFF"/>
                </a:solidFill>
                <a:latin typeface="Calibri"/>
                <a:ea typeface="DejaVu Sans"/>
              </a:rPr>
              <a:t>работ</a:t>
            </a:r>
            <a:endParaRPr lang="ru-RU" sz="1400" b="0" strike="noStrike" spc="-1">
              <a:latin typeface="Arial"/>
            </a:endParaRPr>
          </a:p>
        </p:txBody>
      </p:sp>
      <p:grpSp>
        <p:nvGrpSpPr>
          <p:cNvPr id="518" name="Group 34"/>
          <p:cNvGrpSpPr/>
          <p:nvPr/>
        </p:nvGrpSpPr>
        <p:grpSpPr>
          <a:xfrm>
            <a:off x="0" y="24120"/>
            <a:ext cx="10691280" cy="1169640"/>
            <a:chOff x="0" y="24120"/>
            <a:chExt cx="10691280" cy="1169640"/>
          </a:xfrm>
        </p:grpSpPr>
        <p:sp>
          <p:nvSpPr>
            <p:cNvPr id="519" name="CustomShape 35"/>
            <p:cNvSpPr/>
            <p:nvPr/>
          </p:nvSpPr>
          <p:spPr>
            <a:xfrm>
              <a:off x="0" y="1036440"/>
              <a:ext cx="10691280" cy="360"/>
            </a:xfrm>
            <a:custGeom>
              <a:avLst/>
              <a:gdLst/>
              <a:ahLst/>
              <a:cxnLst/>
              <a:rect l="l" t="t" r="r" b="b"/>
              <a:pathLst>
                <a:path w="10692130">
                  <a:moveTo>
                    <a:pt x="10692003" y="0"/>
                  </a:moveTo>
                  <a:lnTo>
                    <a:pt x="0" y="0"/>
                  </a:lnTo>
                </a:path>
              </a:pathLst>
            </a:custGeom>
            <a:solidFill>
              <a:srgbClr val="FFDE1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0" name="CustomShape 36"/>
            <p:cNvSpPr/>
            <p:nvPr/>
          </p:nvSpPr>
          <p:spPr>
            <a:xfrm>
              <a:off x="0" y="1036440"/>
              <a:ext cx="10691280" cy="360"/>
            </a:xfrm>
            <a:custGeom>
              <a:avLst/>
              <a:gdLst/>
              <a:ahLst/>
              <a:cxnLst/>
              <a:rect l="l" t="t" r="r" b="b"/>
              <a:pathLst>
                <a:path w="10692130">
                  <a:moveTo>
                    <a:pt x="0" y="0"/>
                  </a:moveTo>
                  <a:lnTo>
                    <a:pt x="10692003" y="0"/>
                  </a:lnTo>
                </a:path>
              </a:pathLst>
            </a:custGeom>
            <a:noFill/>
            <a:ln w="38160">
              <a:solidFill>
                <a:srgbClr val="231F2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1" name="CustomShape 37"/>
            <p:cNvSpPr/>
            <p:nvPr/>
          </p:nvSpPr>
          <p:spPr>
            <a:xfrm>
              <a:off x="4318920" y="879480"/>
              <a:ext cx="2124720" cy="314280"/>
            </a:xfrm>
            <a:custGeom>
              <a:avLst/>
              <a:gdLst/>
              <a:ahLst/>
              <a:cxnLst/>
              <a:rect l="l" t="t" r="r" b="b"/>
              <a:pathLst>
                <a:path w="2125345" h="314959">
                  <a:moveTo>
                    <a:pt x="2125103" y="0"/>
                  </a:moveTo>
                  <a:lnTo>
                    <a:pt x="275678" y="0"/>
                  </a:lnTo>
                  <a:lnTo>
                    <a:pt x="0" y="314337"/>
                  </a:lnTo>
                  <a:lnTo>
                    <a:pt x="1849424" y="314337"/>
                  </a:lnTo>
                  <a:lnTo>
                    <a:pt x="2125103" y="0"/>
                  </a:lnTo>
                  <a:close/>
                </a:path>
              </a:pathLst>
            </a:custGeom>
            <a:solidFill>
              <a:srgbClr val="FFDE1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2" name="CustomShape 38"/>
            <p:cNvSpPr/>
            <p:nvPr/>
          </p:nvSpPr>
          <p:spPr>
            <a:xfrm>
              <a:off x="15840" y="24120"/>
              <a:ext cx="360" cy="811440"/>
            </a:xfrm>
            <a:custGeom>
              <a:avLst/>
              <a:gdLst/>
              <a:ahLst/>
              <a:cxnLst/>
              <a:rect l="l" t="t" r="r" b="b"/>
              <a:pathLst>
                <a:path h="812165">
                  <a:moveTo>
                    <a:pt x="0" y="0"/>
                  </a:moveTo>
                  <a:lnTo>
                    <a:pt x="0" y="811745"/>
                  </a:lnTo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23" name="CustomShape 39"/>
          <p:cNvSpPr/>
          <p:nvPr/>
        </p:nvSpPr>
        <p:spPr>
          <a:xfrm>
            <a:off x="8800920" y="1389600"/>
            <a:ext cx="1648440" cy="120060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4" name="CustomShape 40"/>
          <p:cNvSpPr/>
          <p:nvPr/>
        </p:nvSpPr>
        <p:spPr>
          <a:xfrm>
            <a:off x="8898840" y="1479600"/>
            <a:ext cx="1330200" cy="117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ct val="101000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СРАВНИТЕЛЬНЫЙ  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АНАЛИЗ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СИСТЕМЫ 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УПРАВЛЕНИЯ  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ИНВ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ТИЦИОННЫМ 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ПРОЦЕССОМ 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В</a:t>
            </a:r>
            <a:r>
              <a:rPr lang="ru-RU" sz="900" b="1" strike="noStrike" spc="-26">
                <a:solidFill>
                  <a:srgbClr val="171B1E"/>
                </a:solidFill>
                <a:latin typeface="Calibri"/>
                <a:ea typeface="DejaVu Sans"/>
              </a:rPr>
              <a:t> МО</a:t>
            </a:r>
            <a:endParaRPr lang="ru-RU" sz="9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5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525" name="CustomShape 41"/>
          <p:cNvSpPr/>
          <p:nvPr/>
        </p:nvSpPr>
        <p:spPr>
          <a:xfrm>
            <a:off x="6669720" y="1411200"/>
            <a:ext cx="1648440" cy="120060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6" name="CustomShape 42"/>
          <p:cNvSpPr/>
          <p:nvPr/>
        </p:nvSpPr>
        <p:spPr>
          <a:xfrm>
            <a:off x="6767280" y="1501200"/>
            <a:ext cx="1010160" cy="103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ct val="101000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ПРОВЕДЕНИЕ 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СЕРИЙ 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МОЗГОВЫХ  ШТУРМОВ</a:t>
            </a:r>
            <a:endParaRPr lang="ru-RU" sz="900" b="0" strike="noStrike" spc="-1">
              <a:latin typeface="Arial"/>
            </a:endParaRPr>
          </a:p>
          <a:p>
            <a:pPr marL="14040">
              <a:lnSpc>
                <a:spcPct val="100000"/>
              </a:lnSpc>
              <a:spcBef>
                <a:spcPts val="20"/>
              </a:spcBef>
            </a:pP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60">
                <a:solidFill>
                  <a:srgbClr val="171B1E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ЭКСПЕРТАМИ</a:t>
            </a:r>
            <a:endParaRPr lang="ru-RU" sz="9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4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527" name="CustomShape 43"/>
          <p:cNvSpPr/>
          <p:nvPr/>
        </p:nvSpPr>
        <p:spPr>
          <a:xfrm>
            <a:off x="4538160" y="1411200"/>
            <a:ext cx="1648440" cy="120060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8" name="CustomShape 44"/>
          <p:cNvSpPr/>
          <p:nvPr/>
        </p:nvSpPr>
        <p:spPr>
          <a:xfrm>
            <a:off x="4635720" y="2273400"/>
            <a:ext cx="22392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3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529" name="CustomShape 45"/>
          <p:cNvSpPr/>
          <p:nvPr/>
        </p:nvSpPr>
        <p:spPr>
          <a:xfrm>
            <a:off x="4637520" y="1501200"/>
            <a:ext cx="1437480" cy="56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900" b="1" strike="noStrike" spc="-15">
                <a:solidFill>
                  <a:srgbClr val="171B1E"/>
                </a:solidFill>
                <a:latin typeface="Calibri"/>
                <a:ea typeface="DejaVu Sans"/>
              </a:rPr>
              <a:t>SWOT-АНАЛИЗ,</a:t>
            </a:r>
            <a:endParaRPr lang="ru-RU" sz="900" b="0" strike="noStrike" spc="-1">
              <a:latin typeface="Arial"/>
            </a:endParaRPr>
          </a:p>
          <a:p>
            <a:pPr marL="12600">
              <a:lnSpc>
                <a:spcPct val="101000"/>
              </a:lnSpc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СЕРИЯ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МОЗГОВЫХ  ШТУРМОВ 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66">
                <a:solidFill>
                  <a:srgbClr val="171B1E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РАБОЧЕЙ  ГРУППОЙ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30" name="CustomShape 46"/>
          <p:cNvSpPr/>
          <p:nvPr/>
        </p:nvSpPr>
        <p:spPr>
          <a:xfrm>
            <a:off x="2406960" y="1403280"/>
            <a:ext cx="1648440" cy="120060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1" name="CustomShape 47"/>
          <p:cNvSpPr/>
          <p:nvPr/>
        </p:nvSpPr>
        <p:spPr>
          <a:xfrm>
            <a:off x="2504520" y="2265840"/>
            <a:ext cx="2228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2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532" name="CustomShape 48"/>
          <p:cNvSpPr/>
          <p:nvPr/>
        </p:nvSpPr>
        <p:spPr>
          <a:xfrm>
            <a:off x="2505960" y="1493280"/>
            <a:ext cx="989280" cy="4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ct val="101000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СБОР, 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ОБРАБОТКА,  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АНАЛИЗ  ИНФО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МАЦИИ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33" name="CustomShape 49"/>
          <p:cNvSpPr/>
          <p:nvPr/>
        </p:nvSpPr>
        <p:spPr>
          <a:xfrm>
            <a:off x="15840" y="0"/>
            <a:ext cx="10675440" cy="46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6960" rIns="0" bIns="0">
            <a:spAutoFit/>
          </a:bodyPr>
          <a:lstStyle/>
          <a:p>
            <a:pPr marL="481320">
              <a:lnSpc>
                <a:spcPct val="100000"/>
              </a:lnSpc>
              <a:spcBef>
                <a:spcPts val="1236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МЕТОДОЛОГИЯ </a:t>
            </a: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РАЗРАБОТКИ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ИНВЕСТИЦИОННОГО</a:t>
            </a:r>
            <a:r>
              <a:rPr lang="ru-RU" sz="2000" b="1" strike="noStrike" spc="18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trike="noStrike" spc="21">
                <a:solidFill>
                  <a:srgbClr val="FFFFFF"/>
                </a:solidFill>
                <a:latin typeface="Calibri"/>
              </a:rPr>
              <a:t>ПРОФИЛЯ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534" name="CustomShape 50"/>
          <p:cNvSpPr/>
          <p:nvPr/>
        </p:nvSpPr>
        <p:spPr>
          <a:xfrm>
            <a:off x="5019480" y="904320"/>
            <a:ext cx="65592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9">
                <a:solidFill>
                  <a:srgbClr val="2B2F32"/>
                </a:solidFill>
                <a:latin typeface="Calibri"/>
                <a:ea typeface="DejaVu Sans"/>
              </a:rPr>
              <a:t>Этапы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535" name="CustomShape 51"/>
          <p:cNvSpPr/>
          <p:nvPr/>
        </p:nvSpPr>
        <p:spPr>
          <a:xfrm>
            <a:off x="275400" y="1403280"/>
            <a:ext cx="1648440" cy="120060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6" name="CustomShape 52"/>
          <p:cNvSpPr/>
          <p:nvPr/>
        </p:nvSpPr>
        <p:spPr>
          <a:xfrm>
            <a:off x="319233" y="1803240"/>
            <a:ext cx="1590120" cy="41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2320">
              <a:lnSpc>
                <a:spcPts val="799"/>
              </a:lnSpc>
              <a:spcBef>
                <a:spcPts val="490"/>
              </a:spcBef>
            </a:pPr>
            <a:r>
              <a:rPr lang="ru-RU" sz="8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выработка </a:t>
            </a:r>
            <a:r>
              <a:rPr lang="ru-RU" sz="8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методологии </a:t>
            </a:r>
            <a:r>
              <a:rPr lang="ru-RU" sz="8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(разработка  </a:t>
            </a:r>
            <a:r>
              <a:rPr lang="ru-RU" sz="8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анкет, </a:t>
            </a:r>
            <a:r>
              <a:rPr lang="ru-RU" sz="8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форм, </a:t>
            </a:r>
            <a:r>
              <a:rPr lang="ru-RU" sz="8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шаблонов </a:t>
            </a:r>
            <a:r>
              <a:rPr lang="ru-RU" sz="8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глубинных  </a:t>
            </a:r>
            <a:r>
              <a:rPr lang="ru-RU" sz="8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интервью, </a:t>
            </a:r>
            <a:r>
              <a:rPr lang="ru-RU" sz="8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регламентов),  </a:t>
            </a:r>
            <a:r>
              <a:rPr lang="ru-RU" sz="8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проведение полевых</a:t>
            </a:r>
            <a:r>
              <a:rPr lang="ru-RU" sz="800" b="1" strike="noStrike" spc="-8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исследований</a:t>
            </a:r>
            <a:endParaRPr lang="ru-RU" sz="800" b="0" strike="noStrike" spc="-1" dirty="0">
              <a:latin typeface="Arial"/>
            </a:endParaRPr>
          </a:p>
        </p:txBody>
      </p:sp>
      <p:sp>
        <p:nvSpPr>
          <p:cNvPr id="537" name="CustomShape 53"/>
          <p:cNvSpPr/>
          <p:nvPr/>
        </p:nvSpPr>
        <p:spPr>
          <a:xfrm>
            <a:off x="975240" y="3187080"/>
            <a:ext cx="258480" cy="150480"/>
          </a:xfrm>
          <a:custGeom>
            <a:avLst/>
            <a:gdLst/>
            <a:ahLst/>
            <a:cxnLst/>
            <a:rect l="l" t="t" r="r" b="b"/>
            <a:pathLst>
              <a:path w="259080" h="151129">
                <a:moveTo>
                  <a:pt x="257632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32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8" name="CustomShape 54"/>
          <p:cNvSpPr/>
          <p:nvPr/>
        </p:nvSpPr>
        <p:spPr>
          <a:xfrm>
            <a:off x="3102840" y="3187080"/>
            <a:ext cx="258480" cy="15048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32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32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9" name="CustomShape 55"/>
          <p:cNvSpPr/>
          <p:nvPr/>
        </p:nvSpPr>
        <p:spPr>
          <a:xfrm>
            <a:off x="5219640" y="3187080"/>
            <a:ext cx="258480" cy="15048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44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4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0" name="CustomShape 56"/>
          <p:cNvSpPr/>
          <p:nvPr/>
        </p:nvSpPr>
        <p:spPr>
          <a:xfrm>
            <a:off x="9453240" y="3187080"/>
            <a:ext cx="258480" cy="15048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44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4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1" name="CustomShape 57"/>
          <p:cNvSpPr/>
          <p:nvPr/>
        </p:nvSpPr>
        <p:spPr>
          <a:xfrm>
            <a:off x="4048560" y="4201560"/>
            <a:ext cx="135000" cy="2903760"/>
          </a:xfrm>
          <a:custGeom>
            <a:avLst/>
            <a:gdLst/>
            <a:ahLst/>
            <a:cxnLst/>
            <a:rect l="l" t="t" r="r" b="b"/>
            <a:pathLst>
              <a:path w="135889" h="2904490">
                <a:moveTo>
                  <a:pt x="7874" y="0"/>
                </a:moveTo>
                <a:lnTo>
                  <a:pt x="135369" y="0"/>
                </a:lnTo>
                <a:lnTo>
                  <a:pt x="135369" y="2904159"/>
                </a:lnTo>
                <a:lnTo>
                  <a:pt x="0" y="2904159"/>
                </a:lnTo>
              </a:path>
            </a:pathLst>
          </a:custGeom>
          <a:noFill/>
          <a:ln w="12600">
            <a:solidFill>
              <a:srgbClr val="FFE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2" name="CustomShape 58"/>
          <p:cNvSpPr/>
          <p:nvPr/>
        </p:nvSpPr>
        <p:spPr>
          <a:xfrm>
            <a:off x="4055760" y="3684240"/>
            <a:ext cx="465120" cy="28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FFDE16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3" name="CustomShape 59"/>
          <p:cNvSpPr/>
          <p:nvPr/>
        </p:nvSpPr>
        <p:spPr>
          <a:xfrm>
            <a:off x="7398720" y="6235920"/>
            <a:ext cx="121680" cy="302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4" name="CustomShape 60"/>
          <p:cNvSpPr/>
          <p:nvPr/>
        </p:nvSpPr>
        <p:spPr>
          <a:xfrm>
            <a:off x="9502920" y="6240600"/>
            <a:ext cx="118800" cy="1933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5" name="CustomShape 61"/>
          <p:cNvSpPr/>
          <p:nvPr/>
        </p:nvSpPr>
        <p:spPr>
          <a:xfrm rot="16200000">
            <a:off x="6351480" y="5616720"/>
            <a:ext cx="122760" cy="4989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6" name="CustomShape 62"/>
          <p:cNvSpPr/>
          <p:nvPr/>
        </p:nvSpPr>
        <p:spPr>
          <a:xfrm rot="16200000">
            <a:off x="8476920" y="5808600"/>
            <a:ext cx="121680" cy="4399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7" name="CustomShape 63"/>
          <p:cNvSpPr/>
          <p:nvPr/>
        </p:nvSpPr>
        <p:spPr>
          <a:xfrm rot="16200000">
            <a:off x="8476920" y="6602760"/>
            <a:ext cx="121680" cy="4399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8" name="CustomShape 64"/>
          <p:cNvSpPr/>
          <p:nvPr/>
        </p:nvSpPr>
        <p:spPr>
          <a:xfrm>
            <a:off x="387360" y="2270160"/>
            <a:ext cx="2228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1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549" name="CustomShape 65"/>
          <p:cNvSpPr/>
          <p:nvPr/>
        </p:nvSpPr>
        <p:spPr>
          <a:xfrm>
            <a:off x="372960" y="1482840"/>
            <a:ext cx="164844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ct val="101000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П</a:t>
            </a:r>
            <a:r>
              <a:rPr lang="ru-RU" sz="900" b="1" strike="noStrike" spc="-21">
                <a:solidFill>
                  <a:srgbClr val="171B1E"/>
                </a:solidFill>
                <a:latin typeface="Calibri"/>
                <a:ea typeface="DejaVu Sans"/>
              </a:rPr>
              <a:t>О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Д</a:t>
            </a:r>
            <a:r>
              <a:rPr lang="ru-RU" sz="900" b="1" strike="noStrike" spc="-55">
                <a:solidFill>
                  <a:srgbClr val="171B1E"/>
                </a:solidFill>
                <a:latin typeface="Calibri"/>
                <a:ea typeface="DejaVu Sans"/>
              </a:rPr>
              <a:t>Г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ОТ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ОВИТЕЛЬНЫЕ 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РАБОТЫ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0" name="CustomShape 66"/>
          <p:cNvSpPr/>
          <p:nvPr/>
        </p:nvSpPr>
        <p:spPr>
          <a:xfrm>
            <a:off x="2412720" y="5206320"/>
            <a:ext cx="1639800" cy="485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Анализ географии</a:t>
            </a:r>
            <a:endParaRPr lang="ru-RU" sz="900" b="0" strike="noStrike" spc="-1">
              <a:latin typeface="Arial"/>
            </a:endParaRPr>
          </a:p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и ассортимента реализации продукции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1" name="CustomShape 67"/>
          <p:cNvSpPr/>
          <p:nvPr/>
        </p:nvSpPr>
        <p:spPr>
          <a:xfrm>
            <a:off x="2412720" y="5774400"/>
            <a:ext cx="1639800" cy="514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Анализ цепочек поставок  и сложившихся моделей  кооперации/интеграции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2" name="CustomShape 68"/>
          <p:cNvSpPr/>
          <p:nvPr/>
        </p:nvSpPr>
        <p:spPr>
          <a:xfrm>
            <a:off x="2412720" y="6370920"/>
            <a:ext cx="1639800" cy="551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Анализ пропускной  способности каналов  логистики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3" name="CustomShape 69"/>
          <p:cNvSpPr/>
          <p:nvPr/>
        </p:nvSpPr>
        <p:spPr>
          <a:xfrm>
            <a:off x="2412720" y="7004880"/>
            <a:ext cx="1639800" cy="421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Анализ ресурсной базы МО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4" name="CustomShape 70"/>
          <p:cNvSpPr/>
          <p:nvPr/>
        </p:nvSpPr>
        <p:spPr>
          <a:xfrm>
            <a:off x="285840" y="3381120"/>
            <a:ext cx="1639800" cy="842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Определение ключевых  компаний МО на основе  статистики (ОКВЭД): не менее  80% выручки МО, социальная  значимость                          и активность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5" name="CustomShape 71"/>
          <p:cNvSpPr/>
          <p:nvPr/>
        </p:nvSpPr>
        <p:spPr>
          <a:xfrm>
            <a:off x="275400" y="4302720"/>
            <a:ext cx="1639800" cy="596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Проведение опроса  (анкетирование)  предпринимателей                                      и владельцев бизнеса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6" name="CustomShape 72"/>
          <p:cNvSpPr/>
          <p:nvPr/>
        </p:nvSpPr>
        <p:spPr>
          <a:xfrm>
            <a:off x="270360" y="4973400"/>
            <a:ext cx="1639800" cy="838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32">
                <a:solidFill>
                  <a:srgbClr val="2B2F32"/>
                </a:solidFill>
                <a:latin typeface="Calibri"/>
                <a:ea typeface="DejaVu Sans"/>
              </a:rPr>
              <a:t>Проведение серии глубинных структурированных  интервью с владельцами</a:t>
            </a:r>
            <a:endParaRPr lang="ru-RU" sz="900" b="0" strike="noStrike" spc="-1">
              <a:latin typeface="Arial"/>
            </a:endParaRPr>
          </a:p>
          <a:p>
            <a:pPr>
              <a:lnSpc>
                <a:spcPts val="901"/>
              </a:lnSpc>
            </a:pPr>
            <a:r>
              <a:rPr lang="ru-RU" sz="900" b="1" strike="noStrike" spc="-32">
                <a:solidFill>
                  <a:srgbClr val="2B2F32"/>
                </a:solidFill>
                <a:latin typeface="Calibri"/>
                <a:ea typeface="DejaVu Sans"/>
              </a:rPr>
              <a:t>и первыми лицами бизнеса  (организации/ИП)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7" name="CustomShape 73"/>
          <p:cNvSpPr/>
          <p:nvPr/>
        </p:nvSpPr>
        <p:spPr>
          <a:xfrm>
            <a:off x="6669720" y="3406680"/>
            <a:ext cx="1639800" cy="638280"/>
          </a:xfrm>
          <a:prstGeom prst="rect">
            <a:avLst/>
          </a:prstGeom>
          <a:solidFill>
            <a:schemeClr val="bg1"/>
          </a:solidFill>
          <a:ln w="12600">
            <a:solidFill>
              <a:srgbClr val="FFDE1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Разработка моделей  кооперации                                             и партнерства, в т.ч. с соседними территориями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8" name="CustomShape 74"/>
          <p:cNvSpPr/>
          <p:nvPr/>
        </p:nvSpPr>
        <p:spPr>
          <a:xfrm>
            <a:off x="4503600" y="5369040"/>
            <a:ext cx="1665720" cy="563040"/>
          </a:xfrm>
          <a:prstGeom prst="rect">
            <a:avLst/>
          </a:prstGeom>
          <a:solidFill>
            <a:schemeClr val="bg1"/>
          </a:solidFill>
          <a:ln w="12600">
            <a:solidFill>
              <a:srgbClr val="C2C3C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Разработка пула  инвестиционных идей  эволюционного характера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59" name="CustomShape 75"/>
          <p:cNvSpPr/>
          <p:nvPr/>
        </p:nvSpPr>
        <p:spPr>
          <a:xfrm>
            <a:off x="6682680" y="5777640"/>
            <a:ext cx="1665720" cy="457920"/>
          </a:xfrm>
          <a:prstGeom prst="rect">
            <a:avLst/>
          </a:prstGeom>
          <a:solidFill>
            <a:schemeClr val="bg1"/>
          </a:solidFill>
          <a:ln w="12600">
            <a:solidFill>
              <a:srgbClr val="C2C3C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Формирование перспективной продуктовой матрицы МО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60" name="CustomShape 76"/>
          <p:cNvSpPr/>
          <p:nvPr/>
        </p:nvSpPr>
        <p:spPr>
          <a:xfrm>
            <a:off x="6669720" y="6526800"/>
            <a:ext cx="1665720" cy="565920"/>
          </a:xfrm>
          <a:prstGeom prst="rect">
            <a:avLst/>
          </a:prstGeom>
          <a:solidFill>
            <a:schemeClr val="bg1"/>
          </a:solidFill>
          <a:ln w="12600">
            <a:solidFill>
              <a:srgbClr val="C2C3C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Разработка пула  инвестиционных проектов, определение интересантов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61" name="CustomShape 77"/>
          <p:cNvSpPr/>
          <p:nvPr/>
        </p:nvSpPr>
        <p:spPr>
          <a:xfrm>
            <a:off x="8758080" y="5451480"/>
            <a:ext cx="1665720" cy="788760"/>
          </a:xfrm>
          <a:prstGeom prst="rect">
            <a:avLst/>
          </a:prstGeom>
          <a:solidFill>
            <a:schemeClr val="bg1"/>
          </a:solidFill>
          <a:ln w="12600">
            <a:solidFill>
              <a:srgbClr val="C2C3C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tIns="108000" rIns="108000" bIns="108000" anchor="ctr">
            <a:noAutofit/>
          </a:bodyPr>
          <a:lstStyle/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Предложения</a:t>
            </a:r>
            <a:endParaRPr lang="ru-RU" sz="900" b="0" strike="noStrike" spc="-1">
              <a:latin typeface="Arial"/>
            </a:endParaRPr>
          </a:p>
          <a:p>
            <a:pPr>
              <a:lnSpc>
                <a:spcPts val="901"/>
              </a:lnSpc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по совершенствованию форм финансовой                                      и организационной  поддержки бизнеса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62" name="CustomShape 78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78DD769A-E8EC-466B-B733-57762EA0BDB2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9883080" y="6638760"/>
            <a:ext cx="807480" cy="920520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4" name="CustomShape 2"/>
          <p:cNvSpPr/>
          <p:nvPr/>
        </p:nvSpPr>
        <p:spPr>
          <a:xfrm>
            <a:off x="1080" y="0"/>
            <a:ext cx="7696800" cy="646200"/>
          </a:xfrm>
          <a:custGeom>
            <a:avLst/>
            <a:gdLst/>
            <a:ahLst/>
            <a:cxnLst/>
            <a:rect l="l" t="t" r="r" b="b"/>
            <a:pathLst>
              <a:path w="7697470" h="647065">
                <a:moveTo>
                  <a:pt x="7697355" y="0"/>
                </a:moveTo>
                <a:lnTo>
                  <a:pt x="0" y="1435"/>
                </a:lnTo>
                <a:lnTo>
                  <a:pt x="0" y="646874"/>
                </a:lnTo>
                <a:lnTo>
                  <a:pt x="7124395" y="646874"/>
                </a:lnTo>
                <a:lnTo>
                  <a:pt x="7697355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5" name="CustomShape 3"/>
          <p:cNvSpPr/>
          <p:nvPr/>
        </p:nvSpPr>
        <p:spPr>
          <a:xfrm>
            <a:off x="450360" y="159840"/>
            <a:ext cx="5578560" cy="37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400" b="1" strike="noStrike" spc="9">
                <a:solidFill>
                  <a:srgbClr val="FFFFFF"/>
                </a:solidFill>
                <a:latin typeface="Calibri"/>
              </a:rPr>
              <a:t>НАПРАВЛЕНИЯ </a:t>
            </a:r>
            <a:r>
              <a:rPr lang="ru-RU" sz="2400" b="1" strike="noStrike" spc="1">
                <a:solidFill>
                  <a:srgbClr val="FFFFFF"/>
                </a:solidFill>
                <a:latin typeface="Calibri"/>
              </a:rPr>
              <a:t>СБОРА</a:t>
            </a:r>
            <a:r>
              <a:rPr lang="ru-RU" sz="2400" b="1" strike="noStrike" spc="92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400" b="1" strike="noStrike" spc="21">
                <a:solidFill>
                  <a:srgbClr val="FFFFFF"/>
                </a:solidFill>
                <a:latin typeface="Calibri"/>
              </a:rPr>
              <a:t>ИНФОРМАЦИИ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566" name="CustomShape 4"/>
          <p:cNvSpPr/>
          <p:nvPr/>
        </p:nvSpPr>
        <p:spPr>
          <a:xfrm>
            <a:off x="2778120" y="1475280"/>
            <a:ext cx="256788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1500"/>
              </a:lnSpc>
              <a:spcBef>
                <a:spcPts val="99"/>
              </a:spcBef>
            </a:pPr>
            <a:r>
              <a:rPr lang="ru-RU" sz="1600" b="1" strike="noStrike" spc="-41">
                <a:solidFill>
                  <a:srgbClr val="58595B"/>
                </a:solidFill>
                <a:latin typeface="Calibri"/>
                <a:ea typeface="DejaVu Sans"/>
              </a:rPr>
              <a:t>306 </a:t>
            </a:r>
            <a:r>
              <a:rPr lang="ru-RU" sz="1600" b="1" strike="noStrike" spc="-60">
                <a:solidFill>
                  <a:srgbClr val="58595B"/>
                </a:solidFill>
                <a:latin typeface="Calibri"/>
                <a:ea typeface="DejaVu Sans"/>
              </a:rPr>
              <a:t>респондентов </a:t>
            </a:r>
            <a:r>
              <a:rPr lang="ru-RU" sz="1600" b="1" strike="noStrike" spc="-231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0" strike="noStrike" spc="-12">
                <a:solidFill>
                  <a:srgbClr val="58595B"/>
                </a:solidFill>
                <a:latin typeface="Calibri"/>
                <a:ea typeface="DejaVu Sans"/>
              </a:rPr>
              <a:t>(&gt;1,5%)</a:t>
            </a:r>
            <a:endParaRPr lang="ru-RU" sz="1600" b="0" strike="noStrike" spc="-1">
              <a:latin typeface="Arial"/>
            </a:endParaRPr>
          </a:p>
          <a:p>
            <a:pPr marL="12600">
              <a:lnSpc>
                <a:spcPts val="1500"/>
              </a:lnSpc>
              <a:spcBef>
                <a:spcPts val="139"/>
              </a:spcBef>
            </a:pPr>
            <a:r>
              <a:rPr lang="ru-RU" sz="1600" b="1" strike="noStrike" spc="-60">
                <a:solidFill>
                  <a:srgbClr val="58595B"/>
                </a:solidFill>
                <a:latin typeface="Calibri"/>
                <a:ea typeface="DejaVu Sans"/>
              </a:rPr>
              <a:t>из 19 335 человек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67" name="CustomShape 5"/>
          <p:cNvSpPr/>
          <p:nvPr/>
        </p:nvSpPr>
        <p:spPr>
          <a:xfrm>
            <a:off x="2778120" y="4307760"/>
            <a:ext cx="1168920" cy="24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930"/>
              </a:lnSpc>
            </a:pPr>
            <a:r>
              <a:rPr lang="ru-RU" sz="1600" b="1" strike="noStrike" spc="-7">
                <a:solidFill>
                  <a:srgbClr val="171B1E"/>
                </a:solidFill>
                <a:latin typeface="Calibri"/>
                <a:ea typeface="DejaVu Sans"/>
              </a:rPr>
              <a:t>БИЗНЕС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68" name="CustomShape 6"/>
          <p:cNvSpPr/>
          <p:nvPr/>
        </p:nvSpPr>
        <p:spPr>
          <a:xfrm>
            <a:off x="2778120" y="2730240"/>
            <a:ext cx="2307600" cy="24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930"/>
              </a:lnSpc>
            </a:pPr>
            <a:r>
              <a:rPr lang="ru-RU" sz="1600" b="1" strike="noStrike" spc="-12">
                <a:solidFill>
                  <a:srgbClr val="171B1E"/>
                </a:solidFill>
                <a:latin typeface="Calibri"/>
                <a:ea typeface="DejaVu Sans"/>
              </a:rPr>
              <a:t>АДМИНИСТРАЦИЯ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69" name="CustomShape 7"/>
          <p:cNvSpPr/>
          <p:nvPr/>
        </p:nvSpPr>
        <p:spPr>
          <a:xfrm>
            <a:off x="2766240" y="5959800"/>
            <a:ext cx="1504080" cy="24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930"/>
              </a:lnSpc>
            </a:pPr>
            <a:r>
              <a:rPr lang="ru-RU" sz="1600" b="1" strike="noStrike" spc="-15">
                <a:solidFill>
                  <a:srgbClr val="171B1E"/>
                </a:solidFill>
                <a:latin typeface="Calibri"/>
                <a:ea typeface="DejaVu Sans"/>
              </a:rPr>
              <a:t>ЭКСПЕРТЫ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70" name="CustomShape 8"/>
          <p:cNvSpPr/>
          <p:nvPr/>
        </p:nvSpPr>
        <p:spPr>
          <a:xfrm>
            <a:off x="2778120" y="1125720"/>
            <a:ext cx="132516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171B1E"/>
                </a:solidFill>
                <a:latin typeface="Calibri"/>
                <a:ea typeface="DejaVu Sans"/>
              </a:rPr>
              <a:t>Н</a:t>
            </a:r>
            <a:r>
              <a:rPr lang="ru-RU" sz="1600" b="1" strike="noStrike" spc="-15">
                <a:solidFill>
                  <a:srgbClr val="171B1E"/>
                </a:solidFill>
                <a:latin typeface="Calibri"/>
                <a:ea typeface="DejaVu Sans"/>
              </a:rPr>
              <a:t>А</a:t>
            </a:r>
            <a:r>
              <a:rPr lang="ru-RU" sz="1600" b="1" strike="noStrike" spc="-1">
                <a:solidFill>
                  <a:srgbClr val="171B1E"/>
                </a:solidFill>
                <a:latin typeface="Calibri"/>
                <a:ea typeface="DejaVu Sans"/>
              </a:rPr>
              <a:t>СЕЛЕНИЕ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71" name="CustomShape 9"/>
          <p:cNvSpPr/>
          <p:nvPr/>
        </p:nvSpPr>
        <p:spPr>
          <a:xfrm>
            <a:off x="2778120" y="6336000"/>
            <a:ext cx="2254680" cy="49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15 федеральных и региональных экспертов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72" name="CustomShape 10"/>
          <p:cNvSpPr/>
          <p:nvPr/>
        </p:nvSpPr>
        <p:spPr>
          <a:xfrm>
            <a:off x="2778120" y="4717440"/>
            <a:ext cx="2300760" cy="75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1539"/>
              </a:lnSpc>
              <a:spcBef>
                <a:spcPts val="99"/>
              </a:spcBef>
            </a:pPr>
            <a:r>
              <a:rPr lang="ru-RU" sz="1600" b="0" strike="noStrike" spc="-1">
                <a:solidFill>
                  <a:srgbClr val="58595B"/>
                </a:solidFill>
                <a:latin typeface="Calibri"/>
                <a:ea typeface="DejaVu Sans"/>
              </a:rPr>
              <a:t>Анкетирование</a:t>
            </a:r>
            <a:endParaRPr lang="ru-RU" sz="1600" b="0" strike="noStrike" spc="-1">
              <a:latin typeface="Arial"/>
            </a:endParaRPr>
          </a:p>
          <a:p>
            <a:pPr marL="12600">
              <a:lnSpc>
                <a:spcPts val="1400"/>
              </a:lnSpc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30 предпринимателей,</a:t>
            </a:r>
            <a:endParaRPr lang="ru-RU" sz="1600" b="0" strike="noStrike" spc="-1">
              <a:latin typeface="Arial"/>
            </a:endParaRPr>
          </a:p>
          <a:p>
            <a:pPr marL="12600">
              <a:lnSpc>
                <a:spcPts val="1400"/>
              </a:lnSpc>
              <a:spcBef>
                <a:spcPts val="139"/>
              </a:spcBef>
            </a:pPr>
            <a:r>
              <a:rPr lang="ru-RU" sz="1600" b="0" strike="noStrike" spc="-1">
                <a:solidFill>
                  <a:srgbClr val="58595B"/>
                </a:solidFill>
                <a:latin typeface="Calibri"/>
                <a:ea typeface="DejaVu Sans"/>
              </a:rPr>
              <a:t>интервью с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28 ключевыми компаниями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73" name="CustomShape 11"/>
          <p:cNvSpPr/>
          <p:nvPr/>
        </p:nvSpPr>
        <p:spPr>
          <a:xfrm>
            <a:off x="2778120" y="3061080"/>
            <a:ext cx="3277800" cy="4891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8240" rIns="0" bIns="0">
            <a:spAutoFit/>
          </a:bodyPr>
          <a:lstStyle/>
          <a:p>
            <a:pPr marL="12600">
              <a:lnSpc>
                <a:spcPts val="1500"/>
              </a:lnSpc>
              <a:spcBef>
                <a:spcPts val="380"/>
              </a:spcBef>
            </a:pPr>
            <a:r>
              <a:rPr lang="ru-RU" sz="1600" b="1" strike="noStrike" spc="-41" dirty="0">
                <a:solidFill>
                  <a:srgbClr val="58595B"/>
                </a:solidFill>
                <a:latin typeface="Calibri"/>
                <a:ea typeface="DejaVu Sans"/>
              </a:rPr>
              <a:t>Работа с командой  </a:t>
            </a:r>
            <a:endParaRPr lang="ru-RU" sz="1600" b="1" strike="noStrike" spc="-41" dirty="0" smtClean="0">
              <a:solidFill>
                <a:srgbClr val="58595B"/>
              </a:solidFill>
              <a:latin typeface="Calibri"/>
              <a:ea typeface="DejaVu Sans"/>
            </a:endParaRPr>
          </a:p>
          <a:p>
            <a:pPr marL="12600">
              <a:lnSpc>
                <a:spcPts val="1500"/>
              </a:lnSpc>
              <a:spcBef>
                <a:spcPts val="380"/>
              </a:spcBef>
            </a:pPr>
            <a:r>
              <a:rPr lang="ru-RU" sz="1600" b="1" strike="noStrike" spc="-41" dirty="0" smtClean="0">
                <a:solidFill>
                  <a:srgbClr val="58595B"/>
                </a:solidFill>
                <a:latin typeface="Calibri"/>
                <a:ea typeface="DejaVu Sans"/>
              </a:rPr>
              <a:t>Администрации </a:t>
            </a:r>
            <a:r>
              <a:rPr lang="ru-RU" sz="1600" b="1" strike="noStrike" spc="-41" dirty="0" err="1">
                <a:solidFill>
                  <a:srgbClr val="58595B"/>
                </a:solidFill>
                <a:latin typeface="Calibri"/>
                <a:ea typeface="DejaVu Sans"/>
              </a:rPr>
              <a:t>Уватского</a:t>
            </a:r>
            <a:r>
              <a:rPr lang="ru-RU" sz="1600" b="1" strike="noStrike" spc="-41" dirty="0">
                <a:solidFill>
                  <a:srgbClr val="58595B"/>
                </a:solidFill>
                <a:latin typeface="Calibri"/>
                <a:ea typeface="DejaVu Sans"/>
              </a:rPr>
              <a:t> МР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74" name="CustomShape 12"/>
          <p:cNvSpPr/>
          <p:nvPr/>
        </p:nvSpPr>
        <p:spPr>
          <a:xfrm>
            <a:off x="810720" y="1144800"/>
            <a:ext cx="1068840" cy="106884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5" name="CustomShape 13"/>
          <p:cNvSpPr/>
          <p:nvPr/>
        </p:nvSpPr>
        <p:spPr>
          <a:xfrm rot="16200000">
            <a:off x="2061720" y="1573200"/>
            <a:ext cx="378360" cy="220320"/>
          </a:xfrm>
          <a:custGeom>
            <a:avLst/>
            <a:gdLst/>
            <a:ahLst/>
            <a:cxnLst/>
            <a:rect l="l" t="t" r="r" b="b"/>
            <a:pathLst>
              <a:path w="379094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53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6" name="CustomShape 14"/>
          <p:cNvSpPr/>
          <p:nvPr/>
        </p:nvSpPr>
        <p:spPr>
          <a:xfrm rot="16200000">
            <a:off x="2046240" y="4705560"/>
            <a:ext cx="378360" cy="221040"/>
          </a:xfrm>
          <a:custGeom>
            <a:avLst/>
            <a:gdLst/>
            <a:ahLst/>
            <a:cxnLst/>
            <a:rect l="l" t="t" r="r" b="b"/>
            <a:pathLst>
              <a:path w="379095" h="221614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98" y="219646"/>
                </a:lnTo>
                <a:lnTo>
                  <a:pt x="188353" y="220992"/>
                </a:lnTo>
                <a:lnTo>
                  <a:pt x="190436" y="220992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7" name="CustomShape 15"/>
          <p:cNvSpPr/>
          <p:nvPr/>
        </p:nvSpPr>
        <p:spPr>
          <a:xfrm>
            <a:off x="810720" y="2726280"/>
            <a:ext cx="1068840" cy="106884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8" name="CustomShape 16"/>
          <p:cNvSpPr/>
          <p:nvPr/>
        </p:nvSpPr>
        <p:spPr>
          <a:xfrm rot="16200000">
            <a:off x="2061720" y="3140640"/>
            <a:ext cx="376560" cy="219600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579" name="Group 17"/>
          <p:cNvGrpSpPr/>
          <p:nvPr/>
        </p:nvGrpSpPr>
        <p:grpSpPr>
          <a:xfrm>
            <a:off x="804240" y="4307760"/>
            <a:ext cx="1069200" cy="1069200"/>
            <a:chOff x="804240" y="4307760"/>
            <a:chExt cx="1069200" cy="1069200"/>
          </a:xfrm>
        </p:grpSpPr>
        <p:sp>
          <p:nvSpPr>
            <p:cNvPr id="580" name="CustomShape 18"/>
            <p:cNvSpPr/>
            <p:nvPr/>
          </p:nvSpPr>
          <p:spPr>
            <a:xfrm>
              <a:off x="804240" y="4307760"/>
              <a:ext cx="1069200" cy="1069200"/>
            </a:xfrm>
            <a:custGeom>
              <a:avLst/>
              <a:gdLst/>
              <a:ahLst/>
              <a:cxnLst/>
              <a:rect l="l" t="t" r="r" b="b"/>
              <a:pathLst>
                <a:path w="1069975" h="1069975">
                  <a:moveTo>
                    <a:pt x="533133" y="0"/>
                  </a:moveTo>
                  <a:lnTo>
                    <a:pt x="484462" y="2338"/>
                  </a:lnTo>
                  <a:lnTo>
                    <a:pt x="437028" y="8917"/>
                  </a:lnTo>
                  <a:lnTo>
                    <a:pt x="391021" y="19549"/>
                  </a:lnTo>
                  <a:lnTo>
                    <a:pt x="346628" y="34043"/>
                  </a:lnTo>
                  <a:lnTo>
                    <a:pt x="304037" y="52210"/>
                  </a:lnTo>
                  <a:lnTo>
                    <a:pt x="263437" y="73861"/>
                  </a:lnTo>
                  <a:lnTo>
                    <a:pt x="225016" y="98806"/>
                  </a:lnTo>
                  <a:lnTo>
                    <a:pt x="188961" y="126856"/>
                  </a:lnTo>
                  <a:lnTo>
                    <a:pt x="155462" y="157822"/>
                  </a:lnTo>
                  <a:lnTo>
                    <a:pt x="124706" y="191515"/>
                  </a:lnTo>
                  <a:lnTo>
                    <a:pt x="96881" y="227744"/>
                  </a:lnTo>
                  <a:lnTo>
                    <a:pt x="72176" y="266320"/>
                  </a:lnTo>
                  <a:lnTo>
                    <a:pt x="50779" y="307055"/>
                  </a:lnTo>
                  <a:lnTo>
                    <a:pt x="32879" y="349759"/>
                  </a:lnTo>
                  <a:lnTo>
                    <a:pt x="18662" y="394242"/>
                  </a:lnTo>
                  <a:lnTo>
                    <a:pt x="8318" y="440315"/>
                  </a:lnTo>
                  <a:lnTo>
                    <a:pt x="2034" y="487788"/>
                  </a:lnTo>
                  <a:lnTo>
                    <a:pt x="0" y="536473"/>
                  </a:lnTo>
                  <a:lnTo>
                    <a:pt x="2338" y="585144"/>
                  </a:lnTo>
                  <a:lnTo>
                    <a:pt x="8917" y="632577"/>
                  </a:lnTo>
                  <a:lnTo>
                    <a:pt x="19549" y="678585"/>
                  </a:lnTo>
                  <a:lnTo>
                    <a:pt x="34043" y="722978"/>
                  </a:lnTo>
                  <a:lnTo>
                    <a:pt x="52210" y="765569"/>
                  </a:lnTo>
                  <a:lnTo>
                    <a:pt x="73861" y="806169"/>
                  </a:lnTo>
                  <a:lnTo>
                    <a:pt x="98806" y="844590"/>
                  </a:lnTo>
                  <a:lnTo>
                    <a:pt x="126856" y="880645"/>
                  </a:lnTo>
                  <a:lnTo>
                    <a:pt x="157822" y="914144"/>
                  </a:lnTo>
                  <a:lnTo>
                    <a:pt x="191515" y="944900"/>
                  </a:lnTo>
                  <a:lnTo>
                    <a:pt x="227744" y="972724"/>
                  </a:lnTo>
                  <a:lnTo>
                    <a:pt x="266320" y="997429"/>
                  </a:lnTo>
                  <a:lnTo>
                    <a:pt x="307055" y="1018826"/>
                  </a:lnTo>
                  <a:lnTo>
                    <a:pt x="349759" y="1036727"/>
                  </a:lnTo>
                  <a:lnTo>
                    <a:pt x="394242" y="1050944"/>
                  </a:lnTo>
                  <a:lnTo>
                    <a:pt x="440315" y="1061288"/>
                  </a:lnTo>
                  <a:lnTo>
                    <a:pt x="487788" y="1067571"/>
                  </a:lnTo>
                  <a:lnTo>
                    <a:pt x="536473" y="1069606"/>
                  </a:lnTo>
                  <a:lnTo>
                    <a:pt x="585144" y="1067268"/>
                  </a:lnTo>
                  <a:lnTo>
                    <a:pt x="632578" y="1060688"/>
                  </a:lnTo>
                  <a:lnTo>
                    <a:pt x="678586" y="1050056"/>
                  </a:lnTo>
                  <a:lnTo>
                    <a:pt x="722979" y="1035561"/>
                  </a:lnTo>
                  <a:lnTo>
                    <a:pt x="765571" y="1017393"/>
                  </a:lnTo>
                  <a:lnTo>
                    <a:pt x="806172" y="995742"/>
                  </a:lnTo>
                  <a:lnTo>
                    <a:pt x="844594" y="970795"/>
                  </a:lnTo>
                  <a:lnTo>
                    <a:pt x="880649" y="942744"/>
                  </a:lnTo>
                  <a:lnTo>
                    <a:pt x="914149" y="911777"/>
                  </a:lnTo>
                  <a:lnTo>
                    <a:pt x="944905" y="878084"/>
                  </a:lnTo>
                  <a:lnTo>
                    <a:pt x="972730" y="841854"/>
                  </a:lnTo>
                  <a:lnTo>
                    <a:pt x="997435" y="803276"/>
                  </a:lnTo>
                  <a:lnTo>
                    <a:pt x="1018832" y="762540"/>
                  </a:lnTo>
                  <a:lnTo>
                    <a:pt x="1036732" y="719836"/>
                  </a:lnTo>
                  <a:lnTo>
                    <a:pt x="1050948" y="675352"/>
                  </a:lnTo>
                  <a:lnTo>
                    <a:pt x="1061291" y="629279"/>
                  </a:lnTo>
                  <a:lnTo>
                    <a:pt x="1067573" y="581805"/>
                  </a:lnTo>
                  <a:lnTo>
                    <a:pt x="1069606" y="533120"/>
                  </a:lnTo>
                  <a:lnTo>
                    <a:pt x="1067268" y="484451"/>
                  </a:lnTo>
                  <a:lnTo>
                    <a:pt x="1060688" y="437019"/>
                  </a:lnTo>
                  <a:lnTo>
                    <a:pt x="1050056" y="391014"/>
                  </a:lnTo>
                  <a:lnTo>
                    <a:pt x="1035561" y="346622"/>
                  </a:lnTo>
                  <a:lnTo>
                    <a:pt x="1017394" y="304032"/>
                  </a:lnTo>
                  <a:lnTo>
                    <a:pt x="995742" y="263433"/>
                  </a:lnTo>
                  <a:lnTo>
                    <a:pt x="970796" y="225013"/>
                  </a:lnTo>
                  <a:lnTo>
                    <a:pt x="942745" y="188959"/>
                  </a:lnTo>
                  <a:lnTo>
                    <a:pt x="911779" y="155460"/>
                  </a:lnTo>
                  <a:lnTo>
                    <a:pt x="878086" y="124705"/>
                  </a:lnTo>
                  <a:lnTo>
                    <a:pt x="841856" y="96881"/>
                  </a:lnTo>
                  <a:lnTo>
                    <a:pt x="803280" y="72176"/>
                  </a:lnTo>
                  <a:lnTo>
                    <a:pt x="762545" y="50779"/>
                  </a:lnTo>
                  <a:lnTo>
                    <a:pt x="719842" y="32878"/>
                  </a:lnTo>
                  <a:lnTo>
                    <a:pt x="675360" y="18662"/>
                  </a:lnTo>
                  <a:lnTo>
                    <a:pt x="629288" y="8318"/>
                  </a:lnTo>
                  <a:lnTo>
                    <a:pt x="581816" y="2034"/>
                  </a:lnTo>
                  <a:lnTo>
                    <a:pt x="53313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1" name="CustomShape 19"/>
            <p:cNvSpPr/>
            <p:nvPr/>
          </p:nvSpPr>
          <p:spPr>
            <a:xfrm>
              <a:off x="1110240" y="4566960"/>
              <a:ext cx="438840" cy="606240"/>
            </a:xfrm>
            <a:custGeom>
              <a:avLst/>
              <a:gdLst/>
              <a:ahLst/>
              <a:cxnLst/>
              <a:rect l="l" t="t" r="r" b="b"/>
              <a:pathLst>
                <a:path w="439420" h="607060">
                  <a:moveTo>
                    <a:pt x="99098" y="0"/>
                  </a:moveTo>
                  <a:lnTo>
                    <a:pt x="24930" y="0"/>
                  </a:lnTo>
                  <a:lnTo>
                    <a:pt x="11939" y="845"/>
                  </a:lnTo>
                  <a:lnTo>
                    <a:pt x="4384" y="4295"/>
                  </a:lnTo>
                  <a:lnTo>
                    <a:pt x="873" y="11722"/>
                  </a:lnTo>
                  <a:lnTo>
                    <a:pt x="12" y="24498"/>
                  </a:lnTo>
                  <a:lnTo>
                    <a:pt x="0" y="583044"/>
                  </a:lnTo>
                  <a:lnTo>
                    <a:pt x="884" y="595266"/>
                  </a:lnTo>
                  <a:lnTo>
                    <a:pt x="4306" y="602516"/>
                  </a:lnTo>
                  <a:lnTo>
                    <a:pt x="11446" y="605990"/>
                  </a:lnTo>
                  <a:lnTo>
                    <a:pt x="23482" y="606882"/>
                  </a:lnTo>
                  <a:lnTo>
                    <a:pt x="422694" y="606856"/>
                  </a:lnTo>
                  <a:lnTo>
                    <a:pt x="432968" y="606247"/>
                  </a:lnTo>
                  <a:lnTo>
                    <a:pt x="438238" y="601586"/>
                  </a:lnTo>
                  <a:lnTo>
                    <a:pt x="438645" y="591388"/>
                  </a:lnTo>
                  <a:lnTo>
                    <a:pt x="438866" y="578336"/>
                  </a:lnTo>
                  <a:lnTo>
                    <a:pt x="438759" y="529209"/>
                  </a:lnTo>
                  <a:lnTo>
                    <a:pt x="407784" y="529209"/>
                  </a:lnTo>
                  <a:lnTo>
                    <a:pt x="407784" y="575094"/>
                  </a:lnTo>
                  <a:lnTo>
                    <a:pt x="31546" y="575094"/>
                  </a:lnTo>
                  <a:lnTo>
                    <a:pt x="31546" y="30708"/>
                  </a:lnTo>
                  <a:lnTo>
                    <a:pt x="99098" y="30708"/>
                  </a:lnTo>
                  <a:lnTo>
                    <a:pt x="99098" y="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2" name="CustomShape 20"/>
            <p:cNvSpPr/>
            <p:nvPr/>
          </p:nvSpPr>
          <p:spPr>
            <a:xfrm>
              <a:off x="1234800" y="4510800"/>
              <a:ext cx="189720" cy="10656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3" name="CustomShape 21"/>
            <p:cNvSpPr/>
            <p:nvPr/>
          </p:nvSpPr>
          <p:spPr>
            <a:xfrm>
              <a:off x="1302840" y="4567320"/>
              <a:ext cx="245520" cy="221400"/>
            </a:xfrm>
            <a:custGeom>
              <a:avLst/>
              <a:gdLst/>
              <a:ahLst/>
              <a:cxnLst/>
              <a:rect l="l" t="t" r="r" b="b"/>
              <a:pathLst>
                <a:path w="246379" h="222250">
                  <a:moveTo>
                    <a:pt x="185191" y="163042"/>
                  </a:moveTo>
                  <a:lnTo>
                    <a:pt x="0" y="163042"/>
                  </a:lnTo>
                  <a:lnTo>
                    <a:pt x="0" y="182702"/>
                  </a:lnTo>
                  <a:lnTo>
                    <a:pt x="185191" y="182702"/>
                  </a:lnTo>
                  <a:lnTo>
                    <a:pt x="185191" y="163042"/>
                  </a:lnTo>
                  <a:close/>
                  <a:moveTo>
                    <a:pt x="246265" y="31750"/>
                  </a:moveTo>
                  <a:lnTo>
                    <a:pt x="246151" y="6350"/>
                  </a:lnTo>
                  <a:lnTo>
                    <a:pt x="243674" y="6350"/>
                  </a:lnTo>
                  <a:lnTo>
                    <a:pt x="243674" y="0"/>
                  </a:lnTo>
                  <a:lnTo>
                    <a:pt x="147434" y="0"/>
                  </a:lnTo>
                  <a:lnTo>
                    <a:pt x="147434" y="6350"/>
                  </a:lnTo>
                  <a:lnTo>
                    <a:pt x="147434" y="31750"/>
                  </a:lnTo>
                  <a:lnTo>
                    <a:pt x="215912" y="31750"/>
                  </a:lnTo>
                  <a:lnTo>
                    <a:pt x="215912" y="222250"/>
                  </a:lnTo>
                  <a:lnTo>
                    <a:pt x="246265" y="222250"/>
                  </a:lnTo>
                  <a:lnTo>
                    <a:pt x="246265" y="3175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4" name="CustomShape 22"/>
            <p:cNvSpPr/>
            <p:nvPr/>
          </p:nvSpPr>
          <p:spPr>
            <a:xfrm>
              <a:off x="1167480" y="4789800"/>
              <a:ext cx="108000" cy="7632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5" name="CustomShape 23"/>
            <p:cNvSpPr/>
            <p:nvPr/>
          </p:nvSpPr>
          <p:spPr>
            <a:xfrm>
              <a:off x="1168200" y="4683240"/>
              <a:ext cx="108360" cy="75960"/>
            </a:xfrm>
            <a:prstGeom prst="rect">
              <a:avLst/>
            </a:prstGeom>
            <a:blipFill rotWithShape="0"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6" name="CustomShape 24"/>
            <p:cNvSpPr/>
            <p:nvPr/>
          </p:nvSpPr>
          <p:spPr>
            <a:xfrm>
              <a:off x="1167120" y="4896360"/>
              <a:ext cx="108000" cy="75960"/>
            </a:xfrm>
            <a:prstGeom prst="rect">
              <a:avLst/>
            </a:prstGeom>
            <a:blipFill rotWithShape="0"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7" name="CustomShape 25"/>
            <p:cNvSpPr/>
            <p:nvPr/>
          </p:nvSpPr>
          <p:spPr>
            <a:xfrm>
              <a:off x="1166040" y="5002200"/>
              <a:ext cx="108000" cy="75960"/>
            </a:xfrm>
            <a:prstGeom prst="rect">
              <a:avLst/>
            </a:prstGeom>
            <a:blipFill rotWithShape="0"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8" name="CustomShape 26"/>
            <p:cNvSpPr/>
            <p:nvPr/>
          </p:nvSpPr>
          <p:spPr>
            <a:xfrm>
              <a:off x="1301400" y="4830840"/>
              <a:ext cx="366480" cy="237240"/>
            </a:xfrm>
            <a:custGeom>
              <a:avLst/>
              <a:gdLst/>
              <a:ahLst/>
              <a:cxnLst/>
              <a:rect l="l" t="t" r="r" b="b"/>
              <a:pathLst>
                <a:path w="367029" h="238125">
                  <a:moveTo>
                    <a:pt x="62496" y="111937"/>
                  </a:moveTo>
                  <a:lnTo>
                    <a:pt x="368" y="111937"/>
                  </a:lnTo>
                  <a:lnTo>
                    <a:pt x="368" y="130594"/>
                  </a:lnTo>
                  <a:lnTo>
                    <a:pt x="62496" y="130594"/>
                  </a:lnTo>
                  <a:lnTo>
                    <a:pt x="62496" y="111937"/>
                  </a:lnTo>
                  <a:close/>
                  <a:moveTo>
                    <a:pt x="93446" y="218287"/>
                  </a:moveTo>
                  <a:lnTo>
                    <a:pt x="0" y="218287"/>
                  </a:lnTo>
                  <a:lnTo>
                    <a:pt x="0" y="237680"/>
                  </a:lnTo>
                  <a:lnTo>
                    <a:pt x="88353" y="237655"/>
                  </a:lnTo>
                  <a:lnTo>
                    <a:pt x="90690" y="237286"/>
                  </a:lnTo>
                  <a:lnTo>
                    <a:pt x="93446" y="237058"/>
                  </a:lnTo>
                  <a:lnTo>
                    <a:pt x="93446" y="218287"/>
                  </a:lnTo>
                  <a:close/>
                  <a:moveTo>
                    <a:pt x="106883" y="5092"/>
                  </a:moveTo>
                  <a:lnTo>
                    <a:pt x="152" y="5092"/>
                  </a:lnTo>
                  <a:lnTo>
                    <a:pt x="152" y="24879"/>
                  </a:lnTo>
                  <a:lnTo>
                    <a:pt x="106883" y="24879"/>
                  </a:lnTo>
                  <a:lnTo>
                    <a:pt x="106883" y="5092"/>
                  </a:lnTo>
                  <a:close/>
                  <a:moveTo>
                    <a:pt x="366433" y="70954"/>
                  </a:moveTo>
                  <a:lnTo>
                    <a:pt x="337261" y="41948"/>
                  </a:lnTo>
                  <a:lnTo>
                    <a:pt x="304482" y="41922"/>
                  </a:lnTo>
                  <a:lnTo>
                    <a:pt x="303072" y="41808"/>
                  </a:lnTo>
                  <a:lnTo>
                    <a:pt x="301459" y="41732"/>
                  </a:lnTo>
                  <a:lnTo>
                    <a:pt x="301459" y="38087"/>
                  </a:lnTo>
                  <a:lnTo>
                    <a:pt x="298361" y="22834"/>
                  </a:lnTo>
                  <a:lnTo>
                    <a:pt x="297078" y="20929"/>
                  </a:lnTo>
                  <a:lnTo>
                    <a:pt x="290233" y="10795"/>
                  </a:lnTo>
                  <a:lnTo>
                    <a:pt x="280149" y="4254"/>
                  </a:lnTo>
                  <a:lnTo>
                    <a:pt x="280149" y="41630"/>
                  </a:lnTo>
                  <a:lnTo>
                    <a:pt x="194652" y="41630"/>
                  </a:lnTo>
                  <a:lnTo>
                    <a:pt x="251066" y="20955"/>
                  </a:lnTo>
                  <a:lnTo>
                    <a:pt x="262013" y="20967"/>
                  </a:lnTo>
                  <a:lnTo>
                    <a:pt x="270344" y="22402"/>
                  </a:lnTo>
                  <a:lnTo>
                    <a:pt x="276301" y="26504"/>
                  </a:lnTo>
                  <a:lnTo>
                    <a:pt x="279654" y="32994"/>
                  </a:lnTo>
                  <a:lnTo>
                    <a:pt x="280149" y="41630"/>
                  </a:lnTo>
                  <a:lnTo>
                    <a:pt x="280149" y="4254"/>
                  </a:lnTo>
                  <a:lnTo>
                    <a:pt x="278041" y="2882"/>
                  </a:lnTo>
                  <a:lnTo>
                    <a:pt x="262699" y="25"/>
                  </a:lnTo>
                  <a:lnTo>
                    <a:pt x="223799" y="0"/>
                  </a:lnTo>
                  <a:lnTo>
                    <a:pt x="210820" y="38"/>
                  </a:lnTo>
                  <a:lnTo>
                    <a:pt x="174790" y="28397"/>
                  </a:lnTo>
                  <a:lnTo>
                    <a:pt x="173520" y="37058"/>
                  </a:lnTo>
                  <a:lnTo>
                    <a:pt x="172847" y="41935"/>
                  </a:lnTo>
                  <a:lnTo>
                    <a:pt x="126136" y="44005"/>
                  </a:lnTo>
                  <a:lnTo>
                    <a:pt x="108559" y="72453"/>
                  </a:lnTo>
                  <a:lnTo>
                    <a:pt x="108597" y="197523"/>
                  </a:lnTo>
                  <a:lnTo>
                    <a:pt x="137274" y="226339"/>
                  </a:lnTo>
                  <a:lnTo>
                    <a:pt x="237820" y="226402"/>
                  </a:lnTo>
                  <a:lnTo>
                    <a:pt x="338353" y="226339"/>
                  </a:lnTo>
                  <a:lnTo>
                    <a:pt x="349643" y="224218"/>
                  </a:lnTo>
                  <a:lnTo>
                    <a:pt x="358521" y="218351"/>
                  </a:lnTo>
                  <a:lnTo>
                    <a:pt x="364337" y="209397"/>
                  </a:lnTo>
                  <a:lnTo>
                    <a:pt x="366433" y="198043"/>
                  </a:lnTo>
                  <a:lnTo>
                    <a:pt x="366433" y="70954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9" name="CustomShape 27"/>
            <p:cNvSpPr/>
            <p:nvPr/>
          </p:nvSpPr>
          <p:spPr>
            <a:xfrm>
              <a:off x="1440360" y="4901760"/>
              <a:ext cx="197280" cy="126360"/>
            </a:xfrm>
            <a:custGeom>
              <a:avLst/>
              <a:gdLst/>
              <a:ahLst/>
              <a:cxnLst/>
              <a:rect l="l" t="t" r="r" b="b"/>
              <a:pathLst>
                <a:path w="198120" h="127000">
                  <a:moveTo>
                    <a:pt x="195529" y="0"/>
                  </a:moveTo>
                  <a:lnTo>
                    <a:pt x="2197" y="0"/>
                  </a:lnTo>
                  <a:lnTo>
                    <a:pt x="0" y="2197"/>
                  </a:lnTo>
                  <a:lnTo>
                    <a:pt x="0" y="124625"/>
                  </a:lnTo>
                  <a:lnTo>
                    <a:pt x="2197" y="126822"/>
                  </a:lnTo>
                  <a:lnTo>
                    <a:pt x="192811" y="126822"/>
                  </a:lnTo>
                  <a:lnTo>
                    <a:pt x="195529" y="126822"/>
                  </a:lnTo>
                  <a:lnTo>
                    <a:pt x="197726" y="124625"/>
                  </a:lnTo>
                  <a:lnTo>
                    <a:pt x="197726" y="2197"/>
                  </a:lnTo>
                  <a:lnTo>
                    <a:pt x="195529" y="0"/>
                  </a:lnTo>
                  <a:close/>
                </a:path>
              </a:pathLst>
            </a:custGeom>
            <a:solidFill>
              <a:srgbClr val="FFDE1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90" name="CustomShape 28"/>
          <p:cNvSpPr/>
          <p:nvPr/>
        </p:nvSpPr>
        <p:spPr>
          <a:xfrm rot="16200000">
            <a:off x="2061000" y="6269400"/>
            <a:ext cx="378360" cy="220320"/>
          </a:xfrm>
          <a:custGeom>
            <a:avLst/>
            <a:gdLst/>
            <a:ahLst/>
            <a:cxnLst/>
            <a:rect l="l" t="t" r="r" b="b"/>
            <a:pathLst>
              <a:path w="379095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41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591" name="Group 29"/>
          <p:cNvGrpSpPr/>
          <p:nvPr/>
        </p:nvGrpSpPr>
        <p:grpSpPr>
          <a:xfrm>
            <a:off x="810000" y="5889600"/>
            <a:ext cx="1069200" cy="1069200"/>
            <a:chOff x="810000" y="5889600"/>
            <a:chExt cx="1069200" cy="1069200"/>
          </a:xfrm>
        </p:grpSpPr>
        <p:sp>
          <p:nvSpPr>
            <p:cNvPr id="592" name="CustomShape 30"/>
            <p:cNvSpPr/>
            <p:nvPr/>
          </p:nvSpPr>
          <p:spPr>
            <a:xfrm>
              <a:off x="810000" y="5889600"/>
              <a:ext cx="1069200" cy="1069200"/>
            </a:xfrm>
            <a:custGeom>
              <a:avLst/>
              <a:gdLst/>
              <a:ahLst/>
              <a:cxnLst/>
              <a:rect l="l" t="t" r="r" b="b"/>
              <a:pathLst>
                <a:path w="1069975" h="1069975">
                  <a:moveTo>
                    <a:pt x="533120" y="0"/>
                  </a:moveTo>
                  <a:lnTo>
                    <a:pt x="484449" y="2338"/>
                  </a:lnTo>
                  <a:lnTo>
                    <a:pt x="437016" y="8918"/>
                  </a:lnTo>
                  <a:lnTo>
                    <a:pt x="391008" y="19550"/>
                  </a:lnTo>
                  <a:lnTo>
                    <a:pt x="346615" y="34044"/>
                  </a:lnTo>
                  <a:lnTo>
                    <a:pt x="304025" y="52212"/>
                  </a:lnTo>
                  <a:lnTo>
                    <a:pt x="263425" y="73864"/>
                  </a:lnTo>
                  <a:lnTo>
                    <a:pt x="225004" y="98810"/>
                  </a:lnTo>
                  <a:lnTo>
                    <a:pt x="188950" y="126861"/>
                  </a:lnTo>
                  <a:lnTo>
                    <a:pt x="155451" y="157827"/>
                  </a:lnTo>
                  <a:lnTo>
                    <a:pt x="124695" y="191520"/>
                  </a:lnTo>
                  <a:lnTo>
                    <a:pt x="96871" y="227749"/>
                  </a:lnTo>
                  <a:lnTo>
                    <a:pt x="72167" y="266326"/>
                  </a:lnTo>
                  <a:lnTo>
                    <a:pt x="50772" y="307061"/>
                  </a:lnTo>
                  <a:lnTo>
                    <a:pt x="32872" y="349764"/>
                  </a:lnTo>
                  <a:lnTo>
                    <a:pt x="18657" y="394246"/>
                  </a:lnTo>
                  <a:lnTo>
                    <a:pt x="8314" y="440318"/>
                  </a:lnTo>
                  <a:lnTo>
                    <a:pt x="2032" y="487790"/>
                  </a:lnTo>
                  <a:lnTo>
                    <a:pt x="0" y="536473"/>
                  </a:lnTo>
                  <a:lnTo>
                    <a:pt x="2336" y="585144"/>
                  </a:lnTo>
                  <a:lnTo>
                    <a:pt x="8914" y="632577"/>
                  </a:lnTo>
                  <a:lnTo>
                    <a:pt x="19543" y="678585"/>
                  </a:lnTo>
                  <a:lnTo>
                    <a:pt x="34036" y="722978"/>
                  </a:lnTo>
                  <a:lnTo>
                    <a:pt x="52202" y="765569"/>
                  </a:lnTo>
                  <a:lnTo>
                    <a:pt x="73852" y="806169"/>
                  </a:lnTo>
                  <a:lnTo>
                    <a:pt x="98796" y="844590"/>
                  </a:lnTo>
                  <a:lnTo>
                    <a:pt x="126846" y="880645"/>
                  </a:lnTo>
                  <a:lnTo>
                    <a:pt x="157811" y="914144"/>
                  </a:lnTo>
                  <a:lnTo>
                    <a:pt x="191503" y="944900"/>
                  </a:lnTo>
                  <a:lnTo>
                    <a:pt x="227732" y="972724"/>
                  </a:lnTo>
                  <a:lnTo>
                    <a:pt x="266308" y="997429"/>
                  </a:lnTo>
                  <a:lnTo>
                    <a:pt x="307043" y="1018826"/>
                  </a:lnTo>
                  <a:lnTo>
                    <a:pt x="349746" y="1036727"/>
                  </a:lnTo>
                  <a:lnTo>
                    <a:pt x="394229" y="1050944"/>
                  </a:lnTo>
                  <a:lnTo>
                    <a:pt x="440302" y="1061288"/>
                  </a:lnTo>
                  <a:lnTo>
                    <a:pt x="487775" y="1067571"/>
                  </a:lnTo>
                  <a:lnTo>
                    <a:pt x="536460" y="1069606"/>
                  </a:lnTo>
                  <a:lnTo>
                    <a:pt x="585131" y="1067268"/>
                  </a:lnTo>
                  <a:lnTo>
                    <a:pt x="632565" y="1060688"/>
                  </a:lnTo>
                  <a:lnTo>
                    <a:pt x="678573" y="1050057"/>
                  </a:lnTo>
                  <a:lnTo>
                    <a:pt x="722967" y="1035563"/>
                  </a:lnTo>
                  <a:lnTo>
                    <a:pt x="765558" y="1017396"/>
                  </a:lnTo>
                  <a:lnTo>
                    <a:pt x="806159" y="995745"/>
                  </a:lnTo>
                  <a:lnTo>
                    <a:pt x="844581" y="970800"/>
                  </a:lnTo>
                  <a:lnTo>
                    <a:pt x="880636" y="942749"/>
                  </a:lnTo>
                  <a:lnTo>
                    <a:pt x="914136" y="911783"/>
                  </a:lnTo>
                  <a:lnTo>
                    <a:pt x="944892" y="878091"/>
                  </a:lnTo>
                  <a:lnTo>
                    <a:pt x="972717" y="841862"/>
                  </a:lnTo>
                  <a:lnTo>
                    <a:pt x="997422" y="803285"/>
                  </a:lnTo>
                  <a:lnTo>
                    <a:pt x="1018819" y="762551"/>
                  </a:lnTo>
                  <a:lnTo>
                    <a:pt x="1036720" y="719847"/>
                  </a:lnTo>
                  <a:lnTo>
                    <a:pt x="1050935" y="675364"/>
                  </a:lnTo>
                  <a:lnTo>
                    <a:pt x="1061279" y="629291"/>
                  </a:lnTo>
                  <a:lnTo>
                    <a:pt x="1067561" y="581818"/>
                  </a:lnTo>
                  <a:lnTo>
                    <a:pt x="1069594" y="533133"/>
                  </a:lnTo>
                  <a:lnTo>
                    <a:pt x="1067255" y="484462"/>
                  </a:lnTo>
                  <a:lnTo>
                    <a:pt x="1060675" y="437028"/>
                  </a:lnTo>
                  <a:lnTo>
                    <a:pt x="1050043" y="391021"/>
                  </a:lnTo>
                  <a:lnTo>
                    <a:pt x="1035549" y="346628"/>
                  </a:lnTo>
                  <a:lnTo>
                    <a:pt x="1017381" y="304037"/>
                  </a:lnTo>
                  <a:lnTo>
                    <a:pt x="995729" y="263437"/>
                  </a:lnTo>
                  <a:lnTo>
                    <a:pt x="970783" y="225016"/>
                  </a:lnTo>
                  <a:lnTo>
                    <a:pt x="942732" y="188961"/>
                  </a:lnTo>
                  <a:lnTo>
                    <a:pt x="911766" y="155462"/>
                  </a:lnTo>
                  <a:lnTo>
                    <a:pt x="878073" y="124706"/>
                  </a:lnTo>
                  <a:lnTo>
                    <a:pt x="841844" y="96881"/>
                  </a:lnTo>
                  <a:lnTo>
                    <a:pt x="803267" y="72176"/>
                  </a:lnTo>
                  <a:lnTo>
                    <a:pt x="762532" y="50779"/>
                  </a:lnTo>
                  <a:lnTo>
                    <a:pt x="719829" y="32879"/>
                  </a:lnTo>
                  <a:lnTo>
                    <a:pt x="675347" y="18662"/>
                  </a:lnTo>
                  <a:lnTo>
                    <a:pt x="629275" y="8318"/>
                  </a:lnTo>
                  <a:lnTo>
                    <a:pt x="581803" y="2034"/>
                  </a:lnTo>
                  <a:lnTo>
                    <a:pt x="533120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3" name="CustomShape 31"/>
            <p:cNvSpPr/>
            <p:nvPr/>
          </p:nvSpPr>
          <p:spPr>
            <a:xfrm>
              <a:off x="1234080" y="6121080"/>
              <a:ext cx="239400" cy="245160"/>
            </a:xfrm>
            <a:prstGeom prst="rect">
              <a:avLst/>
            </a:prstGeom>
            <a:blipFill rotWithShape="0"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4" name="CustomShape 32"/>
            <p:cNvSpPr/>
            <p:nvPr/>
          </p:nvSpPr>
          <p:spPr>
            <a:xfrm>
              <a:off x="1106640" y="6089040"/>
              <a:ext cx="494640" cy="686520"/>
            </a:xfrm>
            <a:custGeom>
              <a:avLst/>
              <a:gdLst/>
              <a:ahLst/>
              <a:cxnLst/>
              <a:rect l="l" t="t" r="r" b="b"/>
              <a:pathLst>
                <a:path w="495300" h="687069">
                  <a:moveTo>
                    <a:pt x="247091" y="0"/>
                  </a:moveTo>
                  <a:lnTo>
                    <a:pt x="246151" y="0"/>
                  </a:lnTo>
                  <a:lnTo>
                    <a:pt x="216574" y="3205"/>
                  </a:lnTo>
                  <a:lnTo>
                    <a:pt x="162589" y="26603"/>
                  </a:lnTo>
                  <a:lnTo>
                    <a:pt x="120641" y="69911"/>
                  </a:lnTo>
                  <a:lnTo>
                    <a:pt x="98617" y="125420"/>
                  </a:lnTo>
                  <a:lnTo>
                    <a:pt x="95961" y="155765"/>
                  </a:lnTo>
                  <a:lnTo>
                    <a:pt x="98957" y="186485"/>
                  </a:lnTo>
                  <a:lnTo>
                    <a:pt x="121876" y="242256"/>
                  </a:lnTo>
                  <a:lnTo>
                    <a:pt x="148095" y="272378"/>
                  </a:lnTo>
                  <a:lnTo>
                    <a:pt x="170891" y="288721"/>
                  </a:lnTo>
                  <a:lnTo>
                    <a:pt x="153024" y="291084"/>
                  </a:lnTo>
                  <a:lnTo>
                    <a:pt x="102539" y="309600"/>
                  </a:lnTo>
                  <a:lnTo>
                    <a:pt x="60336" y="340110"/>
                  </a:lnTo>
                  <a:lnTo>
                    <a:pt x="29279" y="377572"/>
                  </a:lnTo>
                  <a:lnTo>
                    <a:pt x="9453" y="421837"/>
                  </a:lnTo>
                  <a:lnTo>
                    <a:pt x="939" y="472757"/>
                  </a:lnTo>
                  <a:lnTo>
                    <a:pt x="317" y="521576"/>
                  </a:lnTo>
                  <a:lnTo>
                    <a:pt x="634" y="527037"/>
                  </a:lnTo>
                  <a:lnTo>
                    <a:pt x="0" y="620814"/>
                  </a:lnTo>
                  <a:lnTo>
                    <a:pt x="69732" y="661118"/>
                  </a:lnTo>
                  <a:lnTo>
                    <a:pt x="120646" y="672725"/>
                  </a:lnTo>
                  <a:lnTo>
                    <a:pt x="170032" y="680779"/>
                  </a:lnTo>
                  <a:lnTo>
                    <a:pt x="218236" y="685368"/>
                  </a:lnTo>
                  <a:lnTo>
                    <a:pt x="261518" y="686650"/>
                  </a:lnTo>
                  <a:lnTo>
                    <a:pt x="288368" y="686109"/>
                  </a:lnTo>
                  <a:lnTo>
                    <a:pt x="340660" y="681775"/>
                  </a:lnTo>
                  <a:lnTo>
                    <a:pt x="398524" y="671569"/>
                  </a:lnTo>
                  <a:lnTo>
                    <a:pt x="454650" y="654591"/>
                  </a:lnTo>
                  <a:lnTo>
                    <a:pt x="256670" y="654591"/>
                  </a:lnTo>
                  <a:lnTo>
                    <a:pt x="220129" y="653249"/>
                  </a:lnTo>
                  <a:lnTo>
                    <a:pt x="174979" y="649025"/>
                  </a:lnTo>
                  <a:lnTo>
                    <a:pt x="128682" y="641608"/>
                  </a:lnTo>
                  <a:lnTo>
                    <a:pt x="80918" y="630941"/>
                  </a:lnTo>
                  <a:lnTo>
                    <a:pt x="31368" y="616966"/>
                  </a:lnTo>
                  <a:lnTo>
                    <a:pt x="31673" y="559155"/>
                  </a:lnTo>
                  <a:lnTo>
                    <a:pt x="31978" y="559155"/>
                  </a:lnTo>
                  <a:lnTo>
                    <a:pt x="31678" y="521576"/>
                  </a:lnTo>
                  <a:lnTo>
                    <a:pt x="32296" y="474370"/>
                  </a:lnTo>
                  <a:lnTo>
                    <a:pt x="39317" y="431448"/>
                  </a:lnTo>
                  <a:lnTo>
                    <a:pt x="55773" y="394517"/>
                  </a:lnTo>
                  <a:lnTo>
                    <a:pt x="81814" y="363308"/>
                  </a:lnTo>
                  <a:lnTo>
                    <a:pt x="117589" y="337553"/>
                  </a:lnTo>
                  <a:lnTo>
                    <a:pt x="167065" y="321020"/>
                  </a:lnTo>
                  <a:lnTo>
                    <a:pt x="235220" y="319359"/>
                  </a:lnTo>
                  <a:lnTo>
                    <a:pt x="408376" y="319359"/>
                  </a:lnTo>
                  <a:lnTo>
                    <a:pt x="404342" y="316110"/>
                  </a:lnTo>
                  <a:lnTo>
                    <a:pt x="366081" y="297690"/>
                  </a:lnTo>
                  <a:lnTo>
                    <a:pt x="324548" y="289369"/>
                  </a:lnTo>
                  <a:lnTo>
                    <a:pt x="322656" y="289369"/>
                  </a:lnTo>
                  <a:lnTo>
                    <a:pt x="322021" y="289052"/>
                  </a:lnTo>
                  <a:lnTo>
                    <a:pt x="336107" y="278130"/>
                  </a:lnTo>
                  <a:lnTo>
                    <a:pt x="247713" y="278130"/>
                  </a:lnTo>
                  <a:lnTo>
                    <a:pt x="224348" y="275732"/>
                  </a:lnTo>
                  <a:lnTo>
                    <a:pt x="181490" y="258170"/>
                  </a:lnTo>
                  <a:lnTo>
                    <a:pt x="147814" y="224369"/>
                  </a:lnTo>
                  <a:lnTo>
                    <a:pt x="129672" y="179986"/>
                  </a:lnTo>
                  <a:lnTo>
                    <a:pt x="127335" y="155765"/>
                  </a:lnTo>
                  <a:lnTo>
                    <a:pt x="127388" y="154482"/>
                  </a:lnTo>
                  <a:lnTo>
                    <a:pt x="135974" y="108718"/>
                  </a:lnTo>
                  <a:lnTo>
                    <a:pt x="161797" y="68732"/>
                  </a:lnTo>
                  <a:lnTo>
                    <a:pt x="200721" y="41752"/>
                  </a:lnTo>
                  <a:lnTo>
                    <a:pt x="246456" y="32118"/>
                  </a:lnTo>
                  <a:lnTo>
                    <a:pt x="338475" y="32118"/>
                  </a:lnTo>
                  <a:lnTo>
                    <a:pt x="330776" y="25749"/>
                  </a:lnTo>
                  <a:lnTo>
                    <a:pt x="304780" y="11645"/>
                  </a:lnTo>
                  <a:lnTo>
                    <a:pt x="276670" y="2961"/>
                  </a:lnTo>
                  <a:lnTo>
                    <a:pt x="247091" y="0"/>
                  </a:lnTo>
                  <a:close/>
                  <a:moveTo>
                    <a:pt x="408376" y="319359"/>
                  </a:moveTo>
                  <a:lnTo>
                    <a:pt x="235220" y="319359"/>
                  </a:lnTo>
                  <a:lnTo>
                    <a:pt x="264375" y="319401"/>
                  </a:lnTo>
                  <a:lnTo>
                    <a:pt x="293588" y="319925"/>
                  </a:lnTo>
                  <a:lnTo>
                    <a:pt x="363466" y="330610"/>
                  </a:lnTo>
                  <a:lnTo>
                    <a:pt x="400066" y="351612"/>
                  </a:lnTo>
                  <a:lnTo>
                    <a:pt x="430119" y="381864"/>
                  </a:lnTo>
                  <a:lnTo>
                    <a:pt x="451292" y="419054"/>
                  </a:lnTo>
                  <a:lnTo>
                    <a:pt x="461251" y="460870"/>
                  </a:lnTo>
                  <a:lnTo>
                    <a:pt x="463170" y="553335"/>
                  </a:lnTo>
                  <a:lnTo>
                    <a:pt x="463264" y="561563"/>
                  </a:lnTo>
                  <a:lnTo>
                    <a:pt x="463441" y="569429"/>
                  </a:lnTo>
                  <a:lnTo>
                    <a:pt x="463448" y="615683"/>
                  </a:lnTo>
                  <a:lnTo>
                    <a:pt x="441204" y="625285"/>
                  </a:lnTo>
                  <a:lnTo>
                    <a:pt x="390249" y="640518"/>
                  </a:lnTo>
                  <a:lnTo>
                    <a:pt x="327049" y="651129"/>
                  </a:lnTo>
                  <a:lnTo>
                    <a:pt x="256670" y="654591"/>
                  </a:lnTo>
                  <a:lnTo>
                    <a:pt x="454650" y="654591"/>
                  </a:lnTo>
                  <a:lnTo>
                    <a:pt x="491112" y="633460"/>
                  </a:lnTo>
                  <a:lnTo>
                    <a:pt x="494804" y="618248"/>
                  </a:lnTo>
                  <a:lnTo>
                    <a:pt x="494753" y="615683"/>
                  </a:lnTo>
                  <a:lnTo>
                    <a:pt x="494804" y="569429"/>
                  </a:lnTo>
                  <a:lnTo>
                    <a:pt x="494624" y="561563"/>
                  </a:lnTo>
                  <a:lnTo>
                    <a:pt x="494526" y="553335"/>
                  </a:lnTo>
                  <a:lnTo>
                    <a:pt x="494463" y="497043"/>
                  </a:lnTo>
                  <a:lnTo>
                    <a:pt x="493872" y="478099"/>
                  </a:lnTo>
                  <a:lnTo>
                    <a:pt x="492607" y="458304"/>
                  </a:lnTo>
                  <a:lnTo>
                    <a:pt x="483465" y="415725"/>
                  </a:lnTo>
                  <a:lnTo>
                    <a:pt x="464637" y="376751"/>
                  </a:lnTo>
                  <a:lnTo>
                    <a:pt x="437729" y="343004"/>
                  </a:lnTo>
                  <a:lnTo>
                    <a:pt x="408376" y="319359"/>
                  </a:lnTo>
                  <a:close/>
                  <a:moveTo>
                    <a:pt x="323595" y="289052"/>
                  </a:moveTo>
                  <a:lnTo>
                    <a:pt x="322656" y="289369"/>
                  </a:lnTo>
                  <a:lnTo>
                    <a:pt x="324548" y="289369"/>
                  </a:lnTo>
                  <a:lnTo>
                    <a:pt x="323595" y="289052"/>
                  </a:lnTo>
                  <a:close/>
                  <a:moveTo>
                    <a:pt x="338475" y="32118"/>
                  </a:moveTo>
                  <a:lnTo>
                    <a:pt x="247091" y="32118"/>
                  </a:lnTo>
                  <a:lnTo>
                    <a:pt x="270641" y="34482"/>
                  </a:lnTo>
                  <a:lnTo>
                    <a:pt x="292954" y="41394"/>
                  </a:lnTo>
                  <a:lnTo>
                    <a:pt x="331749" y="67767"/>
                  </a:lnTo>
                  <a:lnTo>
                    <a:pt x="358205" y="107515"/>
                  </a:lnTo>
                  <a:lnTo>
                    <a:pt x="367487" y="154482"/>
                  </a:lnTo>
                  <a:lnTo>
                    <a:pt x="358391" y="202709"/>
                  </a:lnTo>
                  <a:lnTo>
                    <a:pt x="333003" y="241842"/>
                  </a:lnTo>
                  <a:lnTo>
                    <a:pt x="294913" y="268207"/>
                  </a:lnTo>
                  <a:lnTo>
                    <a:pt x="247713" y="278130"/>
                  </a:lnTo>
                  <a:lnTo>
                    <a:pt x="336107" y="278130"/>
                  </a:lnTo>
                  <a:lnTo>
                    <a:pt x="353391" y="264728"/>
                  </a:lnTo>
                  <a:lnTo>
                    <a:pt x="377731" y="233206"/>
                  </a:lnTo>
                  <a:lnTo>
                    <a:pt x="393424" y="195965"/>
                  </a:lnTo>
                  <a:lnTo>
                    <a:pt x="398856" y="154482"/>
                  </a:lnTo>
                  <a:lnTo>
                    <a:pt x="395905" y="124003"/>
                  </a:lnTo>
                  <a:lnTo>
                    <a:pt x="387249" y="95149"/>
                  </a:lnTo>
                  <a:lnTo>
                    <a:pt x="373186" y="68584"/>
                  </a:lnTo>
                  <a:lnTo>
                    <a:pt x="354012" y="44970"/>
                  </a:lnTo>
                  <a:lnTo>
                    <a:pt x="338475" y="32118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5" name="CustomShape 33"/>
            <p:cNvSpPr/>
            <p:nvPr/>
          </p:nvSpPr>
          <p:spPr>
            <a:xfrm>
              <a:off x="1137960" y="6408360"/>
              <a:ext cx="431640" cy="334440"/>
            </a:xfrm>
            <a:custGeom>
              <a:avLst/>
              <a:gdLst/>
              <a:ahLst/>
              <a:cxnLst/>
              <a:rect l="l" t="t" r="r" b="b"/>
              <a:pathLst>
                <a:path w="432434" h="335280">
                  <a:moveTo>
                    <a:pt x="233006" y="42"/>
                  </a:moveTo>
                  <a:lnTo>
                    <a:pt x="153327" y="528"/>
                  </a:lnTo>
                  <a:lnTo>
                    <a:pt x="102086" y="10552"/>
                  </a:lnTo>
                  <a:lnTo>
                    <a:pt x="50451" y="43954"/>
                  </a:lnTo>
                  <a:lnTo>
                    <a:pt x="24409" y="75162"/>
                  </a:lnTo>
                  <a:lnTo>
                    <a:pt x="7949" y="112091"/>
                  </a:lnTo>
                  <a:lnTo>
                    <a:pt x="927" y="155011"/>
                  </a:lnTo>
                  <a:lnTo>
                    <a:pt x="268" y="178290"/>
                  </a:lnTo>
                  <a:lnTo>
                    <a:pt x="622" y="239796"/>
                  </a:lnTo>
                  <a:lnTo>
                    <a:pt x="304" y="239796"/>
                  </a:lnTo>
                  <a:lnTo>
                    <a:pt x="0" y="297606"/>
                  </a:lnTo>
                  <a:lnTo>
                    <a:pt x="49555" y="311582"/>
                  </a:lnTo>
                  <a:lnTo>
                    <a:pt x="97318" y="322249"/>
                  </a:lnTo>
                  <a:lnTo>
                    <a:pt x="143612" y="329666"/>
                  </a:lnTo>
                  <a:lnTo>
                    <a:pt x="188760" y="333890"/>
                  </a:lnTo>
                  <a:lnTo>
                    <a:pt x="225303" y="335231"/>
                  </a:lnTo>
                  <a:lnTo>
                    <a:pt x="260997" y="334496"/>
                  </a:lnTo>
                  <a:lnTo>
                    <a:pt x="329234" y="327159"/>
                  </a:lnTo>
                  <a:lnTo>
                    <a:pt x="385595" y="314146"/>
                  </a:lnTo>
                  <a:lnTo>
                    <a:pt x="432079" y="296323"/>
                  </a:lnTo>
                  <a:lnTo>
                    <a:pt x="431761" y="217634"/>
                  </a:lnTo>
                  <a:lnTo>
                    <a:pt x="431911" y="198693"/>
                  </a:lnTo>
                  <a:lnTo>
                    <a:pt x="431152" y="160452"/>
                  </a:lnTo>
                  <a:lnTo>
                    <a:pt x="419931" y="99695"/>
                  </a:lnTo>
                  <a:lnTo>
                    <a:pt x="398756" y="62505"/>
                  </a:lnTo>
                  <a:lnTo>
                    <a:pt x="368703" y="32252"/>
                  </a:lnTo>
                  <a:lnTo>
                    <a:pt x="332102" y="11250"/>
                  </a:lnTo>
                  <a:lnTo>
                    <a:pt x="291287" y="1810"/>
                  </a:lnTo>
                  <a:lnTo>
                    <a:pt x="262219" y="565"/>
                  </a:lnTo>
                  <a:lnTo>
                    <a:pt x="233006" y="42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6" name="CustomShape 34"/>
            <p:cNvSpPr/>
            <p:nvPr/>
          </p:nvSpPr>
          <p:spPr>
            <a:xfrm>
              <a:off x="1250640" y="6443280"/>
              <a:ext cx="205920" cy="241200"/>
            </a:xfrm>
            <a:prstGeom prst="rect">
              <a:avLst/>
            </a:prstGeom>
            <a:blipFill rotWithShape="0">
              <a:blip r:embed="rId10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97" name="CustomShape 35"/>
          <p:cNvSpPr/>
          <p:nvPr/>
        </p:nvSpPr>
        <p:spPr>
          <a:xfrm>
            <a:off x="5827154" y="1475280"/>
            <a:ext cx="3184200" cy="43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5400" indent="-170640">
              <a:lnSpc>
                <a:spcPts val="1100"/>
              </a:lnSpc>
              <a:spcBef>
                <a:spcPts val="95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Выявлены</a:t>
            </a: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ru-RU" sz="12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ключевые проблемы                                           </a:t>
            </a:r>
            <a:r>
              <a:rPr lang="ru-RU" sz="1200" b="0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и </a:t>
            </a:r>
            <a:r>
              <a:rPr lang="ru-RU" sz="12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факторы удержания </a:t>
            </a:r>
            <a:r>
              <a:rPr lang="ru-RU" sz="1200" b="0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на территории МО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598" name="CustomShape 36"/>
          <p:cNvSpPr/>
          <p:nvPr/>
        </p:nvSpPr>
        <p:spPr>
          <a:xfrm rot="16200000">
            <a:off x="5463000" y="1573200"/>
            <a:ext cx="378360" cy="220320"/>
          </a:xfrm>
          <a:custGeom>
            <a:avLst/>
            <a:gdLst/>
            <a:ahLst/>
            <a:cxnLst/>
            <a:rect l="l" t="t" r="r" b="b"/>
            <a:pathLst>
              <a:path w="379094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53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9" name="CustomShape 37"/>
          <p:cNvSpPr/>
          <p:nvPr/>
        </p:nvSpPr>
        <p:spPr>
          <a:xfrm>
            <a:off x="5850756" y="2406325"/>
            <a:ext cx="4752528" cy="14337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8240" rIns="0" bIns="0">
            <a:spAutoFit/>
          </a:bodyPr>
          <a:lstStyle/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Собраны</a:t>
            </a: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 статистические данные по ресурсам</a:t>
            </a:r>
            <a:endParaRPr lang="ru-RU" sz="1200" b="0" strike="noStrike" spc="-1" dirty="0">
              <a:latin typeface="Arial"/>
            </a:endParaRPr>
          </a:p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Определены </a:t>
            </a: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проблемы вовлечения ресурсов в оборот</a:t>
            </a:r>
            <a:endParaRPr lang="ru-RU" sz="1200" b="0" strike="noStrike" spc="-1" dirty="0">
              <a:latin typeface="Arial"/>
            </a:endParaRPr>
          </a:p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Проведена</a:t>
            </a: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 сессия SWOT-анализа                                                                                  </a:t>
            </a: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– составлен реестр первоочередных действий</a:t>
            </a:r>
            <a:endParaRPr lang="ru-RU" sz="1200" b="0" strike="noStrike" spc="-1" dirty="0">
              <a:latin typeface="Arial"/>
            </a:endParaRPr>
          </a:p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Проведена </a:t>
            </a: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сессия по определению пула перспективных проектов</a:t>
            </a:r>
            <a:endParaRPr lang="ru-RU" sz="1200" b="0" strike="noStrike" spc="-1" dirty="0">
              <a:latin typeface="Arial"/>
            </a:endParaRPr>
          </a:p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Проведен </a:t>
            </a: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сбор данных от профильных</a:t>
            </a:r>
            <a:r>
              <a:rPr dirty="0"/>
              <a:t/>
            </a:r>
            <a:br>
              <a:rPr dirty="0"/>
            </a:b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 подразделений </a:t>
            </a: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– консультации, идеи</a:t>
            </a:r>
            <a:endParaRPr lang="ru-RU" sz="1200" b="0" strike="noStrike" spc="-1" dirty="0">
              <a:latin typeface="Arial"/>
            </a:endParaRPr>
          </a:p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Проведена </a:t>
            </a: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диагностика работы с инвесторами </a:t>
            </a: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в МО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600" name="CustomShape 38"/>
          <p:cNvSpPr/>
          <p:nvPr/>
        </p:nvSpPr>
        <p:spPr>
          <a:xfrm rot="16200000">
            <a:off x="5463720" y="3140640"/>
            <a:ext cx="376560" cy="219600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1" name="CustomShape 39"/>
          <p:cNvSpPr/>
          <p:nvPr/>
        </p:nvSpPr>
        <p:spPr>
          <a:xfrm>
            <a:off x="5767120" y="4644719"/>
            <a:ext cx="4952160" cy="48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Выявлены </a:t>
            </a: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готовность к развитию, потенциал развития, отношение к государственной поддержке</a:t>
            </a:r>
            <a:endParaRPr lang="ru-RU" sz="1200" b="0" strike="noStrike" spc="-1" dirty="0">
              <a:latin typeface="Arial"/>
            </a:endParaRPr>
          </a:p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Определены </a:t>
            </a: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ключевые компетенции, планы развития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602" name="CustomShape 40"/>
          <p:cNvSpPr/>
          <p:nvPr/>
        </p:nvSpPr>
        <p:spPr>
          <a:xfrm rot="16200000">
            <a:off x="5466960" y="4718880"/>
            <a:ext cx="376560" cy="219600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3" name="CustomShape 41"/>
          <p:cNvSpPr/>
          <p:nvPr/>
        </p:nvSpPr>
        <p:spPr>
          <a:xfrm>
            <a:off x="5786640" y="6050160"/>
            <a:ext cx="472356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1100"/>
              </a:lnSpc>
              <a:spcBef>
                <a:spcPts val="380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200" b="1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Проведена экспертная оценка </a:t>
            </a:r>
            <a:r>
              <a:rPr lang="ru-RU" sz="1200" b="0" strike="noStrike" spc="15" dirty="0">
                <a:solidFill>
                  <a:srgbClr val="58595B"/>
                </a:solidFill>
                <a:latin typeface="Calibri"/>
                <a:ea typeface="DejaVu Sans"/>
              </a:rPr>
              <a:t>устойчивого развития территории, формирования городской среды, системы государственной поддержки бизнеса, туризма, новых направлений бизнеса, АПК, химического производства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604" name="CustomShape 42"/>
          <p:cNvSpPr/>
          <p:nvPr/>
        </p:nvSpPr>
        <p:spPr>
          <a:xfrm rot="16200000">
            <a:off x="5458680" y="6257520"/>
            <a:ext cx="376560" cy="219600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5" name="CustomShape 43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E5DEAD4F-F05E-4205-BBD0-5B9E1C690064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6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CustomShape 1"/>
          <p:cNvSpPr/>
          <p:nvPr/>
        </p:nvSpPr>
        <p:spPr>
          <a:xfrm>
            <a:off x="0" y="0"/>
            <a:ext cx="10692720" cy="64260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7" name="CustomShape 2"/>
          <p:cNvSpPr/>
          <p:nvPr/>
        </p:nvSpPr>
        <p:spPr>
          <a:xfrm>
            <a:off x="452520" y="146160"/>
            <a:ext cx="7690320" cy="31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  <a:ea typeface="DejaVu Sans"/>
              </a:rPr>
              <a:t>SWOT-АНАЛИЗ Уватский МР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08" name="Line 3"/>
          <p:cNvSpPr/>
          <p:nvPr/>
        </p:nvSpPr>
        <p:spPr>
          <a:xfrm>
            <a:off x="6118200" y="961920"/>
            <a:ext cx="0" cy="6248160"/>
          </a:xfrm>
          <a:prstGeom prst="line">
            <a:avLst/>
          </a:prstGeom>
          <a:ln w="38160">
            <a:solidFill>
              <a:srgbClr val="C2C3C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9" name="Line 4"/>
          <p:cNvSpPr/>
          <p:nvPr/>
        </p:nvSpPr>
        <p:spPr>
          <a:xfrm>
            <a:off x="241200" y="4324320"/>
            <a:ext cx="10210680" cy="0"/>
          </a:xfrm>
          <a:prstGeom prst="line">
            <a:avLst/>
          </a:prstGeom>
          <a:ln w="38160">
            <a:solidFill>
              <a:srgbClr val="C2C3C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0" name="CustomShape 5"/>
          <p:cNvSpPr/>
          <p:nvPr/>
        </p:nvSpPr>
        <p:spPr>
          <a:xfrm rot="5400000">
            <a:off x="-148320" y="652680"/>
            <a:ext cx="584640" cy="28656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1" name="CustomShape 6"/>
          <p:cNvSpPr/>
          <p:nvPr/>
        </p:nvSpPr>
        <p:spPr>
          <a:xfrm>
            <a:off x="-126000" y="682920"/>
            <a:ext cx="429120" cy="1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1"/>
              </a:spcBef>
            </a:pPr>
            <a:r>
              <a:rPr lang="ru-RU" sz="1200" b="1" strike="noStrike" spc="-12">
                <a:solidFill>
                  <a:srgbClr val="231F20"/>
                </a:solidFill>
                <a:latin typeface="Calibri"/>
                <a:ea typeface="DejaVu Sans"/>
              </a:rPr>
              <a:t>S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612" name="CustomShape 7"/>
          <p:cNvSpPr/>
          <p:nvPr/>
        </p:nvSpPr>
        <p:spPr>
          <a:xfrm rot="16200000">
            <a:off x="10257120" y="633600"/>
            <a:ext cx="584640" cy="28656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C2C3C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3" name="CustomShape 8"/>
          <p:cNvSpPr/>
          <p:nvPr/>
        </p:nvSpPr>
        <p:spPr>
          <a:xfrm>
            <a:off x="10406160" y="688320"/>
            <a:ext cx="350280" cy="1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1"/>
              </a:spcBef>
            </a:pPr>
            <a:r>
              <a:rPr lang="ru-RU" sz="1200" b="1" strike="noStrike" spc="-12">
                <a:solidFill>
                  <a:srgbClr val="231F20"/>
                </a:solidFill>
                <a:latin typeface="Calibri"/>
                <a:ea typeface="DejaVu Sans"/>
              </a:rPr>
              <a:t>W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614" name="CustomShape 9"/>
          <p:cNvSpPr/>
          <p:nvPr/>
        </p:nvSpPr>
        <p:spPr>
          <a:xfrm rot="5400000">
            <a:off x="-148320" y="6978600"/>
            <a:ext cx="584640" cy="28656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C2C3C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5" name="CustomShape 10"/>
          <p:cNvSpPr/>
          <p:nvPr/>
        </p:nvSpPr>
        <p:spPr>
          <a:xfrm>
            <a:off x="-123840" y="7008480"/>
            <a:ext cx="429120" cy="1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1"/>
              </a:spcBef>
            </a:pPr>
            <a:r>
              <a:rPr lang="ru-RU" sz="1200" b="1" strike="noStrike" spc="-12">
                <a:solidFill>
                  <a:srgbClr val="231F20"/>
                </a:solidFill>
                <a:latin typeface="Calibri"/>
                <a:ea typeface="DejaVu Sans"/>
              </a:rPr>
              <a:t>O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616" name="CustomShape 11"/>
          <p:cNvSpPr/>
          <p:nvPr/>
        </p:nvSpPr>
        <p:spPr>
          <a:xfrm rot="16200000">
            <a:off x="10257120" y="6979320"/>
            <a:ext cx="584640" cy="28656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7" name="CustomShape 12"/>
          <p:cNvSpPr/>
          <p:nvPr/>
        </p:nvSpPr>
        <p:spPr>
          <a:xfrm>
            <a:off x="10399680" y="7032240"/>
            <a:ext cx="350280" cy="19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1"/>
              </a:spcBef>
            </a:pPr>
            <a:r>
              <a:rPr lang="ru-RU" sz="1200" b="1" strike="noStrike" spc="-12">
                <a:solidFill>
                  <a:srgbClr val="231F20"/>
                </a:solidFill>
                <a:latin typeface="Calibri"/>
                <a:ea typeface="DejaVu Sans"/>
              </a:rPr>
              <a:t>T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618" name="CustomShape 13"/>
          <p:cNvSpPr/>
          <p:nvPr/>
        </p:nvSpPr>
        <p:spPr>
          <a:xfrm>
            <a:off x="401345" y="750496"/>
            <a:ext cx="4963680" cy="34148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Работающая система дуального образования с хорошим опытом специализированных классов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Наличие потенциальных заказчиков для СМСП в лице нефтяных компаний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Транзитное географическое положение между югом Тюменской области и ХМАО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Наличие рек, озер, пригодных для рыбоводства 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Большое количество дикоросов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Наличие пушнины  (соболя) в лесах, сохраненная культура заготовления пушнины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Наличие больших запасов земель лесного фонда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Наличие  крупных инвестиционных площадок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Наличие больших запасов торфа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Высокий внутренний спрос на молочную продукцию, высокий спрос на продукцию в соседних автономных округах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Относительно высокий уровень доходов населения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Наличие термального источника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619" name="CustomShape 14"/>
          <p:cNvSpPr/>
          <p:nvPr/>
        </p:nvSpPr>
        <p:spPr>
          <a:xfrm>
            <a:off x="6393854" y="750496"/>
            <a:ext cx="3966840" cy="35995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Отток молодежи, квалифицированных кадров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Высокая маятниковая миграция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Относительно высокая стоимость электроэнергии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Кадровый потенциал в части некоторых специальностей утерян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Низкая продуктивность сиговых пород рыб не позволяет быстро восстанавливать поголовье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Нестабильность рынка рыбы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Нестабильность сегмента рыбного производства (меняющиеся стандарты)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Большие участки земель находятся в зонах затопления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Низкое качество древесины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Затрудненный доступ к лесосеке (не хватает лесовозных дорог, конфликт интересов с нефтедобывающими компаниями)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Систематическое падение качества бытовых услуг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Слабые коммуникации между властью и бизнесом и внутри деловой среды (оценка бизнеса)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620" name="CustomShape 15"/>
          <p:cNvSpPr/>
          <p:nvPr/>
        </p:nvSpPr>
        <p:spPr>
          <a:xfrm>
            <a:off x="382320" y="4800600"/>
            <a:ext cx="5751000" cy="17528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Неудовлетворенный спрос на пиломатериал внутри муниципального района и за его пределами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Неудовлетворенный спрос на железобетонные изделия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Начало строительства газопровода в Демьянке, стимулирование спроса на услуги и товары местных производителей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Развитие компетенций в глубокой переработке древесины, создание лесопромышленного кластера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Восстановление компетенций пушного звероводства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621" name="CustomShape 16"/>
          <p:cNvSpPr/>
          <p:nvPr/>
        </p:nvSpPr>
        <p:spPr>
          <a:xfrm>
            <a:off x="6419880" y="4645521"/>
            <a:ext cx="3966840" cy="23068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Отток наиболее квалифицированных специалистов за пределы региона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Сокращение населения муниципального района в перспективе за счет возрастной структуры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Усиленный отток квалифицированных кадров в предприятия нефтяной промышленности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Завышение заработных плат в нефтяном секторе, влекущее необходимость поднимать заработные платы субъектами малого и среднего бизнеса (снижение конкурентоспособности)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Кратный рост стоимости строительных материалов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2" name="Group 1"/>
          <p:cNvGrpSpPr/>
          <p:nvPr/>
        </p:nvGrpSpPr>
        <p:grpSpPr>
          <a:xfrm>
            <a:off x="0" y="2988720"/>
            <a:ext cx="5808960" cy="2377800"/>
            <a:chOff x="0" y="2988720"/>
            <a:chExt cx="5808960" cy="2377800"/>
          </a:xfrm>
        </p:grpSpPr>
        <p:sp>
          <p:nvSpPr>
            <p:cNvPr id="623" name="CustomShape 2"/>
            <p:cNvSpPr/>
            <p:nvPr/>
          </p:nvSpPr>
          <p:spPr>
            <a:xfrm>
              <a:off x="3434040" y="298872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4" name="CustomShape 3"/>
            <p:cNvSpPr/>
            <p:nvPr/>
          </p:nvSpPr>
          <p:spPr>
            <a:xfrm>
              <a:off x="3434040" y="298872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noFill/>
            <a:ln w="25560">
              <a:solidFill>
                <a:srgbClr val="FFE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5" name="CustomShape 4"/>
            <p:cNvSpPr/>
            <p:nvPr/>
          </p:nvSpPr>
          <p:spPr>
            <a:xfrm>
              <a:off x="3946320" y="3644640"/>
              <a:ext cx="1360080" cy="867240"/>
            </a:xfrm>
            <a:custGeom>
              <a:avLst/>
              <a:gdLst/>
              <a:ahLst/>
              <a:cxnLst/>
              <a:rect l="l" t="t" r="r" b="b"/>
              <a:pathLst>
                <a:path w="1360804" h="868045">
                  <a:moveTo>
                    <a:pt x="1308328" y="0"/>
                  </a:moveTo>
                  <a:lnTo>
                    <a:pt x="52349" y="0"/>
                  </a:lnTo>
                  <a:lnTo>
                    <a:pt x="31975" y="4112"/>
                  </a:lnTo>
                  <a:lnTo>
                    <a:pt x="15335" y="15328"/>
                  </a:lnTo>
                  <a:lnTo>
                    <a:pt x="4114" y="31964"/>
                  </a:lnTo>
                  <a:lnTo>
                    <a:pt x="0" y="52336"/>
                  </a:lnTo>
                  <a:lnTo>
                    <a:pt x="0" y="867460"/>
                  </a:lnTo>
                  <a:lnTo>
                    <a:pt x="1360665" y="867460"/>
                  </a:lnTo>
                  <a:lnTo>
                    <a:pt x="1360665" y="52336"/>
                  </a:lnTo>
                  <a:lnTo>
                    <a:pt x="1356552" y="31964"/>
                  </a:lnTo>
                  <a:lnTo>
                    <a:pt x="1345336" y="15328"/>
                  </a:lnTo>
                  <a:lnTo>
                    <a:pt x="1328700" y="4112"/>
                  </a:lnTo>
                  <a:lnTo>
                    <a:pt x="1308328" y="0"/>
                  </a:lnTo>
                  <a:close/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6" name="CustomShape 5"/>
            <p:cNvSpPr/>
            <p:nvPr/>
          </p:nvSpPr>
          <p:spPr>
            <a:xfrm>
              <a:off x="4898880" y="3924360"/>
              <a:ext cx="253800" cy="36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7" name="CustomShape 6"/>
            <p:cNvSpPr/>
            <p:nvPr/>
          </p:nvSpPr>
          <p:spPr>
            <a:xfrm>
              <a:off x="5014080" y="4048200"/>
              <a:ext cx="95040" cy="360"/>
            </a:xfrm>
            <a:custGeom>
              <a:avLst/>
              <a:gdLst/>
              <a:ahLst/>
              <a:cxnLst/>
              <a:rect l="l" t="t" r="r" b="b"/>
              <a:pathLst>
                <a:path w="95885">
                  <a:moveTo>
                    <a:pt x="0" y="0"/>
                  </a:moveTo>
                  <a:lnTo>
                    <a:pt x="95605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8" name="CustomShape 7"/>
            <p:cNvSpPr/>
            <p:nvPr/>
          </p:nvSpPr>
          <p:spPr>
            <a:xfrm>
              <a:off x="4898880" y="4160880"/>
              <a:ext cx="253800" cy="36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9" name="CustomShape 8"/>
            <p:cNvSpPr/>
            <p:nvPr/>
          </p:nvSpPr>
          <p:spPr>
            <a:xfrm>
              <a:off x="4898880" y="4419000"/>
              <a:ext cx="253800" cy="36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0" name="CustomShape 9"/>
            <p:cNvSpPr/>
            <p:nvPr/>
          </p:nvSpPr>
          <p:spPr>
            <a:xfrm>
              <a:off x="5014080" y="4284720"/>
              <a:ext cx="95040" cy="360"/>
            </a:xfrm>
            <a:custGeom>
              <a:avLst/>
              <a:gdLst/>
              <a:ahLst/>
              <a:cxnLst/>
              <a:rect l="l" t="t" r="r" b="b"/>
              <a:pathLst>
                <a:path w="95885">
                  <a:moveTo>
                    <a:pt x="0" y="0"/>
                  </a:moveTo>
                  <a:lnTo>
                    <a:pt x="95605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1" name="CustomShape 10"/>
            <p:cNvSpPr/>
            <p:nvPr/>
          </p:nvSpPr>
          <p:spPr>
            <a:xfrm>
              <a:off x="3823920" y="4512240"/>
              <a:ext cx="1606320" cy="195480"/>
            </a:xfrm>
            <a:custGeom>
              <a:avLst/>
              <a:gdLst/>
              <a:ahLst/>
              <a:cxnLst/>
              <a:rect l="l" t="t" r="r" b="b"/>
              <a:pathLst>
                <a:path w="1607185" h="196214">
                  <a:moveTo>
                    <a:pt x="1548828" y="195872"/>
                  </a:moveTo>
                  <a:lnTo>
                    <a:pt x="57848" y="195872"/>
                  </a:lnTo>
                  <a:lnTo>
                    <a:pt x="35329" y="191326"/>
                  </a:lnTo>
                  <a:lnTo>
                    <a:pt x="16941" y="178931"/>
                  </a:lnTo>
                  <a:lnTo>
                    <a:pt x="4545" y="160548"/>
                  </a:lnTo>
                  <a:lnTo>
                    <a:pt x="0" y="138036"/>
                  </a:lnTo>
                  <a:lnTo>
                    <a:pt x="0" y="57835"/>
                  </a:lnTo>
                  <a:lnTo>
                    <a:pt x="4545" y="35324"/>
                  </a:lnTo>
                  <a:lnTo>
                    <a:pt x="16941" y="16940"/>
                  </a:lnTo>
                  <a:lnTo>
                    <a:pt x="35329" y="4545"/>
                  </a:lnTo>
                  <a:lnTo>
                    <a:pt x="57848" y="0"/>
                  </a:lnTo>
                  <a:lnTo>
                    <a:pt x="1548828" y="0"/>
                  </a:lnTo>
                  <a:lnTo>
                    <a:pt x="1571347" y="4545"/>
                  </a:lnTo>
                  <a:lnTo>
                    <a:pt x="1589735" y="16940"/>
                  </a:lnTo>
                  <a:lnTo>
                    <a:pt x="1602131" y="35324"/>
                  </a:lnTo>
                  <a:lnTo>
                    <a:pt x="1606677" y="57835"/>
                  </a:lnTo>
                  <a:lnTo>
                    <a:pt x="1606677" y="138036"/>
                  </a:lnTo>
                  <a:lnTo>
                    <a:pt x="1602131" y="160548"/>
                  </a:lnTo>
                  <a:lnTo>
                    <a:pt x="1589735" y="178931"/>
                  </a:lnTo>
                  <a:lnTo>
                    <a:pt x="1571347" y="191326"/>
                  </a:lnTo>
                  <a:lnTo>
                    <a:pt x="1548828" y="195872"/>
                  </a:lnTo>
                  <a:close/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2" name="CustomShape 11"/>
            <p:cNvSpPr/>
            <p:nvPr/>
          </p:nvSpPr>
          <p:spPr>
            <a:xfrm>
              <a:off x="3958560" y="3750480"/>
              <a:ext cx="1253880" cy="360"/>
            </a:xfrm>
            <a:custGeom>
              <a:avLst/>
              <a:gdLst/>
              <a:ahLst/>
              <a:cxnLst/>
              <a:rect l="l" t="t" r="r" b="b"/>
              <a:pathLst>
                <a:path w="1254760">
                  <a:moveTo>
                    <a:pt x="0" y="0"/>
                  </a:moveTo>
                  <a:lnTo>
                    <a:pt x="1254163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3" name="CustomShape 12"/>
            <p:cNvSpPr/>
            <p:nvPr/>
          </p:nvSpPr>
          <p:spPr>
            <a:xfrm>
              <a:off x="4529160" y="4579920"/>
              <a:ext cx="203760" cy="360"/>
            </a:xfrm>
            <a:custGeom>
              <a:avLst/>
              <a:gdLst/>
              <a:ahLst/>
              <a:cxnLst/>
              <a:rect l="l" t="t" r="r" b="b"/>
              <a:pathLst>
                <a:path w="204470">
                  <a:moveTo>
                    <a:pt x="0" y="0"/>
                  </a:moveTo>
                  <a:lnTo>
                    <a:pt x="204038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4" name="CustomShape 13"/>
            <p:cNvSpPr/>
            <p:nvPr/>
          </p:nvSpPr>
          <p:spPr>
            <a:xfrm>
              <a:off x="4136760" y="3853800"/>
              <a:ext cx="584280" cy="583560"/>
            </a:xfrm>
            <a:custGeom>
              <a:avLst/>
              <a:gdLst/>
              <a:ahLst/>
              <a:cxnLst/>
              <a:rect l="l" t="t" r="r" b="b"/>
              <a:pathLst>
                <a:path w="584835" h="584200">
                  <a:moveTo>
                    <a:pt x="200348" y="477520"/>
                  </a:moveTo>
                  <a:lnTo>
                    <a:pt x="147840" y="477520"/>
                  </a:lnTo>
                  <a:lnTo>
                    <a:pt x="150367" y="480060"/>
                  </a:lnTo>
                  <a:lnTo>
                    <a:pt x="155681" y="482600"/>
                  </a:lnTo>
                  <a:lnTo>
                    <a:pt x="161396" y="486410"/>
                  </a:lnTo>
                  <a:lnTo>
                    <a:pt x="165346" y="490220"/>
                  </a:lnTo>
                  <a:lnTo>
                    <a:pt x="165366" y="499110"/>
                  </a:lnTo>
                  <a:lnTo>
                    <a:pt x="163144" y="506730"/>
                  </a:lnTo>
                  <a:lnTo>
                    <a:pt x="161058" y="515620"/>
                  </a:lnTo>
                  <a:lnTo>
                    <a:pt x="159090" y="524510"/>
                  </a:lnTo>
                  <a:lnTo>
                    <a:pt x="157225" y="533400"/>
                  </a:lnTo>
                  <a:lnTo>
                    <a:pt x="156293" y="542290"/>
                  </a:lnTo>
                  <a:lnTo>
                    <a:pt x="158422" y="549910"/>
                  </a:lnTo>
                  <a:lnTo>
                    <a:pt x="163862" y="554990"/>
                  </a:lnTo>
                  <a:lnTo>
                    <a:pt x="172859" y="557530"/>
                  </a:lnTo>
                  <a:lnTo>
                    <a:pt x="227161" y="571500"/>
                  </a:lnTo>
                  <a:lnTo>
                    <a:pt x="281558" y="584200"/>
                  </a:lnTo>
                  <a:lnTo>
                    <a:pt x="290700" y="584200"/>
                  </a:lnTo>
                  <a:lnTo>
                    <a:pt x="297587" y="582930"/>
                  </a:lnTo>
                  <a:lnTo>
                    <a:pt x="302591" y="577850"/>
                  </a:lnTo>
                  <a:lnTo>
                    <a:pt x="306082" y="568960"/>
                  </a:lnTo>
                  <a:lnTo>
                    <a:pt x="308345" y="560070"/>
                  </a:lnTo>
                  <a:lnTo>
                    <a:pt x="310516" y="552450"/>
                  </a:lnTo>
                  <a:lnTo>
                    <a:pt x="311366" y="548640"/>
                  </a:lnTo>
                  <a:lnTo>
                    <a:pt x="277507" y="548640"/>
                  </a:lnTo>
                  <a:lnTo>
                    <a:pt x="191782" y="528320"/>
                  </a:lnTo>
                  <a:lnTo>
                    <a:pt x="193912" y="519430"/>
                  </a:lnTo>
                  <a:lnTo>
                    <a:pt x="196010" y="510540"/>
                  </a:lnTo>
                  <a:lnTo>
                    <a:pt x="198181" y="500380"/>
                  </a:lnTo>
                  <a:lnTo>
                    <a:pt x="200532" y="491490"/>
                  </a:lnTo>
                  <a:lnTo>
                    <a:pt x="201630" y="483870"/>
                  </a:lnTo>
                  <a:lnTo>
                    <a:pt x="200348" y="477520"/>
                  </a:lnTo>
                  <a:close/>
                  <a:moveTo>
                    <a:pt x="382498" y="523240"/>
                  </a:moveTo>
                  <a:lnTo>
                    <a:pt x="344262" y="523240"/>
                  </a:lnTo>
                  <a:lnTo>
                    <a:pt x="348881" y="529590"/>
                  </a:lnTo>
                  <a:lnTo>
                    <a:pt x="353116" y="537210"/>
                  </a:lnTo>
                  <a:lnTo>
                    <a:pt x="379185" y="570230"/>
                  </a:lnTo>
                  <a:lnTo>
                    <a:pt x="386045" y="570230"/>
                  </a:lnTo>
                  <a:lnTo>
                    <a:pt x="394080" y="566420"/>
                  </a:lnTo>
                  <a:lnTo>
                    <a:pt x="452896" y="529590"/>
                  </a:lnTo>
                  <a:lnTo>
                    <a:pt x="386206" y="529590"/>
                  </a:lnTo>
                  <a:lnTo>
                    <a:pt x="382498" y="523240"/>
                  </a:lnTo>
                  <a:close/>
                  <a:moveTo>
                    <a:pt x="351713" y="487680"/>
                  </a:moveTo>
                  <a:lnTo>
                    <a:pt x="343915" y="488950"/>
                  </a:lnTo>
                  <a:lnTo>
                    <a:pt x="324696" y="491490"/>
                  </a:lnTo>
                  <a:lnTo>
                    <a:pt x="314971" y="494030"/>
                  </a:lnTo>
                  <a:lnTo>
                    <a:pt x="305180" y="494030"/>
                  </a:lnTo>
                  <a:lnTo>
                    <a:pt x="294398" y="495300"/>
                  </a:lnTo>
                  <a:lnTo>
                    <a:pt x="288416" y="500380"/>
                  </a:lnTo>
                  <a:lnTo>
                    <a:pt x="286257" y="511810"/>
                  </a:lnTo>
                  <a:lnTo>
                    <a:pt x="284265" y="520700"/>
                  </a:lnTo>
                  <a:lnTo>
                    <a:pt x="277507" y="548640"/>
                  </a:lnTo>
                  <a:lnTo>
                    <a:pt x="311366" y="548640"/>
                  </a:lnTo>
                  <a:lnTo>
                    <a:pt x="312499" y="543560"/>
                  </a:lnTo>
                  <a:lnTo>
                    <a:pt x="314197" y="534670"/>
                  </a:lnTo>
                  <a:lnTo>
                    <a:pt x="315607" y="525780"/>
                  </a:lnTo>
                  <a:lnTo>
                    <a:pt x="321690" y="525780"/>
                  </a:lnTo>
                  <a:lnTo>
                    <a:pt x="327926" y="524510"/>
                  </a:lnTo>
                  <a:lnTo>
                    <a:pt x="333467" y="524510"/>
                  </a:lnTo>
                  <a:lnTo>
                    <a:pt x="339018" y="523240"/>
                  </a:lnTo>
                  <a:lnTo>
                    <a:pt x="382498" y="523240"/>
                  </a:lnTo>
                  <a:lnTo>
                    <a:pt x="372855" y="506730"/>
                  </a:lnTo>
                  <a:lnTo>
                    <a:pt x="368172" y="499110"/>
                  </a:lnTo>
                  <a:lnTo>
                    <a:pt x="363675" y="492760"/>
                  </a:lnTo>
                  <a:lnTo>
                    <a:pt x="358244" y="488950"/>
                  </a:lnTo>
                  <a:lnTo>
                    <a:pt x="351713" y="487680"/>
                  </a:lnTo>
                  <a:close/>
                  <a:moveTo>
                    <a:pt x="484342" y="383540"/>
                  </a:moveTo>
                  <a:lnTo>
                    <a:pt x="477805" y="384810"/>
                  </a:lnTo>
                  <a:lnTo>
                    <a:pt x="472174" y="388620"/>
                  </a:lnTo>
                  <a:lnTo>
                    <a:pt x="467232" y="394970"/>
                  </a:lnTo>
                  <a:lnTo>
                    <a:pt x="461652" y="403860"/>
                  </a:lnTo>
                  <a:lnTo>
                    <a:pt x="455791" y="411480"/>
                  </a:lnTo>
                  <a:lnTo>
                    <a:pt x="449714" y="419100"/>
                  </a:lnTo>
                  <a:lnTo>
                    <a:pt x="439927" y="433070"/>
                  </a:lnTo>
                  <a:lnTo>
                    <a:pt x="438424" y="439420"/>
                  </a:lnTo>
                  <a:lnTo>
                    <a:pt x="439038" y="444500"/>
                  </a:lnTo>
                  <a:lnTo>
                    <a:pt x="441832" y="450850"/>
                  </a:lnTo>
                  <a:lnTo>
                    <a:pt x="447184" y="458470"/>
                  </a:lnTo>
                  <a:lnTo>
                    <a:pt x="452507" y="467360"/>
                  </a:lnTo>
                  <a:lnTo>
                    <a:pt x="462800" y="482600"/>
                  </a:lnTo>
                  <a:lnTo>
                    <a:pt x="443665" y="494030"/>
                  </a:lnTo>
                  <a:lnTo>
                    <a:pt x="424737" y="506730"/>
                  </a:lnTo>
                  <a:lnTo>
                    <a:pt x="386206" y="529590"/>
                  </a:lnTo>
                  <a:lnTo>
                    <a:pt x="452896" y="529590"/>
                  </a:lnTo>
                  <a:lnTo>
                    <a:pt x="467082" y="520700"/>
                  </a:lnTo>
                  <a:lnTo>
                    <a:pt x="491375" y="506730"/>
                  </a:lnTo>
                  <a:lnTo>
                    <a:pt x="498185" y="500380"/>
                  </a:lnTo>
                  <a:lnTo>
                    <a:pt x="501375" y="494030"/>
                  </a:lnTo>
                  <a:lnTo>
                    <a:pt x="501085" y="487680"/>
                  </a:lnTo>
                  <a:lnTo>
                    <a:pt x="497458" y="478790"/>
                  </a:lnTo>
                  <a:lnTo>
                    <a:pt x="492835" y="471170"/>
                  </a:lnTo>
                  <a:lnTo>
                    <a:pt x="488083" y="464820"/>
                  </a:lnTo>
                  <a:lnTo>
                    <a:pt x="483450" y="457200"/>
                  </a:lnTo>
                  <a:lnTo>
                    <a:pt x="479183" y="448310"/>
                  </a:lnTo>
                  <a:lnTo>
                    <a:pt x="477392" y="445770"/>
                  </a:lnTo>
                  <a:lnTo>
                    <a:pt x="477773" y="438150"/>
                  </a:lnTo>
                  <a:lnTo>
                    <a:pt x="480199" y="435610"/>
                  </a:lnTo>
                  <a:lnTo>
                    <a:pt x="483454" y="429260"/>
                  </a:lnTo>
                  <a:lnTo>
                    <a:pt x="486656" y="424180"/>
                  </a:lnTo>
                  <a:lnTo>
                    <a:pt x="491360" y="420370"/>
                  </a:lnTo>
                  <a:lnTo>
                    <a:pt x="555134" y="420370"/>
                  </a:lnTo>
                  <a:lnTo>
                    <a:pt x="557783" y="414020"/>
                  </a:lnTo>
                  <a:lnTo>
                    <a:pt x="562550" y="393700"/>
                  </a:lnTo>
                  <a:lnTo>
                    <a:pt x="527697" y="393700"/>
                  </a:lnTo>
                  <a:lnTo>
                    <a:pt x="518672" y="392430"/>
                  </a:lnTo>
                  <a:lnTo>
                    <a:pt x="491997" y="384810"/>
                  </a:lnTo>
                  <a:lnTo>
                    <a:pt x="484342" y="383540"/>
                  </a:lnTo>
                  <a:close/>
                  <a:moveTo>
                    <a:pt x="48140" y="156210"/>
                  </a:moveTo>
                  <a:lnTo>
                    <a:pt x="41505" y="157480"/>
                  </a:lnTo>
                  <a:lnTo>
                    <a:pt x="35396" y="158750"/>
                  </a:lnTo>
                  <a:lnTo>
                    <a:pt x="29857" y="163830"/>
                  </a:lnTo>
                  <a:lnTo>
                    <a:pt x="22406" y="195580"/>
                  </a:lnTo>
                  <a:lnTo>
                    <a:pt x="7451" y="259080"/>
                  </a:lnTo>
                  <a:lnTo>
                    <a:pt x="0" y="289560"/>
                  </a:lnTo>
                  <a:lnTo>
                    <a:pt x="2827" y="297180"/>
                  </a:lnTo>
                  <a:lnTo>
                    <a:pt x="7192" y="300990"/>
                  </a:lnTo>
                  <a:lnTo>
                    <a:pt x="12917" y="304800"/>
                  </a:lnTo>
                  <a:lnTo>
                    <a:pt x="19824" y="307340"/>
                  </a:lnTo>
                  <a:lnTo>
                    <a:pt x="26923" y="308610"/>
                  </a:lnTo>
                  <a:lnTo>
                    <a:pt x="33781" y="311150"/>
                  </a:lnTo>
                  <a:lnTo>
                    <a:pt x="40906" y="312420"/>
                  </a:lnTo>
                  <a:lnTo>
                    <a:pt x="49971" y="313690"/>
                  </a:lnTo>
                  <a:lnTo>
                    <a:pt x="56475" y="317500"/>
                  </a:lnTo>
                  <a:lnTo>
                    <a:pt x="60528" y="323850"/>
                  </a:lnTo>
                  <a:lnTo>
                    <a:pt x="62242" y="334010"/>
                  </a:lnTo>
                  <a:lnTo>
                    <a:pt x="62750" y="341630"/>
                  </a:lnTo>
                  <a:lnTo>
                    <a:pt x="62242" y="346710"/>
                  </a:lnTo>
                  <a:lnTo>
                    <a:pt x="54990" y="350520"/>
                  </a:lnTo>
                  <a:lnTo>
                    <a:pt x="47274" y="354330"/>
                  </a:lnTo>
                  <a:lnTo>
                    <a:pt x="39697" y="359410"/>
                  </a:lnTo>
                  <a:lnTo>
                    <a:pt x="16049" y="386080"/>
                  </a:lnTo>
                  <a:lnTo>
                    <a:pt x="18922" y="392430"/>
                  </a:lnTo>
                  <a:lnTo>
                    <a:pt x="49777" y="443230"/>
                  </a:lnTo>
                  <a:lnTo>
                    <a:pt x="65310" y="467360"/>
                  </a:lnTo>
                  <a:lnTo>
                    <a:pt x="80898" y="492760"/>
                  </a:lnTo>
                  <a:lnTo>
                    <a:pt x="85776" y="499110"/>
                  </a:lnTo>
                  <a:lnTo>
                    <a:pt x="91525" y="501650"/>
                  </a:lnTo>
                  <a:lnTo>
                    <a:pt x="97965" y="501650"/>
                  </a:lnTo>
                  <a:lnTo>
                    <a:pt x="104914" y="499110"/>
                  </a:lnTo>
                  <a:lnTo>
                    <a:pt x="129262" y="483870"/>
                  </a:lnTo>
                  <a:lnTo>
                    <a:pt x="137540" y="478790"/>
                  </a:lnTo>
                  <a:lnTo>
                    <a:pt x="140982" y="477520"/>
                  </a:lnTo>
                  <a:lnTo>
                    <a:pt x="200348" y="477520"/>
                  </a:lnTo>
                  <a:lnTo>
                    <a:pt x="196686" y="472440"/>
                  </a:lnTo>
                  <a:lnTo>
                    <a:pt x="190639" y="467360"/>
                  </a:lnTo>
                  <a:lnTo>
                    <a:pt x="184676" y="463550"/>
                  </a:lnTo>
                  <a:lnTo>
                    <a:pt x="102742" y="463550"/>
                  </a:lnTo>
                  <a:lnTo>
                    <a:pt x="90880" y="443230"/>
                  </a:lnTo>
                  <a:lnTo>
                    <a:pt x="55498" y="386080"/>
                  </a:lnTo>
                  <a:lnTo>
                    <a:pt x="88264" y="367030"/>
                  </a:lnTo>
                  <a:lnTo>
                    <a:pt x="93757" y="363220"/>
                  </a:lnTo>
                  <a:lnTo>
                    <a:pt x="97113" y="358140"/>
                  </a:lnTo>
                  <a:lnTo>
                    <a:pt x="98398" y="351790"/>
                  </a:lnTo>
                  <a:lnTo>
                    <a:pt x="97675" y="345440"/>
                  </a:lnTo>
                  <a:lnTo>
                    <a:pt x="95714" y="335280"/>
                  </a:lnTo>
                  <a:lnTo>
                    <a:pt x="92455" y="313690"/>
                  </a:lnTo>
                  <a:lnTo>
                    <a:pt x="57419" y="281940"/>
                  </a:lnTo>
                  <a:lnTo>
                    <a:pt x="37591" y="278130"/>
                  </a:lnTo>
                  <a:lnTo>
                    <a:pt x="47678" y="234950"/>
                  </a:lnTo>
                  <a:lnTo>
                    <a:pt x="52801" y="213360"/>
                  </a:lnTo>
                  <a:lnTo>
                    <a:pt x="58051" y="191770"/>
                  </a:lnTo>
                  <a:lnTo>
                    <a:pt x="117914" y="191770"/>
                  </a:lnTo>
                  <a:lnTo>
                    <a:pt x="118884" y="190500"/>
                  </a:lnTo>
                  <a:lnTo>
                    <a:pt x="124256" y="182880"/>
                  </a:lnTo>
                  <a:lnTo>
                    <a:pt x="129895" y="173990"/>
                  </a:lnTo>
                  <a:lnTo>
                    <a:pt x="135772" y="166370"/>
                  </a:lnTo>
                  <a:lnTo>
                    <a:pt x="136786" y="165100"/>
                  </a:lnTo>
                  <a:lnTo>
                    <a:pt x="87248" y="165100"/>
                  </a:lnTo>
                  <a:lnTo>
                    <a:pt x="79303" y="163830"/>
                  </a:lnTo>
                  <a:lnTo>
                    <a:pt x="63274" y="160020"/>
                  </a:lnTo>
                  <a:lnTo>
                    <a:pt x="55257" y="157480"/>
                  </a:lnTo>
                  <a:lnTo>
                    <a:pt x="48140" y="156210"/>
                  </a:lnTo>
                  <a:close/>
                  <a:moveTo>
                    <a:pt x="146330" y="438150"/>
                  </a:moveTo>
                  <a:lnTo>
                    <a:pt x="139527" y="439420"/>
                  </a:lnTo>
                  <a:lnTo>
                    <a:pt x="132473" y="443230"/>
                  </a:lnTo>
                  <a:lnTo>
                    <a:pt x="117370" y="453390"/>
                  </a:lnTo>
                  <a:lnTo>
                    <a:pt x="102742" y="463550"/>
                  </a:lnTo>
                  <a:lnTo>
                    <a:pt x="184676" y="463550"/>
                  </a:lnTo>
                  <a:lnTo>
                    <a:pt x="182688" y="462280"/>
                  </a:lnTo>
                  <a:lnTo>
                    <a:pt x="174885" y="457200"/>
                  </a:lnTo>
                  <a:lnTo>
                    <a:pt x="167272" y="450850"/>
                  </a:lnTo>
                  <a:lnTo>
                    <a:pt x="159892" y="444500"/>
                  </a:lnTo>
                  <a:lnTo>
                    <a:pt x="153060" y="440690"/>
                  </a:lnTo>
                  <a:lnTo>
                    <a:pt x="146330" y="438150"/>
                  </a:lnTo>
                  <a:close/>
                  <a:moveTo>
                    <a:pt x="555134" y="420370"/>
                  </a:moveTo>
                  <a:lnTo>
                    <a:pt x="499122" y="420370"/>
                  </a:lnTo>
                  <a:lnTo>
                    <a:pt x="516356" y="425450"/>
                  </a:lnTo>
                  <a:lnTo>
                    <a:pt x="525047" y="426720"/>
                  </a:lnTo>
                  <a:lnTo>
                    <a:pt x="533780" y="429260"/>
                  </a:lnTo>
                  <a:lnTo>
                    <a:pt x="542960" y="429260"/>
                  </a:lnTo>
                  <a:lnTo>
                    <a:pt x="549782" y="427990"/>
                  </a:lnTo>
                  <a:lnTo>
                    <a:pt x="554605" y="421640"/>
                  </a:lnTo>
                  <a:lnTo>
                    <a:pt x="555134" y="420370"/>
                  </a:lnTo>
                  <a:close/>
                  <a:moveTo>
                    <a:pt x="523920" y="123190"/>
                  </a:moveTo>
                  <a:lnTo>
                    <a:pt x="482866" y="123190"/>
                  </a:lnTo>
                  <a:lnTo>
                    <a:pt x="505863" y="161290"/>
                  </a:lnTo>
                  <a:lnTo>
                    <a:pt x="517592" y="180340"/>
                  </a:lnTo>
                  <a:lnTo>
                    <a:pt x="529716" y="199390"/>
                  </a:lnTo>
                  <a:lnTo>
                    <a:pt x="515069" y="208280"/>
                  </a:lnTo>
                  <a:lnTo>
                    <a:pt x="507130" y="213360"/>
                  </a:lnTo>
                  <a:lnTo>
                    <a:pt x="498982" y="217170"/>
                  </a:lnTo>
                  <a:lnTo>
                    <a:pt x="492820" y="222250"/>
                  </a:lnTo>
                  <a:lnTo>
                    <a:pt x="488986" y="227330"/>
                  </a:lnTo>
                  <a:lnTo>
                    <a:pt x="487483" y="233680"/>
                  </a:lnTo>
                  <a:lnTo>
                    <a:pt x="488314" y="241300"/>
                  </a:lnTo>
                  <a:lnTo>
                    <a:pt x="490332" y="251460"/>
                  </a:lnTo>
                  <a:lnTo>
                    <a:pt x="492034" y="261620"/>
                  </a:lnTo>
                  <a:lnTo>
                    <a:pt x="493496" y="271780"/>
                  </a:lnTo>
                  <a:lnTo>
                    <a:pt x="494791" y="281940"/>
                  </a:lnTo>
                  <a:lnTo>
                    <a:pt x="495947" y="292100"/>
                  </a:lnTo>
                  <a:lnTo>
                    <a:pt x="500506" y="297180"/>
                  </a:lnTo>
                  <a:lnTo>
                    <a:pt x="510031" y="299720"/>
                  </a:lnTo>
                  <a:lnTo>
                    <a:pt x="519289" y="300990"/>
                  </a:lnTo>
                  <a:lnTo>
                    <a:pt x="548017" y="308610"/>
                  </a:lnTo>
                  <a:lnTo>
                    <a:pt x="537948" y="350520"/>
                  </a:lnTo>
                  <a:lnTo>
                    <a:pt x="527697" y="393700"/>
                  </a:lnTo>
                  <a:lnTo>
                    <a:pt x="562550" y="393700"/>
                  </a:lnTo>
                  <a:lnTo>
                    <a:pt x="564337" y="386080"/>
                  </a:lnTo>
                  <a:lnTo>
                    <a:pt x="570838" y="359410"/>
                  </a:lnTo>
                  <a:lnTo>
                    <a:pt x="577288" y="331470"/>
                  </a:lnTo>
                  <a:lnTo>
                    <a:pt x="583691" y="304800"/>
                  </a:lnTo>
                  <a:lnTo>
                    <a:pt x="584727" y="295910"/>
                  </a:lnTo>
                  <a:lnTo>
                    <a:pt x="551724" y="275590"/>
                  </a:lnTo>
                  <a:lnTo>
                    <a:pt x="543362" y="273050"/>
                  </a:lnTo>
                  <a:lnTo>
                    <a:pt x="534923" y="271780"/>
                  </a:lnTo>
                  <a:lnTo>
                    <a:pt x="527557" y="270510"/>
                  </a:lnTo>
                  <a:lnTo>
                    <a:pt x="524776" y="266700"/>
                  </a:lnTo>
                  <a:lnTo>
                    <a:pt x="525017" y="259080"/>
                  </a:lnTo>
                  <a:lnTo>
                    <a:pt x="524164" y="254000"/>
                  </a:lnTo>
                  <a:lnTo>
                    <a:pt x="522847" y="247650"/>
                  </a:lnTo>
                  <a:lnTo>
                    <a:pt x="523791" y="241300"/>
                  </a:lnTo>
                  <a:lnTo>
                    <a:pt x="529716" y="236220"/>
                  </a:lnTo>
                  <a:lnTo>
                    <a:pt x="537574" y="232410"/>
                  </a:lnTo>
                  <a:lnTo>
                    <a:pt x="545190" y="227330"/>
                  </a:lnTo>
                  <a:lnTo>
                    <a:pt x="552660" y="223520"/>
                  </a:lnTo>
                  <a:lnTo>
                    <a:pt x="560082" y="218440"/>
                  </a:lnTo>
                  <a:lnTo>
                    <a:pt x="566583" y="212090"/>
                  </a:lnTo>
                  <a:lnTo>
                    <a:pt x="569744" y="207010"/>
                  </a:lnTo>
                  <a:lnTo>
                    <a:pt x="569594" y="199390"/>
                  </a:lnTo>
                  <a:lnTo>
                    <a:pt x="566165" y="191770"/>
                  </a:lnTo>
                  <a:lnTo>
                    <a:pt x="551169" y="167640"/>
                  </a:lnTo>
                  <a:lnTo>
                    <a:pt x="536073" y="143510"/>
                  </a:lnTo>
                  <a:lnTo>
                    <a:pt x="523920" y="123190"/>
                  </a:lnTo>
                  <a:close/>
                  <a:moveTo>
                    <a:pt x="117914" y="191770"/>
                  </a:moveTo>
                  <a:lnTo>
                    <a:pt x="58051" y="191770"/>
                  </a:lnTo>
                  <a:lnTo>
                    <a:pt x="76165" y="195580"/>
                  </a:lnTo>
                  <a:lnTo>
                    <a:pt x="94373" y="200660"/>
                  </a:lnTo>
                  <a:lnTo>
                    <a:pt x="102005" y="201930"/>
                  </a:lnTo>
                  <a:lnTo>
                    <a:pt x="108481" y="200660"/>
                  </a:lnTo>
                  <a:lnTo>
                    <a:pt x="114031" y="196850"/>
                  </a:lnTo>
                  <a:lnTo>
                    <a:pt x="117914" y="191770"/>
                  </a:lnTo>
                  <a:close/>
                  <a:moveTo>
                    <a:pt x="206719" y="16510"/>
                  </a:moveTo>
                  <a:lnTo>
                    <a:pt x="200345" y="16510"/>
                  </a:lnTo>
                  <a:lnTo>
                    <a:pt x="193433" y="19050"/>
                  </a:lnTo>
                  <a:lnTo>
                    <a:pt x="118024" y="64770"/>
                  </a:lnTo>
                  <a:lnTo>
                    <a:pt x="92976" y="81280"/>
                  </a:lnTo>
                  <a:lnTo>
                    <a:pt x="87245" y="86360"/>
                  </a:lnTo>
                  <a:lnTo>
                    <a:pt x="84466" y="91440"/>
                  </a:lnTo>
                  <a:lnTo>
                    <a:pt x="84541" y="97790"/>
                  </a:lnTo>
                  <a:lnTo>
                    <a:pt x="87375" y="105410"/>
                  </a:lnTo>
                  <a:lnTo>
                    <a:pt x="92289" y="113030"/>
                  </a:lnTo>
                  <a:lnTo>
                    <a:pt x="97345" y="120650"/>
                  </a:lnTo>
                  <a:lnTo>
                    <a:pt x="102306" y="129540"/>
                  </a:lnTo>
                  <a:lnTo>
                    <a:pt x="106933" y="137160"/>
                  </a:lnTo>
                  <a:lnTo>
                    <a:pt x="108724" y="140970"/>
                  </a:lnTo>
                  <a:lnTo>
                    <a:pt x="108330" y="147320"/>
                  </a:lnTo>
                  <a:lnTo>
                    <a:pt x="106057" y="149860"/>
                  </a:lnTo>
                  <a:lnTo>
                    <a:pt x="102709" y="156210"/>
                  </a:lnTo>
                  <a:lnTo>
                    <a:pt x="99563" y="161290"/>
                  </a:lnTo>
                  <a:lnTo>
                    <a:pt x="94961" y="165100"/>
                  </a:lnTo>
                  <a:lnTo>
                    <a:pt x="136786" y="165100"/>
                  </a:lnTo>
                  <a:lnTo>
                    <a:pt x="141858" y="158750"/>
                  </a:lnTo>
                  <a:lnTo>
                    <a:pt x="145714" y="152400"/>
                  </a:lnTo>
                  <a:lnTo>
                    <a:pt x="147326" y="147320"/>
                  </a:lnTo>
                  <a:lnTo>
                    <a:pt x="146652" y="140970"/>
                  </a:lnTo>
                  <a:lnTo>
                    <a:pt x="143649" y="134620"/>
                  </a:lnTo>
                  <a:lnTo>
                    <a:pt x="138296" y="127000"/>
                  </a:lnTo>
                  <a:lnTo>
                    <a:pt x="122567" y="102870"/>
                  </a:lnTo>
                  <a:lnTo>
                    <a:pt x="141986" y="90170"/>
                  </a:lnTo>
                  <a:lnTo>
                    <a:pt x="180105" y="67310"/>
                  </a:lnTo>
                  <a:lnTo>
                    <a:pt x="199516" y="55880"/>
                  </a:lnTo>
                  <a:lnTo>
                    <a:pt x="236277" y="55880"/>
                  </a:lnTo>
                  <a:lnTo>
                    <a:pt x="231045" y="46990"/>
                  </a:lnTo>
                  <a:lnTo>
                    <a:pt x="226610" y="39370"/>
                  </a:lnTo>
                  <a:lnTo>
                    <a:pt x="222031" y="31750"/>
                  </a:lnTo>
                  <a:lnTo>
                    <a:pt x="217423" y="25400"/>
                  </a:lnTo>
                  <a:lnTo>
                    <a:pt x="212448" y="19050"/>
                  </a:lnTo>
                  <a:lnTo>
                    <a:pt x="206719" y="16510"/>
                  </a:lnTo>
                  <a:close/>
                  <a:moveTo>
                    <a:pt x="427566" y="38100"/>
                  </a:moveTo>
                  <a:lnTo>
                    <a:pt x="308241" y="38100"/>
                  </a:lnTo>
                  <a:lnTo>
                    <a:pt x="393966" y="58420"/>
                  </a:lnTo>
                  <a:lnTo>
                    <a:pt x="389855" y="76200"/>
                  </a:lnTo>
                  <a:lnTo>
                    <a:pt x="387733" y="85090"/>
                  </a:lnTo>
                  <a:lnTo>
                    <a:pt x="385457" y="93980"/>
                  </a:lnTo>
                  <a:lnTo>
                    <a:pt x="384223" y="101600"/>
                  </a:lnTo>
                  <a:lnTo>
                    <a:pt x="385394" y="107950"/>
                  </a:lnTo>
                  <a:lnTo>
                    <a:pt x="389136" y="114300"/>
                  </a:lnTo>
                  <a:lnTo>
                    <a:pt x="395617" y="119380"/>
                  </a:lnTo>
                  <a:lnTo>
                    <a:pt x="403329" y="124460"/>
                  </a:lnTo>
                  <a:lnTo>
                    <a:pt x="410837" y="129540"/>
                  </a:lnTo>
                  <a:lnTo>
                    <a:pt x="418133" y="134620"/>
                  </a:lnTo>
                  <a:lnTo>
                    <a:pt x="425208" y="140970"/>
                  </a:lnTo>
                  <a:lnTo>
                    <a:pt x="432331" y="144780"/>
                  </a:lnTo>
                  <a:lnTo>
                    <a:pt x="439362" y="147320"/>
                  </a:lnTo>
                  <a:lnTo>
                    <a:pt x="446489" y="146050"/>
                  </a:lnTo>
                  <a:lnTo>
                    <a:pt x="453897" y="142240"/>
                  </a:lnTo>
                  <a:lnTo>
                    <a:pt x="468672" y="132080"/>
                  </a:lnTo>
                  <a:lnTo>
                    <a:pt x="482866" y="123190"/>
                  </a:lnTo>
                  <a:lnTo>
                    <a:pt x="523920" y="123190"/>
                  </a:lnTo>
                  <a:lnTo>
                    <a:pt x="520881" y="118110"/>
                  </a:lnTo>
                  <a:lnTo>
                    <a:pt x="514447" y="107950"/>
                  </a:lnTo>
                  <a:lnTo>
                    <a:pt x="442293" y="107950"/>
                  </a:lnTo>
                  <a:lnTo>
                    <a:pt x="435679" y="106680"/>
                  </a:lnTo>
                  <a:lnTo>
                    <a:pt x="428624" y="102870"/>
                  </a:lnTo>
                  <a:lnTo>
                    <a:pt x="420750" y="96520"/>
                  </a:lnTo>
                  <a:lnTo>
                    <a:pt x="418591" y="91440"/>
                  </a:lnTo>
                  <a:lnTo>
                    <a:pt x="421525" y="82550"/>
                  </a:lnTo>
                  <a:lnTo>
                    <a:pt x="423447" y="76200"/>
                  </a:lnTo>
                  <a:lnTo>
                    <a:pt x="425029" y="68580"/>
                  </a:lnTo>
                  <a:lnTo>
                    <a:pt x="426542" y="62230"/>
                  </a:lnTo>
                  <a:lnTo>
                    <a:pt x="428256" y="55880"/>
                  </a:lnTo>
                  <a:lnTo>
                    <a:pt x="429495" y="48260"/>
                  </a:lnTo>
                  <a:lnTo>
                    <a:pt x="429029" y="41910"/>
                  </a:lnTo>
                  <a:lnTo>
                    <a:pt x="427566" y="38100"/>
                  </a:lnTo>
                  <a:close/>
                  <a:moveTo>
                    <a:pt x="494307" y="83820"/>
                  </a:moveTo>
                  <a:lnTo>
                    <a:pt x="456056" y="102870"/>
                  </a:lnTo>
                  <a:lnTo>
                    <a:pt x="448931" y="107950"/>
                  </a:lnTo>
                  <a:lnTo>
                    <a:pt x="514447" y="107950"/>
                  </a:lnTo>
                  <a:lnTo>
                    <a:pt x="505599" y="93980"/>
                  </a:lnTo>
                  <a:lnTo>
                    <a:pt x="500210" y="87630"/>
                  </a:lnTo>
                  <a:lnTo>
                    <a:pt x="494307" y="83820"/>
                  </a:lnTo>
                  <a:close/>
                  <a:moveTo>
                    <a:pt x="236277" y="55880"/>
                  </a:moveTo>
                  <a:lnTo>
                    <a:pt x="199516" y="55880"/>
                  </a:lnTo>
                  <a:lnTo>
                    <a:pt x="217817" y="87630"/>
                  </a:lnTo>
                  <a:lnTo>
                    <a:pt x="222125" y="92710"/>
                  </a:lnTo>
                  <a:lnTo>
                    <a:pt x="227337" y="96520"/>
                  </a:lnTo>
                  <a:lnTo>
                    <a:pt x="233600" y="97790"/>
                  </a:lnTo>
                  <a:lnTo>
                    <a:pt x="241058" y="97790"/>
                  </a:lnTo>
                  <a:lnTo>
                    <a:pt x="250986" y="95250"/>
                  </a:lnTo>
                  <a:lnTo>
                    <a:pt x="291223" y="90170"/>
                  </a:lnTo>
                  <a:lnTo>
                    <a:pt x="297192" y="85090"/>
                  </a:lnTo>
                  <a:lnTo>
                    <a:pt x="299351" y="74930"/>
                  </a:lnTo>
                  <a:lnTo>
                    <a:pt x="301414" y="66040"/>
                  </a:lnTo>
                  <a:lnTo>
                    <a:pt x="302039" y="63500"/>
                  </a:lnTo>
                  <a:lnTo>
                    <a:pt x="243458" y="63500"/>
                  </a:lnTo>
                  <a:lnTo>
                    <a:pt x="239267" y="60960"/>
                  </a:lnTo>
                  <a:lnTo>
                    <a:pt x="236277" y="55880"/>
                  </a:lnTo>
                  <a:close/>
                  <a:moveTo>
                    <a:pt x="295922" y="0"/>
                  </a:moveTo>
                  <a:lnTo>
                    <a:pt x="277367" y="27940"/>
                  </a:lnTo>
                  <a:lnTo>
                    <a:pt x="274573" y="34290"/>
                  </a:lnTo>
                  <a:lnTo>
                    <a:pt x="243458" y="63500"/>
                  </a:lnTo>
                  <a:lnTo>
                    <a:pt x="302039" y="63500"/>
                  </a:lnTo>
                  <a:lnTo>
                    <a:pt x="303601" y="57150"/>
                  </a:lnTo>
                  <a:lnTo>
                    <a:pt x="305886" y="46990"/>
                  </a:lnTo>
                  <a:lnTo>
                    <a:pt x="308241" y="38100"/>
                  </a:lnTo>
                  <a:lnTo>
                    <a:pt x="427566" y="38100"/>
                  </a:lnTo>
                  <a:lnTo>
                    <a:pt x="426590" y="35560"/>
                  </a:lnTo>
                  <a:lnTo>
                    <a:pt x="421906" y="30480"/>
                  </a:lnTo>
                  <a:lnTo>
                    <a:pt x="29592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5" name="CustomShape 14"/>
            <p:cNvSpPr/>
            <p:nvPr/>
          </p:nvSpPr>
          <p:spPr>
            <a:xfrm>
              <a:off x="4174200" y="3890880"/>
              <a:ext cx="509760" cy="510480"/>
            </a:xfrm>
            <a:custGeom>
              <a:avLst/>
              <a:gdLst/>
              <a:ahLst/>
              <a:cxnLst/>
              <a:rect l="l" t="t" r="r" b="b"/>
              <a:pathLst>
                <a:path w="510539" h="511175">
                  <a:moveTo>
                    <a:pt x="400936" y="401034"/>
                  </a:moveTo>
                  <a:lnTo>
                    <a:pt x="108727" y="401034"/>
                  </a:lnTo>
                  <a:lnTo>
                    <a:pt x="115460" y="402744"/>
                  </a:lnTo>
                  <a:lnTo>
                    <a:pt x="122300" y="407288"/>
                  </a:lnTo>
                  <a:lnTo>
                    <a:pt x="129674" y="413297"/>
                  </a:lnTo>
                  <a:lnTo>
                    <a:pt x="137286" y="418972"/>
                  </a:lnTo>
                  <a:lnTo>
                    <a:pt x="145089" y="424362"/>
                  </a:lnTo>
                  <a:lnTo>
                    <a:pt x="153034" y="429513"/>
                  </a:lnTo>
                  <a:lnTo>
                    <a:pt x="159083" y="434381"/>
                  </a:lnTo>
                  <a:lnTo>
                    <a:pt x="162750" y="439975"/>
                  </a:lnTo>
                  <a:lnTo>
                    <a:pt x="164036" y="446498"/>
                  </a:lnTo>
                  <a:lnTo>
                    <a:pt x="162940" y="454151"/>
                  </a:lnTo>
                  <a:lnTo>
                    <a:pt x="160571" y="463295"/>
                  </a:lnTo>
                  <a:lnTo>
                    <a:pt x="158416" y="472328"/>
                  </a:lnTo>
                  <a:lnTo>
                    <a:pt x="156315" y="481458"/>
                  </a:lnTo>
                  <a:lnTo>
                    <a:pt x="154177" y="490600"/>
                  </a:lnTo>
                  <a:lnTo>
                    <a:pt x="239902" y="510920"/>
                  </a:lnTo>
                  <a:lnTo>
                    <a:pt x="244522" y="491902"/>
                  </a:lnTo>
                  <a:lnTo>
                    <a:pt x="246671" y="482810"/>
                  </a:lnTo>
                  <a:lnTo>
                    <a:pt x="248665" y="473836"/>
                  </a:lnTo>
                  <a:lnTo>
                    <a:pt x="250824" y="463295"/>
                  </a:lnTo>
                  <a:lnTo>
                    <a:pt x="256793" y="458088"/>
                  </a:lnTo>
                  <a:lnTo>
                    <a:pt x="277373" y="455812"/>
                  </a:lnTo>
                  <a:lnTo>
                    <a:pt x="287099" y="454453"/>
                  </a:lnTo>
                  <a:lnTo>
                    <a:pt x="296753" y="452784"/>
                  </a:lnTo>
                  <a:lnTo>
                    <a:pt x="306323" y="450722"/>
                  </a:lnTo>
                  <a:lnTo>
                    <a:pt x="314114" y="449867"/>
                  </a:lnTo>
                  <a:lnTo>
                    <a:pt x="417349" y="449867"/>
                  </a:lnTo>
                  <a:lnTo>
                    <a:pt x="425195" y="445007"/>
                  </a:lnTo>
                  <a:lnTo>
                    <a:pt x="414908" y="429513"/>
                  </a:lnTo>
                  <a:lnTo>
                    <a:pt x="409586" y="421433"/>
                  </a:lnTo>
                  <a:lnTo>
                    <a:pt x="404240" y="413257"/>
                  </a:lnTo>
                  <a:lnTo>
                    <a:pt x="401445" y="407269"/>
                  </a:lnTo>
                  <a:lnTo>
                    <a:pt x="400890" y="402038"/>
                  </a:lnTo>
                  <a:lnTo>
                    <a:pt x="400936" y="401034"/>
                  </a:lnTo>
                  <a:close/>
                  <a:moveTo>
                    <a:pt x="417349" y="449867"/>
                  </a:moveTo>
                  <a:lnTo>
                    <a:pt x="314114" y="449867"/>
                  </a:lnTo>
                  <a:lnTo>
                    <a:pt x="320643" y="451310"/>
                  </a:lnTo>
                  <a:lnTo>
                    <a:pt x="326076" y="455062"/>
                  </a:lnTo>
                  <a:lnTo>
                    <a:pt x="330580" y="461136"/>
                  </a:lnTo>
                  <a:lnTo>
                    <a:pt x="335256" y="469284"/>
                  </a:lnTo>
                  <a:lnTo>
                    <a:pt x="348614" y="492251"/>
                  </a:lnTo>
                  <a:lnTo>
                    <a:pt x="395732" y="463222"/>
                  </a:lnTo>
                  <a:lnTo>
                    <a:pt x="417349" y="449867"/>
                  </a:lnTo>
                  <a:close/>
                  <a:moveTo>
                    <a:pt x="20446" y="154304"/>
                  </a:moveTo>
                  <a:lnTo>
                    <a:pt x="15198" y="176131"/>
                  </a:lnTo>
                  <a:lnTo>
                    <a:pt x="10080" y="197564"/>
                  </a:lnTo>
                  <a:lnTo>
                    <a:pt x="0" y="240156"/>
                  </a:lnTo>
                  <a:lnTo>
                    <a:pt x="38988" y="249427"/>
                  </a:lnTo>
                  <a:lnTo>
                    <a:pt x="48005" y="251459"/>
                  </a:lnTo>
                  <a:lnTo>
                    <a:pt x="52196" y="257174"/>
                  </a:lnTo>
                  <a:lnTo>
                    <a:pt x="53466" y="266191"/>
                  </a:lnTo>
                  <a:lnTo>
                    <a:pt x="54856" y="276550"/>
                  </a:lnTo>
                  <a:lnTo>
                    <a:pt x="56387" y="286861"/>
                  </a:lnTo>
                  <a:lnTo>
                    <a:pt x="58110" y="297124"/>
                  </a:lnTo>
                  <a:lnTo>
                    <a:pt x="60070" y="307339"/>
                  </a:lnTo>
                  <a:lnTo>
                    <a:pt x="60799" y="314477"/>
                  </a:lnTo>
                  <a:lnTo>
                    <a:pt x="59515" y="320532"/>
                  </a:lnTo>
                  <a:lnTo>
                    <a:pt x="56159" y="325610"/>
                  </a:lnTo>
                  <a:lnTo>
                    <a:pt x="50672" y="329818"/>
                  </a:lnTo>
                  <a:lnTo>
                    <a:pt x="17906" y="348741"/>
                  </a:lnTo>
                  <a:lnTo>
                    <a:pt x="65150" y="425449"/>
                  </a:lnTo>
                  <a:lnTo>
                    <a:pt x="83556" y="413257"/>
                  </a:lnTo>
                  <a:lnTo>
                    <a:pt x="94868" y="405637"/>
                  </a:lnTo>
                  <a:lnTo>
                    <a:pt x="101923" y="402038"/>
                  </a:lnTo>
                  <a:lnTo>
                    <a:pt x="108727" y="401034"/>
                  </a:lnTo>
                  <a:lnTo>
                    <a:pt x="400936" y="401034"/>
                  </a:lnTo>
                  <a:lnTo>
                    <a:pt x="402330" y="395720"/>
                  </a:lnTo>
                  <a:lnTo>
                    <a:pt x="405891" y="390016"/>
                  </a:lnTo>
                  <a:lnTo>
                    <a:pt x="412120" y="382039"/>
                  </a:lnTo>
                  <a:lnTo>
                    <a:pt x="415511" y="377507"/>
                  </a:lnTo>
                  <a:lnTo>
                    <a:pt x="275937" y="377507"/>
                  </a:lnTo>
                  <a:lnTo>
                    <a:pt x="226821" y="375792"/>
                  </a:lnTo>
                  <a:lnTo>
                    <a:pt x="181976" y="355151"/>
                  </a:lnTo>
                  <a:lnTo>
                    <a:pt x="149769" y="320198"/>
                  </a:lnTo>
                  <a:lnTo>
                    <a:pt x="133133" y="275673"/>
                  </a:lnTo>
                  <a:lnTo>
                    <a:pt x="135000" y="226313"/>
                  </a:lnTo>
                  <a:lnTo>
                    <a:pt x="155574" y="182036"/>
                  </a:lnTo>
                  <a:lnTo>
                    <a:pt x="174986" y="164070"/>
                  </a:lnTo>
                  <a:lnTo>
                    <a:pt x="64408" y="164070"/>
                  </a:lnTo>
                  <a:lnTo>
                    <a:pt x="56768" y="163067"/>
                  </a:lnTo>
                  <a:lnTo>
                    <a:pt x="47682" y="160698"/>
                  </a:lnTo>
                  <a:lnTo>
                    <a:pt x="38560" y="158495"/>
                  </a:lnTo>
                  <a:lnTo>
                    <a:pt x="20446" y="154304"/>
                  </a:lnTo>
                  <a:close/>
                  <a:moveTo>
                    <a:pt x="474186" y="133248"/>
                  </a:moveTo>
                  <a:lnTo>
                    <a:pt x="234013" y="133248"/>
                  </a:lnTo>
                  <a:lnTo>
                    <a:pt x="282447" y="134619"/>
                  </a:lnTo>
                  <a:lnTo>
                    <a:pt x="328015" y="155229"/>
                  </a:lnTo>
                  <a:lnTo>
                    <a:pt x="360664" y="190150"/>
                  </a:lnTo>
                  <a:lnTo>
                    <a:pt x="377477" y="234739"/>
                  </a:lnTo>
                  <a:lnTo>
                    <a:pt x="375538" y="284352"/>
                  </a:lnTo>
                  <a:lnTo>
                    <a:pt x="354927" y="328929"/>
                  </a:lnTo>
                  <a:lnTo>
                    <a:pt x="320182" y="360933"/>
                  </a:lnTo>
                  <a:lnTo>
                    <a:pt x="275937" y="377507"/>
                  </a:lnTo>
                  <a:lnTo>
                    <a:pt x="415511" y="377507"/>
                  </a:lnTo>
                  <a:lnTo>
                    <a:pt x="418195" y="373919"/>
                  </a:lnTo>
                  <a:lnTo>
                    <a:pt x="424054" y="365656"/>
                  </a:lnTo>
                  <a:lnTo>
                    <a:pt x="429640" y="357250"/>
                  </a:lnTo>
                  <a:lnTo>
                    <a:pt x="434582" y="351244"/>
                  </a:lnTo>
                  <a:lnTo>
                    <a:pt x="440213" y="347678"/>
                  </a:lnTo>
                  <a:lnTo>
                    <a:pt x="446750" y="346517"/>
                  </a:lnTo>
                  <a:lnTo>
                    <a:pt x="492442" y="346517"/>
                  </a:lnTo>
                  <a:lnTo>
                    <a:pt x="510412" y="270509"/>
                  </a:lnTo>
                  <a:lnTo>
                    <a:pt x="472439" y="261492"/>
                  </a:lnTo>
                  <a:lnTo>
                    <a:pt x="462914" y="259460"/>
                  </a:lnTo>
                  <a:lnTo>
                    <a:pt x="458355" y="253872"/>
                  </a:lnTo>
                  <a:lnTo>
                    <a:pt x="452735" y="214018"/>
                  </a:lnTo>
                  <a:lnTo>
                    <a:pt x="450722" y="204088"/>
                  </a:lnTo>
                  <a:lnTo>
                    <a:pt x="449889" y="196298"/>
                  </a:lnTo>
                  <a:lnTo>
                    <a:pt x="451389" y="189769"/>
                  </a:lnTo>
                  <a:lnTo>
                    <a:pt x="455223" y="184336"/>
                  </a:lnTo>
                  <a:lnTo>
                    <a:pt x="461390" y="179831"/>
                  </a:lnTo>
                  <a:lnTo>
                    <a:pt x="492124" y="162305"/>
                  </a:lnTo>
                  <a:lnTo>
                    <a:pt x="474186" y="133248"/>
                  </a:lnTo>
                  <a:close/>
                  <a:moveTo>
                    <a:pt x="492442" y="346517"/>
                  </a:moveTo>
                  <a:lnTo>
                    <a:pt x="446750" y="346517"/>
                  </a:lnTo>
                  <a:lnTo>
                    <a:pt x="454405" y="347725"/>
                  </a:lnTo>
                  <a:lnTo>
                    <a:pt x="463214" y="350057"/>
                  </a:lnTo>
                  <a:lnTo>
                    <a:pt x="490105" y="356361"/>
                  </a:lnTo>
                  <a:lnTo>
                    <a:pt x="492442" y="346517"/>
                  </a:lnTo>
                  <a:close/>
                  <a:moveTo>
                    <a:pt x="161924" y="17652"/>
                  </a:moveTo>
                  <a:lnTo>
                    <a:pt x="84962" y="65023"/>
                  </a:lnTo>
                  <a:lnTo>
                    <a:pt x="100697" y="88866"/>
                  </a:lnTo>
                  <a:lnTo>
                    <a:pt x="106065" y="97069"/>
                  </a:lnTo>
                  <a:lnTo>
                    <a:pt x="109053" y="103264"/>
                  </a:lnTo>
                  <a:lnTo>
                    <a:pt x="109634" y="108459"/>
                  </a:lnTo>
                  <a:lnTo>
                    <a:pt x="109693" y="109426"/>
                  </a:lnTo>
                  <a:lnTo>
                    <a:pt x="108116" y="115262"/>
                  </a:lnTo>
                  <a:lnTo>
                    <a:pt x="104266" y="121284"/>
                  </a:lnTo>
                  <a:lnTo>
                    <a:pt x="98174" y="128922"/>
                  </a:lnTo>
                  <a:lnTo>
                    <a:pt x="92297" y="136763"/>
                  </a:lnTo>
                  <a:lnTo>
                    <a:pt x="86657" y="144770"/>
                  </a:lnTo>
                  <a:lnTo>
                    <a:pt x="81279" y="152907"/>
                  </a:lnTo>
                  <a:lnTo>
                    <a:pt x="76433" y="158978"/>
                  </a:lnTo>
                  <a:lnTo>
                    <a:pt x="70886" y="162702"/>
                  </a:lnTo>
                  <a:lnTo>
                    <a:pt x="64408" y="164070"/>
                  </a:lnTo>
                  <a:lnTo>
                    <a:pt x="174986" y="164070"/>
                  </a:lnTo>
                  <a:lnTo>
                    <a:pt x="190150" y="150034"/>
                  </a:lnTo>
                  <a:lnTo>
                    <a:pt x="234013" y="133248"/>
                  </a:lnTo>
                  <a:lnTo>
                    <a:pt x="474186" y="133248"/>
                  </a:lnTo>
                  <a:lnTo>
                    <a:pt x="459542" y="109426"/>
                  </a:lnTo>
                  <a:lnTo>
                    <a:pt x="401764" y="109426"/>
                  </a:lnTo>
                  <a:lnTo>
                    <a:pt x="394731" y="107559"/>
                  </a:lnTo>
                  <a:lnTo>
                    <a:pt x="387603" y="102869"/>
                  </a:lnTo>
                  <a:lnTo>
                    <a:pt x="380478" y="97027"/>
                  </a:lnTo>
                  <a:lnTo>
                    <a:pt x="373237" y="91519"/>
                  </a:lnTo>
                  <a:lnTo>
                    <a:pt x="365726" y="86278"/>
                  </a:lnTo>
                  <a:lnTo>
                    <a:pt x="358012" y="81406"/>
                  </a:lnTo>
                  <a:lnTo>
                    <a:pt x="351532" y="76326"/>
                  </a:lnTo>
                  <a:lnTo>
                    <a:pt x="347789" y="70484"/>
                  </a:lnTo>
                  <a:lnTo>
                    <a:pt x="346618" y="63690"/>
                  </a:lnTo>
                  <a:lnTo>
                    <a:pt x="347070" y="60785"/>
                  </a:lnTo>
                  <a:lnTo>
                    <a:pt x="196000" y="60785"/>
                  </a:lnTo>
                  <a:lnTo>
                    <a:pt x="189737" y="59308"/>
                  </a:lnTo>
                  <a:lnTo>
                    <a:pt x="184523" y="55641"/>
                  </a:lnTo>
                  <a:lnTo>
                    <a:pt x="180212" y="49783"/>
                  </a:lnTo>
                  <a:lnTo>
                    <a:pt x="161924" y="17652"/>
                  </a:lnTo>
                  <a:close/>
                  <a:moveTo>
                    <a:pt x="445261" y="86105"/>
                  </a:moveTo>
                  <a:lnTo>
                    <a:pt x="431069" y="95043"/>
                  </a:lnTo>
                  <a:lnTo>
                    <a:pt x="423687" y="99768"/>
                  </a:lnTo>
                  <a:lnTo>
                    <a:pt x="416305" y="104647"/>
                  </a:lnTo>
                  <a:lnTo>
                    <a:pt x="408892" y="108459"/>
                  </a:lnTo>
                  <a:lnTo>
                    <a:pt x="401764" y="109426"/>
                  </a:lnTo>
                  <a:lnTo>
                    <a:pt x="459542" y="109426"/>
                  </a:lnTo>
                  <a:lnTo>
                    <a:pt x="445261" y="86105"/>
                  </a:lnTo>
                  <a:close/>
                  <a:moveTo>
                    <a:pt x="270636" y="0"/>
                  </a:moveTo>
                  <a:lnTo>
                    <a:pt x="261630" y="38131"/>
                  </a:lnTo>
                  <a:lnTo>
                    <a:pt x="259587" y="47624"/>
                  </a:lnTo>
                  <a:lnTo>
                    <a:pt x="253618" y="52323"/>
                  </a:lnTo>
                  <a:lnTo>
                    <a:pt x="213381" y="58021"/>
                  </a:lnTo>
                  <a:lnTo>
                    <a:pt x="203453" y="60070"/>
                  </a:lnTo>
                  <a:lnTo>
                    <a:pt x="196000" y="60785"/>
                  </a:lnTo>
                  <a:lnTo>
                    <a:pt x="347070" y="60785"/>
                  </a:lnTo>
                  <a:lnTo>
                    <a:pt x="347881" y="55641"/>
                  </a:lnTo>
                  <a:lnTo>
                    <a:pt x="350130" y="46966"/>
                  </a:lnTo>
                  <a:lnTo>
                    <a:pt x="352379" y="37591"/>
                  </a:lnTo>
                  <a:lnTo>
                    <a:pt x="356361" y="20319"/>
                  </a:lnTo>
                  <a:lnTo>
                    <a:pt x="270636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6" name="CustomShape 15"/>
            <p:cNvSpPr/>
            <p:nvPr/>
          </p:nvSpPr>
          <p:spPr>
            <a:xfrm>
              <a:off x="4307400" y="4024080"/>
              <a:ext cx="243720" cy="24336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7" name="CustomShape 16"/>
            <p:cNvSpPr/>
            <p:nvPr/>
          </p:nvSpPr>
          <p:spPr>
            <a:xfrm>
              <a:off x="0" y="2991600"/>
              <a:ext cx="1207080" cy="2374920"/>
            </a:xfrm>
            <a:custGeom>
              <a:avLst/>
              <a:gdLst/>
              <a:ahLst/>
              <a:cxnLst/>
              <a:rect l="l" t="t" r="r" b="b"/>
              <a:pathLst>
                <a:path w="1207770" h="2375535">
                  <a:moveTo>
                    <a:pt x="0" y="2374525"/>
                  </a:moveTo>
                  <a:lnTo>
                    <a:pt x="68004" y="2373982"/>
                  </a:lnTo>
                  <a:lnTo>
                    <a:pt x="115284" y="2371177"/>
                  </a:lnTo>
                  <a:lnTo>
                    <a:pt x="162050" y="2366545"/>
                  </a:lnTo>
                  <a:lnTo>
                    <a:pt x="208267" y="2360122"/>
                  </a:lnTo>
                  <a:lnTo>
                    <a:pt x="253898" y="2351944"/>
                  </a:lnTo>
                  <a:lnTo>
                    <a:pt x="298909" y="2342045"/>
                  </a:lnTo>
                  <a:lnTo>
                    <a:pt x="343264" y="2330461"/>
                  </a:lnTo>
                  <a:lnTo>
                    <a:pt x="386927" y="2317228"/>
                  </a:lnTo>
                  <a:lnTo>
                    <a:pt x="429864" y="2302382"/>
                  </a:lnTo>
                  <a:lnTo>
                    <a:pt x="472038" y="2285957"/>
                  </a:lnTo>
                  <a:lnTo>
                    <a:pt x="513414" y="2267989"/>
                  </a:lnTo>
                  <a:lnTo>
                    <a:pt x="553956" y="2248513"/>
                  </a:lnTo>
                  <a:lnTo>
                    <a:pt x="593630" y="2227566"/>
                  </a:lnTo>
                  <a:lnTo>
                    <a:pt x="632399" y="2205182"/>
                  </a:lnTo>
                  <a:lnTo>
                    <a:pt x="670229" y="2181398"/>
                  </a:lnTo>
                  <a:lnTo>
                    <a:pt x="707083" y="2156247"/>
                  </a:lnTo>
                  <a:lnTo>
                    <a:pt x="742926" y="2129767"/>
                  </a:lnTo>
                  <a:lnTo>
                    <a:pt x="777724" y="2101992"/>
                  </a:lnTo>
                  <a:lnTo>
                    <a:pt x="811439" y="2072958"/>
                  </a:lnTo>
                  <a:lnTo>
                    <a:pt x="844038" y="2042701"/>
                  </a:lnTo>
                  <a:lnTo>
                    <a:pt x="875483" y="2011255"/>
                  </a:lnTo>
                  <a:lnTo>
                    <a:pt x="905741" y="1978657"/>
                  </a:lnTo>
                  <a:lnTo>
                    <a:pt x="934775" y="1944941"/>
                  </a:lnTo>
                  <a:lnTo>
                    <a:pt x="962549" y="1910144"/>
                  </a:lnTo>
                  <a:lnTo>
                    <a:pt x="989030" y="1874301"/>
                  </a:lnTo>
                  <a:lnTo>
                    <a:pt x="1014180" y="1837446"/>
                  </a:lnTo>
                  <a:lnTo>
                    <a:pt x="1037965" y="1799617"/>
                  </a:lnTo>
                  <a:lnTo>
                    <a:pt x="1060348" y="1760847"/>
                  </a:lnTo>
                  <a:lnTo>
                    <a:pt x="1081296" y="1721174"/>
                  </a:lnTo>
                  <a:lnTo>
                    <a:pt x="1100771" y="1680631"/>
                  </a:lnTo>
                  <a:lnTo>
                    <a:pt x="1118739" y="1639255"/>
                  </a:lnTo>
                  <a:lnTo>
                    <a:pt x="1135164" y="1597081"/>
                  </a:lnTo>
                  <a:lnTo>
                    <a:pt x="1150011" y="1554145"/>
                  </a:lnTo>
                  <a:lnTo>
                    <a:pt x="1163244" y="1510481"/>
                  </a:lnTo>
                  <a:lnTo>
                    <a:pt x="1174827" y="1466127"/>
                  </a:lnTo>
                  <a:lnTo>
                    <a:pt x="1184726" y="1421116"/>
                  </a:lnTo>
                  <a:lnTo>
                    <a:pt x="1192905" y="1375484"/>
                  </a:lnTo>
                  <a:lnTo>
                    <a:pt x="1199328" y="1329268"/>
                  </a:lnTo>
                  <a:lnTo>
                    <a:pt x="1203959" y="1282501"/>
                  </a:lnTo>
                  <a:lnTo>
                    <a:pt x="1206764" y="1235221"/>
                  </a:lnTo>
                  <a:lnTo>
                    <a:pt x="1207707" y="1187462"/>
                  </a:lnTo>
                  <a:lnTo>
                    <a:pt x="1206764" y="1139702"/>
                  </a:lnTo>
                  <a:lnTo>
                    <a:pt x="1203959" y="1092421"/>
                  </a:lnTo>
                  <a:lnTo>
                    <a:pt x="1199328" y="1045654"/>
                  </a:lnTo>
                  <a:lnTo>
                    <a:pt x="1192905" y="999437"/>
                  </a:lnTo>
                  <a:lnTo>
                    <a:pt x="1184726" y="953805"/>
                  </a:lnTo>
                  <a:lnTo>
                    <a:pt x="1174827" y="908794"/>
                  </a:lnTo>
                  <a:lnTo>
                    <a:pt x="1163244" y="864438"/>
                  </a:lnTo>
                  <a:lnTo>
                    <a:pt x="1150011" y="820775"/>
                  </a:lnTo>
                  <a:lnTo>
                    <a:pt x="1135164" y="777838"/>
                  </a:lnTo>
                  <a:lnTo>
                    <a:pt x="1118739" y="735664"/>
                  </a:lnTo>
                  <a:lnTo>
                    <a:pt x="1100771" y="694288"/>
                  </a:lnTo>
                  <a:lnTo>
                    <a:pt x="1081296" y="653745"/>
                  </a:lnTo>
                  <a:lnTo>
                    <a:pt x="1060348" y="614071"/>
                  </a:lnTo>
                  <a:lnTo>
                    <a:pt x="1037965" y="575302"/>
                  </a:lnTo>
                  <a:lnTo>
                    <a:pt x="1014180" y="537472"/>
                  </a:lnTo>
                  <a:lnTo>
                    <a:pt x="989030" y="500618"/>
                  </a:lnTo>
                  <a:lnTo>
                    <a:pt x="962549" y="464775"/>
                  </a:lnTo>
                  <a:lnTo>
                    <a:pt x="934775" y="429978"/>
                  </a:lnTo>
                  <a:lnTo>
                    <a:pt x="905741" y="396262"/>
                  </a:lnTo>
                  <a:lnTo>
                    <a:pt x="875483" y="363664"/>
                  </a:lnTo>
                  <a:lnTo>
                    <a:pt x="844038" y="332219"/>
                  </a:lnTo>
                  <a:lnTo>
                    <a:pt x="811439" y="301962"/>
                  </a:lnTo>
                  <a:lnTo>
                    <a:pt x="777724" y="272928"/>
                  </a:lnTo>
                  <a:lnTo>
                    <a:pt x="742926" y="245154"/>
                  </a:lnTo>
                  <a:lnTo>
                    <a:pt x="707083" y="218674"/>
                  </a:lnTo>
                  <a:lnTo>
                    <a:pt x="670229" y="193524"/>
                  </a:lnTo>
                  <a:lnTo>
                    <a:pt x="632399" y="169739"/>
                  </a:lnTo>
                  <a:lnTo>
                    <a:pt x="593630" y="147356"/>
                  </a:lnTo>
                  <a:lnTo>
                    <a:pt x="553956" y="126409"/>
                  </a:lnTo>
                  <a:lnTo>
                    <a:pt x="513414" y="106934"/>
                  </a:lnTo>
                  <a:lnTo>
                    <a:pt x="472038" y="88966"/>
                  </a:lnTo>
                  <a:lnTo>
                    <a:pt x="429864" y="72541"/>
                  </a:lnTo>
                  <a:lnTo>
                    <a:pt x="386927" y="57695"/>
                  </a:lnTo>
                  <a:lnTo>
                    <a:pt x="343264" y="44462"/>
                  </a:lnTo>
                  <a:lnTo>
                    <a:pt x="298909" y="32879"/>
                  </a:lnTo>
                  <a:lnTo>
                    <a:pt x="253898" y="22980"/>
                  </a:lnTo>
                  <a:lnTo>
                    <a:pt x="208267" y="14802"/>
                  </a:lnTo>
                  <a:lnTo>
                    <a:pt x="162050" y="8379"/>
                  </a:lnTo>
                  <a:lnTo>
                    <a:pt x="115284" y="3747"/>
                  </a:lnTo>
                  <a:lnTo>
                    <a:pt x="68004" y="942"/>
                  </a:lnTo>
                  <a:lnTo>
                    <a:pt x="20245" y="0"/>
                  </a:lnTo>
                  <a:lnTo>
                    <a:pt x="0" y="399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8" name="CustomShape 17"/>
            <p:cNvSpPr/>
            <p:nvPr/>
          </p:nvSpPr>
          <p:spPr>
            <a:xfrm>
              <a:off x="1206720" y="4179240"/>
              <a:ext cx="2228040" cy="36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54" y="0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639" name="CustomShape 18"/>
          <p:cNvSpPr/>
          <p:nvPr/>
        </p:nvSpPr>
        <p:spPr>
          <a:xfrm>
            <a:off x="6420960" y="3439440"/>
            <a:ext cx="3513960" cy="104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600" b="1" strike="noStrike" spc="9">
                <a:solidFill>
                  <a:srgbClr val="FFFFFF"/>
                </a:solidFill>
                <a:latin typeface="Calibri"/>
                <a:ea typeface="DejaVu Sans"/>
              </a:rPr>
              <a:t>1 часть</a:t>
            </a:r>
            <a:endParaRPr lang="ru-RU" sz="26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145"/>
              </a:spcBef>
            </a:pPr>
            <a:r>
              <a:rPr lang="ru-RU" sz="1600" b="1" strike="noStrike" spc="7">
                <a:solidFill>
                  <a:srgbClr val="FFFFFF"/>
                </a:solidFill>
                <a:latin typeface="Calibri"/>
                <a:ea typeface="DejaVu Sans"/>
              </a:rPr>
              <a:t>Решения </a:t>
            </a:r>
            <a:r>
              <a:rPr lang="ru-RU" sz="1600" b="1" strike="noStrike" spc="15">
                <a:solidFill>
                  <a:srgbClr val="FFFFFF"/>
                </a:solidFill>
                <a:latin typeface="Calibri"/>
                <a:ea typeface="DejaVu Sans"/>
              </a:rPr>
              <a:t>Инвестиционного профиля муниципального образования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640" name="CustomShape 19"/>
          <p:cNvSpPr/>
          <p:nvPr/>
        </p:nvSpPr>
        <p:spPr>
          <a:xfrm>
            <a:off x="1036440" y="975240"/>
            <a:ext cx="5951880" cy="80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720" rIns="0" bIns="0">
            <a:spAutoFit/>
          </a:bodyPr>
          <a:lstStyle/>
          <a:p>
            <a:pPr marL="12600">
              <a:lnSpc>
                <a:spcPts val="3010"/>
              </a:lnSpc>
              <a:spcBef>
                <a:spcPts val="289"/>
              </a:spcBef>
            </a:pPr>
            <a:r>
              <a:rPr lang="ru-RU" sz="2600" b="1" strike="noStrike" spc="9">
                <a:solidFill>
                  <a:srgbClr val="FFDE16"/>
                </a:solidFill>
                <a:latin typeface="Calibri"/>
              </a:rPr>
              <a:t>РЕЗУЛЬТАТЫ </a:t>
            </a:r>
            <a:r>
              <a:rPr lang="ru-RU" sz="2600" b="1" strike="noStrike" spc="7">
                <a:solidFill>
                  <a:srgbClr val="FFDE16"/>
                </a:solidFill>
                <a:latin typeface="Calibri"/>
              </a:rPr>
              <a:t>РАЗРАБОТКИ  </a:t>
            </a:r>
            <a:r>
              <a:rPr lang="ru-RU" sz="2600" b="1" strike="noStrike" spc="26">
                <a:solidFill>
                  <a:srgbClr val="FFDE16"/>
                </a:solidFill>
                <a:latin typeface="Calibri"/>
              </a:rPr>
              <a:t>ИНВЕСТИЦИОННОГО</a:t>
            </a:r>
            <a:r>
              <a:rPr lang="ru-RU" sz="2600" b="1" strike="noStrike" spc="-7">
                <a:solidFill>
                  <a:srgbClr val="FFDE16"/>
                </a:solidFill>
                <a:latin typeface="Calibri"/>
              </a:rPr>
              <a:t> </a:t>
            </a:r>
            <a:r>
              <a:rPr lang="ru-RU" sz="2600" b="1" strike="noStrike" spc="35">
                <a:solidFill>
                  <a:srgbClr val="FFDE16"/>
                </a:solidFill>
                <a:latin typeface="Calibri"/>
              </a:rPr>
              <a:t>ПРОФИЛЯ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641" name="CustomShape 20"/>
          <p:cNvSpPr/>
          <p:nvPr/>
        </p:nvSpPr>
        <p:spPr>
          <a:xfrm>
            <a:off x="8640" y="924840"/>
            <a:ext cx="463320" cy="944640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13" y="472554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1"/>
          <p:cNvSpPr/>
          <p:nvPr/>
        </p:nvSpPr>
        <p:spPr>
          <a:xfrm>
            <a:off x="4145760" y="5668200"/>
            <a:ext cx="944640" cy="46332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CustomShape 1"/>
          <p:cNvSpPr/>
          <p:nvPr/>
        </p:nvSpPr>
        <p:spPr>
          <a:xfrm>
            <a:off x="7471080" y="1797480"/>
            <a:ext cx="2313360" cy="1590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Весь объем идей оценивается, как высоко обеспеченный</a:t>
            </a:r>
            <a:endParaRPr lang="ru-RU" sz="14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спросом и ресурсами.</a:t>
            </a:r>
            <a:endParaRPr lang="ru-RU" sz="14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Из </a:t>
            </a:r>
            <a:r>
              <a:rPr lang="ru-RU" sz="1400" b="1" strike="noStrike" spc="-26" dirty="0" smtClean="0">
                <a:solidFill>
                  <a:srgbClr val="FFFFFF"/>
                </a:solidFill>
                <a:latin typeface="Calibri"/>
                <a:ea typeface="DejaVu Sans"/>
              </a:rPr>
              <a:t>31 </a:t>
            </a:r>
            <a:r>
              <a:rPr lang="ru-RU" sz="14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идей всего </a:t>
            </a:r>
            <a:r>
              <a:rPr lang="ru-RU" sz="1400" b="1" strike="noStrike" spc="-26" dirty="0" smtClean="0">
                <a:solidFill>
                  <a:srgbClr val="FFFFFF"/>
                </a:solidFill>
                <a:latin typeface="Calibri"/>
                <a:ea typeface="DejaVu Sans"/>
              </a:rPr>
              <a:t>6 </a:t>
            </a:r>
            <a:r>
              <a:rPr lang="ru-RU" sz="14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имеют относительно низкий потенциал по результатам экспертной оценки.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644" name="CustomShape 2"/>
          <p:cNvSpPr/>
          <p:nvPr/>
        </p:nvSpPr>
        <p:spPr>
          <a:xfrm>
            <a:off x="6946920" y="1917000"/>
            <a:ext cx="246240" cy="4316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3"/>
          <p:cNvSpPr/>
          <p:nvPr/>
        </p:nvSpPr>
        <p:spPr>
          <a:xfrm>
            <a:off x="7471080" y="6067440"/>
            <a:ext cx="275184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100" b="0" strike="noStrike" spc="-26">
                <a:solidFill>
                  <a:srgbClr val="FFFFFF"/>
                </a:solidFill>
                <a:latin typeface="Calibri"/>
                <a:ea typeface="DejaVu Sans"/>
              </a:rPr>
              <a:t>На следующих слайдах представлен реестр бизнес-идей, дифференцированных                          по секторам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646" name="CustomShape 4"/>
          <p:cNvSpPr/>
          <p:nvPr/>
        </p:nvSpPr>
        <p:spPr>
          <a:xfrm>
            <a:off x="7272720" y="5958360"/>
            <a:ext cx="1724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7" baseline="-25000">
                <a:solidFill>
                  <a:srgbClr val="FFDE16"/>
                </a:solidFill>
                <a:latin typeface="Calibri"/>
                <a:ea typeface="DejaVu Sans"/>
              </a:rPr>
              <a:t>*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47" name="CustomShape 5"/>
          <p:cNvSpPr/>
          <p:nvPr/>
        </p:nvSpPr>
        <p:spPr>
          <a:xfrm>
            <a:off x="2679840" y="6905520"/>
            <a:ext cx="266616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FFC000"/>
                </a:solidFill>
                <a:latin typeface="Calibri"/>
                <a:ea typeface="DejaVu Sans"/>
              </a:rPr>
              <a:t>Обеспеченность спросом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648" name="CustomShape 6"/>
          <p:cNvSpPr/>
          <p:nvPr/>
        </p:nvSpPr>
        <p:spPr>
          <a:xfrm rot="16200000">
            <a:off x="-797040" y="4241160"/>
            <a:ext cx="26661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FFC000"/>
                </a:solidFill>
                <a:latin typeface="Calibri"/>
                <a:ea typeface="DejaVu Sans"/>
              </a:rPr>
              <a:t>Обеспеченность ресурсами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649" name="CustomShape 7"/>
          <p:cNvSpPr/>
          <p:nvPr/>
        </p:nvSpPr>
        <p:spPr>
          <a:xfrm>
            <a:off x="3924360" y="1905120"/>
            <a:ext cx="2780640" cy="2361600"/>
          </a:xfrm>
          <a:custGeom>
            <a:avLst/>
            <a:gdLst/>
            <a:ahLst/>
            <a:cxnLst/>
            <a:rect l="l" t="t" r="r" b="b"/>
            <a:pathLst>
              <a:path w="2781300" h="2362200">
                <a:moveTo>
                  <a:pt x="0" y="0"/>
                </a:moveTo>
                <a:cubicBezTo>
                  <a:pt x="15875" y="769937"/>
                  <a:pt x="31750" y="1539875"/>
                  <a:pt x="495300" y="1933575"/>
                </a:cubicBezTo>
                <a:cubicBezTo>
                  <a:pt x="958850" y="2327275"/>
                  <a:pt x="1870075" y="2344737"/>
                  <a:pt x="2781300" y="2362200"/>
                </a:cubicBezTo>
              </a:path>
            </a:pathLst>
          </a:custGeom>
          <a:noFill/>
          <a:ln>
            <a:solidFill>
              <a:srgbClr val="F59240"/>
            </a:solidFill>
            <a:round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/>
        </p:style>
      </p:sp>
      <p:graphicFrame>
        <p:nvGraphicFramePr>
          <p:cNvPr id="650" name="Диаграмма 10"/>
          <p:cNvGraphicFramePr/>
          <p:nvPr/>
        </p:nvGraphicFramePr>
        <p:xfrm>
          <a:off x="698400" y="1343160"/>
          <a:ext cx="6261120" cy="556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1" name="CustomShape 8"/>
          <p:cNvSpPr/>
          <p:nvPr/>
        </p:nvSpPr>
        <p:spPr>
          <a:xfrm>
            <a:off x="1727280" y="412200"/>
            <a:ext cx="4571280" cy="100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2000" b="1" spc="-26" dirty="0">
                <a:solidFill>
                  <a:srgbClr val="FFFFFF"/>
                </a:solidFill>
                <a:latin typeface="Calibri"/>
                <a:ea typeface="DejaVu Sans"/>
              </a:rPr>
              <a:t>8</a:t>
            </a:r>
            <a:r>
              <a:rPr lang="ru-RU" sz="2000" b="1" strike="noStrike" spc="-26" dirty="0" smtClean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ПРОЕКТОВ ПРЕДЛОЖЕНО БИЗНЕСОМ</a:t>
            </a:r>
            <a:endParaRPr lang="ru-RU" sz="14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20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3 </a:t>
            </a:r>
            <a:r>
              <a:rPr lang="ru-RU" sz="14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ПРОЕКТА ПО РАЗВИТИЮ ДЕЙСТВУЮЩЕГО БИЗНЕСА</a:t>
            </a:r>
            <a:endParaRPr lang="ru-RU" sz="14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2000" b="1" strike="noStrike" spc="-26" dirty="0" smtClean="0">
                <a:solidFill>
                  <a:srgbClr val="FFFFFF"/>
                </a:solidFill>
                <a:latin typeface="Calibri"/>
                <a:ea typeface="DejaVu Sans"/>
              </a:rPr>
              <a:t>20</a:t>
            </a:r>
            <a:r>
              <a:rPr lang="ru-RU" sz="1400" b="1" strike="noStrike" spc="-26" dirty="0" smtClean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БИЗНЕС-ИДЕЙ РАЗРАБОТАНО КОМАНДОЙ ПРОЕКТА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652" name="Line 9"/>
          <p:cNvSpPr/>
          <p:nvPr/>
        </p:nvSpPr>
        <p:spPr>
          <a:xfrm>
            <a:off x="0" y="411840"/>
            <a:ext cx="5625360" cy="0"/>
          </a:xfrm>
          <a:prstGeom prst="line">
            <a:avLst/>
          </a:prstGeom>
          <a:ln w="38160">
            <a:solidFill>
              <a:srgbClr val="FFDE1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3" name="CustomShape 10"/>
          <p:cNvSpPr/>
          <p:nvPr/>
        </p:nvSpPr>
        <p:spPr>
          <a:xfrm>
            <a:off x="317520" y="47520"/>
            <a:ext cx="1033596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 dirty="0" smtClean="0">
                <a:solidFill>
                  <a:srgbClr val="FFFFFF"/>
                </a:solidFill>
                <a:latin typeface="Calibri"/>
              </a:rPr>
              <a:t>31 ИНВЕСТИЦИОННАЯ ИДЕЯ </a:t>
            </a:r>
            <a:r>
              <a:rPr lang="ru-RU" sz="2000" b="1" strike="noStrike" spc="-1" dirty="0">
                <a:solidFill>
                  <a:srgbClr val="FFFFFF"/>
                </a:solidFill>
                <a:latin typeface="Calibri"/>
              </a:rPr>
              <a:t>И </a:t>
            </a:r>
            <a:r>
              <a:rPr lang="ru-RU" sz="2000" b="1" strike="noStrike" spc="-1" dirty="0" smtClean="0">
                <a:solidFill>
                  <a:srgbClr val="FFFFFF"/>
                </a:solidFill>
                <a:latin typeface="Calibri"/>
              </a:rPr>
              <a:t>ПРОЕКТЫ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CustomShape 1"/>
          <p:cNvSpPr/>
          <p:nvPr/>
        </p:nvSpPr>
        <p:spPr>
          <a:xfrm>
            <a:off x="0" y="0"/>
            <a:ext cx="6666480" cy="647640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2"/>
          <p:cNvSpPr/>
          <p:nvPr/>
        </p:nvSpPr>
        <p:spPr>
          <a:xfrm>
            <a:off x="469800" y="160560"/>
            <a:ext cx="1092204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ПРОЕКТЫ, ПРЕДЛОЖЕННЫЕ БИЗНЕСОМ</a:t>
            </a:r>
            <a:r>
              <a:t/>
            </a:r>
            <a:br/>
            <a:endParaRPr lang="ru-RU" sz="2000" b="0" strike="noStrike" spc="-1">
              <a:latin typeface="Arial"/>
            </a:endParaRPr>
          </a:p>
        </p:txBody>
      </p:sp>
      <p:sp>
        <p:nvSpPr>
          <p:cNvPr id="656" name="CustomShape 3"/>
          <p:cNvSpPr/>
          <p:nvPr/>
        </p:nvSpPr>
        <p:spPr>
          <a:xfrm>
            <a:off x="698400" y="1647720"/>
            <a:ext cx="9570240" cy="37534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Calibri"/>
                <a:ea typeface="DejaVu Sans"/>
              </a:rPr>
              <a:t>8</a:t>
            </a:r>
            <a:r>
              <a:rPr lang="ru-RU" sz="14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ПРОЕКТОВ ПРЕДЛОЖЕНО БИЗНЕСОМ: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ru-RU" sz="1400" b="0" strike="noStrike" spc="-1" dirty="0">
                <a:latin typeface="Calibri"/>
                <a:ea typeface="DejaVu Sans"/>
              </a:rPr>
              <a:t>Строительство придорожного сервиса (ООО </a:t>
            </a:r>
            <a:r>
              <a:rPr lang="ru-RU" sz="1400" b="0" strike="noStrike" spc="-1" dirty="0" smtClean="0">
                <a:latin typeface="Calibri"/>
                <a:ea typeface="DejaVu Sans"/>
              </a:rPr>
              <a:t>«Факт»)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ru-RU" sz="1400" b="0" strike="noStrike" spc="-1" dirty="0">
                <a:latin typeface="Calibri"/>
                <a:ea typeface="DejaVu Sans"/>
              </a:rPr>
              <a:t>Развитие рыболовной базы </a:t>
            </a:r>
            <a:r>
              <a:rPr lang="ru-RU" sz="1400" b="0" strike="noStrike" spc="-1" dirty="0" smtClean="0">
                <a:latin typeface="Calibri"/>
                <a:ea typeface="DejaVu Sans"/>
              </a:rPr>
              <a:t>(ИП Веприков И.М.)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ru-RU" sz="1400" b="0" strike="noStrike" spc="-1" dirty="0">
                <a:latin typeface="Calibri"/>
                <a:ea typeface="DejaVu Sans"/>
              </a:rPr>
              <a:t>Открытие столярного цеха (ИП </a:t>
            </a:r>
            <a:r>
              <a:rPr lang="ru-RU" sz="1400" b="0" strike="noStrike" spc="-1" dirty="0" err="1" smtClean="0">
                <a:latin typeface="Calibri"/>
                <a:ea typeface="DejaVu Sans"/>
              </a:rPr>
              <a:t>Шкиленко</a:t>
            </a:r>
            <a:r>
              <a:rPr lang="ru-RU" sz="1400" b="0" strike="noStrike" spc="-1" dirty="0" smtClean="0">
                <a:latin typeface="Calibri"/>
                <a:ea typeface="DejaVu Sans"/>
              </a:rPr>
              <a:t> С.А.)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ru-RU" sz="1400" b="0" strike="noStrike" spc="-1" dirty="0" smtClean="0">
                <a:latin typeface="Calibri"/>
                <a:ea typeface="DejaVu Sans"/>
              </a:rPr>
              <a:t>Строительство магазина и пекарни в </a:t>
            </a:r>
            <a:r>
              <a:rPr lang="ru-RU" sz="1400" b="0" strike="noStrike" spc="-1" dirty="0" err="1" smtClean="0">
                <a:latin typeface="Calibri"/>
                <a:ea typeface="DejaVu Sans"/>
              </a:rPr>
              <a:t>с.Уват</a:t>
            </a:r>
            <a:r>
              <a:rPr lang="ru-RU" sz="1400" b="0" strike="noStrike" spc="-1" dirty="0" smtClean="0">
                <a:latin typeface="Calibri"/>
                <a:ea typeface="DejaVu Sans"/>
              </a:rPr>
              <a:t> (ООО </a:t>
            </a:r>
            <a:r>
              <a:rPr lang="ru-RU" sz="1400" b="0" strike="noStrike" spc="-1" dirty="0">
                <a:latin typeface="Calibri"/>
                <a:ea typeface="DejaVu Sans"/>
              </a:rPr>
              <a:t>«Мария АРТ»)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A14B"/>
              </a:buClr>
              <a:buFont typeface="Calibri"/>
              <a:buAutoNum type="arabicPeriod"/>
            </a:pPr>
            <a:r>
              <a:rPr lang="ru-RU" sz="1400" b="0" strike="noStrike" spc="-1" dirty="0" smtClean="0">
                <a:latin typeface="Calibri"/>
                <a:ea typeface="DejaVu Sans"/>
              </a:rPr>
              <a:t>Строительство </a:t>
            </a:r>
            <a:r>
              <a:rPr lang="ru-RU" sz="1400" b="0" strike="noStrike" spc="-1" dirty="0">
                <a:latin typeface="Calibri"/>
                <a:ea typeface="DejaVu Sans"/>
              </a:rPr>
              <a:t>туристической базы, производственно-складских помещений, причала на берегу реки Иртыш (ООО «Факт»)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A14B"/>
              </a:buClr>
              <a:buFont typeface="Calibri"/>
              <a:buAutoNum type="arabicPeriod"/>
            </a:pPr>
            <a:r>
              <a:rPr lang="ru-RU" sz="1400" b="0" strike="noStrike" spc="-1" dirty="0" smtClean="0">
                <a:latin typeface="Calibri"/>
                <a:ea typeface="DejaVu Sans"/>
              </a:rPr>
              <a:t>Строительство </a:t>
            </a:r>
            <a:r>
              <a:rPr lang="ru-RU" sz="1400" b="0" strike="noStrike" spc="-1" dirty="0">
                <a:latin typeface="Calibri"/>
                <a:ea typeface="DejaVu Sans"/>
              </a:rPr>
              <a:t>пилорамы и деревообрабатывающего цеха (ИП Бондаренко А.Ю.)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A14B"/>
              </a:buClr>
              <a:buFont typeface="Calibri"/>
              <a:buAutoNum type="arabicPeriod"/>
            </a:pPr>
            <a:r>
              <a:rPr lang="ru-RU" sz="1400" b="0" strike="noStrike" spc="-1" dirty="0">
                <a:latin typeface="Calibri"/>
                <a:ea typeface="DejaVu Sans"/>
              </a:rPr>
              <a:t>Строительство офиса и организация сервисного центра для грузового и специализированного транспорта (ООО «</a:t>
            </a:r>
            <a:r>
              <a:rPr lang="ru-RU" sz="1400" b="0" strike="noStrike" spc="-1" dirty="0" err="1">
                <a:latin typeface="Calibri"/>
                <a:ea typeface="DejaVu Sans"/>
              </a:rPr>
              <a:t>Иверия</a:t>
            </a:r>
            <a:r>
              <a:rPr lang="ru-RU" sz="1400" b="0" strike="noStrike" spc="-1" dirty="0">
                <a:latin typeface="Calibri"/>
                <a:ea typeface="DejaVu Sans"/>
              </a:rPr>
              <a:t>»)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A14B"/>
              </a:buClr>
              <a:buFont typeface="Calibri"/>
              <a:buAutoNum type="arabicPeriod"/>
            </a:pPr>
            <a:r>
              <a:rPr lang="ru-RU" sz="1400" b="0" strike="noStrike" spc="-1" dirty="0" smtClean="0">
                <a:latin typeface="Calibri"/>
                <a:ea typeface="DejaVu Sans"/>
              </a:rPr>
              <a:t>Строительство туристической базы (ООО «АИСТ)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3 ПРОЕКТА ПО РАЗВИТИЮ ДЕЙСТВУЮЩЕГО БИЗНЕСА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иным вложениям в основные средства (ремонт, модернизация):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Развитие направления разведения саженцев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(ИП Веприков И.М)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Развитие направления автомойки и автосервиса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(ИП Алексеенко А.Н.)</a:t>
            </a:r>
            <a:endParaRPr lang="ru-RU" sz="14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Открытие одного дополнительного аптечного пункта (ООО «Сибирское здоровье»)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 dirty="0">
              <a:latin typeface="Arial"/>
            </a:endParaRPr>
          </a:p>
        </p:txBody>
      </p:sp>
      <p:sp>
        <p:nvSpPr>
          <p:cNvPr id="657" name="CustomShape 4"/>
          <p:cNvSpPr/>
          <p:nvPr/>
        </p:nvSpPr>
        <p:spPr>
          <a:xfrm>
            <a:off x="698400" y="817920"/>
            <a:ext cx="9219600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В список внесены идеи, озвученные ключевым бизнесом в ходе интервью</a:t>
            </a:r>
            <a:endParaRPr lang="ru-RU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Данные идеи могут быть ориентиром при создании нового или расширении действующего бизнеса – на предмет развития рынка сырья или сбыта, возможных форм подряда, кооперации, партнерства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658" name="CustomShape 5"/>
          <p:cNvSpPr/>
          <p:nvPr/>
        </p:nvSpPr>
        <p:spPr>
          <a:xfrm>
            <a:off x="317520" y="797760"/>
            <a:ext cx="304200" cy="5828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CustomShape 1"/>
          <p:cNvSpPr/>
          <p:nvPr/>
        </p:nvSpPr>
        <p:spPr>
          <a:xfrm>
            <a:off x="0" y="0"/>
            <a:ext cx="6666480" cy="647640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2"/>
          <p:cNvSpPr/>
          <p:nvPr/>
        </p:nvSpPr>
        <p:spPr>
          <a:xfrm>
            <a:off x="469800" y="160560"/>
            <a:ext cx="1092204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 dirty="0" smtClean="0">
                <a:solidFill>
                  <a:srgbClr val="FFFFFF"/>
                </a:solidFill>
                <a:latin typeface="Calibri"/>
              </a:rPr>
              <a:t>20 БИЗНЕС-ИДЕИ по результатам опроса</a:t>
            </a:r>
            <a:r>
              <a:rPr dirty="0"/>
              <a:t/>
            </a:r>
            <a:br>
              <a:rPr dirty="0"/>
            </a:br>
            <a:endParaRPr lang="ru-RU" sz="2000" b="0" strike="noStrike" spc="-1" dirty="0">
              <a:latin typeface="Arial"/>
            </a:endParaRPr>
          </a:p>
        </p:txBody>
      </p:sp>
      <p:graphicFrame>
        <p:nvGraphicFramePr>
          <p:cNvPr id="661" name="Table 3"/>
          <p:cNvGraphicFramePr/>
          <p:nvPr>
            <p:extLst>
              <p:ext uri="{D42A27DB-BD31-4B8C-83A1-F6EECF244321}">
                <p14:modId xmlns:p14="http://schemas.microsoft.com/office/powerpoint/2010/main" val="461089356"/>
              </p:ext>
            </p:extLst>
          </p:nvPr>
        </p:nvGraphicFramePr>
        <p:xfrm>
          <a:off x="162124" y="682094"/>
          <a:ext cx="10296001" cy="6483707"/>
        </p:xfrm>
        <a:graphic>
          <a:graphicData uri="http://schemas.openxmlformats.org/drawingml/2006/table">
            <a:tbl>
              <a:tblPr/>
              <a:tblGrid>
                <a:gridCol w="427320"/>
                <a:gridCol w="8015748"/>
                <a:gridCol w="1852933"/>
              </a:tblGrid>
              <a:tr h="469489">
                <a:tc>
                  <a:txBody>
                    <a:bodyPr/>
                    <a:lstStyle/>
                    <a:p>
                      <a:pPr algn="just"/>
                      <a:r>
                        <a:rPr lang="ru-RU" sz="13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№ </a:t>
                      </a:r>
                      <a:endParaRPr lang="ru-RU" sz="13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Идея</a:t>
                      </a:r>
                      <a:endParaRPr lang="ru-RU" sz="13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Наличие спроса (количество голосов)</a:t>
                      </a:r>
                      <a:endParaRPr lang="ru-RU" sz="13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5814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Создание единой площадки для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самозанятых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 в сфере бытовых услуг: салоны красоты, пошив и ремонт одежды, сервис бытовой техники, изготовление предметов культа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19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5814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Строительство логистического центра для перевалки грузов: водный транспорт – железная дорога – автотранспорт; отправка на нефтепромыслы, в направлении Ханты-Мансийска, Нижневартовска и Сургута; доставка малых партий и формирование сборных грузов для малого бизнеса района; мощности для почтовых операторов и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маркетплэйсов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Вайлдберрис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, СДЭК и т.п.)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10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5814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Создание специализированного туристического оператора (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Уватский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район и западные районы ХМАО): лесные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трекинговые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маршруты, сплавы, джип-сафари, трофейная охота, рыбалка и т.п.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13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527377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Создание тепличного хозяйства: выращивание томатов, огурцов, зелени, в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т.ч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. для рынка северных регионов и вахтовых поселков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Уватского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района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19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5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частного центра дополнительного школьного образования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20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475015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6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крупного предприятия по глубокой переработке древесины: производство плит,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декинга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, мебельного щита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18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5814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7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Создание сети объектов для обслуживания туристического потока: базы отдыха, предприятие санаторно-курортного формата, кемпинги,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глэмпинги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, объекты малой авиации, центры проката техники и инвентаря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14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66437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8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Создание комплексного туристического объекта «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Этнодеревня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»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14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88048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9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Предприятие крупного мясного животноводства – КРС, выпасная 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технология. Создание предприятия по заготовке (убойный цех) и переработке мяса с выпуском мясных полуфабрикатов (в </a:t>
                      </a:r>
                      <a:r>
                        <a:rPr lang="ru-RU" sz="1300" b="0" strike="noStrike" spc="-1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т.ч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 поставка социальным учреждениям, нефтяным компаниям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20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5814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10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Создание рыбоводческого хозяйства (садковая технология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).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Создание малькового хозяйства для восстановления водных объектов для нужд нефтедобывающих компаний </a:t>
                      </a:r>
                      <a:endParaRPr lang="ru-RU" sz="1300" b="0" strike="noStrike" spc="-1" dirty="0" smtClean="0">
                        <a:latin typeface="+mn-lt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13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9173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11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Создание цеха по переработке рыбы (в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т.ч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. решение вопроса нетоварной рыбы)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CustomShape 1"/>
          <p:cNvSpPr/>
          <p:nvPr/>
        </p:nvSpPr>
        <p:spPr>
          <a:xfrm>
            <a:off x="0" y="0"/>
            <a:ext cx="6666480" cy="647640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2"/>
          <p:cNvSpPr/>
          <p:nvPr/>
        </p:nvSpPr>
        <p:spPr>
          <a:xfrm>
            <a:off x="469800" y="160560"/>
            <a:ext cx="1092204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 dirty="0" smtClean="0">
                <a:solidFill>
                  <a:srgbClr val="FFFFFF"/>
                </a:solidFill>
                <a:latin typeface="Calibri"/>
              </a:rPr>
              <a:t>20 БИЗНЕС-ИДЕЙ по результатам опроса</a:t>
            </a:r>
            <a:r>
              <a:rPr dirty="0"/>
              <a:t/>
            </a:r>
            <a:br>
              <a:rPr dirty="0"/>
            </a:br>
            <a:endParaRPr lang="ru-RU" sz="2000" b="0" strike="noStrike" spc="-1" dirty="0">
              <a:latin typeface="Arial"/>
            </a:endParaRPr>
          </a:p>
        </p:txBody>
      </p:sp>
      <p:graphicFrame>
        <p:nvGraphicFramePr>
          <p:cNvPr id="664" name="Table 3"/>
          <p:cNvGraphicFramePr/>
          <p:nvPr>
            <p:extLst>
              <p:ext uri="{D42A27DB-BD31-4B8C-83A1-F6EECF244321}">
                <p14:modId xmlns:p14="http://schemas.microsoft.com/office/powerpoint/2010/main" val="2320503851"/>
              </p:ext>
            </p:extLst>
          </p:nvPr>
        </p:nvGraphicFramePr>
        <p:xfrm>
          <a:off x="234132" y="667207"/>
          <a:ext cx="10296001" cy="4879003"/>
        </p:xfrm>
        <a:graphic>
          <a:graphicData uri="http://schemas.openxmlformats.org/drawingml/2006/table">
            <a:tbl>
              <a:tblPr/>
              <a:tblGrid>
                <a:gridCol w="427320"/>
                <a:gridCol w="8141632"/>
                <a:gridCol w="1727049"/>
              </a:tblGrid>
              <a:tr h="521930">
                <a:tc>
                  <a:txBody>
                    <a:bodyPr/>
                    <a:lstStyle/>
                    <a:p>
                      <a:pPr algn="ctr"/>
                      <a:r>
                        <a:rPr lang="ru-RU" sz="13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№ </a:t>
                      </a:r>
                      <a:endParaRPr lang="ru-RU" sz="13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Идея</a:t>
                      </a:r>
                      <a:endParaRPr lang="ru-RU" sz="13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Наличие спроса (количество голосов)</a:t>
                      </a:r>
                      <a:endParaRPr lang="ru-RU" sz="13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</a:tr>
              <a:tr h="424913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Производство строительных материалов для рынка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Уватского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района и ХМАО: строительные блоки, </a:t>
                      </a:r>
                      <a:r>
                        <a:rPr lang="ru-RU" sz="13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домокомплекты</a:t>
                      </a: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, строительные материалы для обустройства месторождений, промышленных предприятий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567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Строительство бетонного завода и завода ЖБИ – развитие действующего бизнеса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814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Организация предприятия по переработке дикорастущих ягод: термическая, шоковая заморозка, </a:t>
                      </a:r>
                      <a:r>
                        <a:rPr kumimoji="0" lang="ru-RU" sz="1300" b="0" i="0" u="none" strike="noStrike" kern="0" cap="none" spc="-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экстрактирование</a:t>
                      </a: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и сублимация (закупочная кооперация у населения). Организация закупа у населения и переработки дикоросов: чага, кедровый орех, брусничный лист, травы, черемша; сбор мха и ягеля; сбор грибов </a:t>
                      </a:r>
                      <a:endParaRPr kumimoji="0" lang="ru-RU" sz="13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439753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Создание в районном центре пекарни, ориентированной на </a:t>
                      </a:r>
                      <a:r>
                        <a:rPr lang="ru-RU" sz="1300" b="0" strike="noStrike" spc="-1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нишевую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выпечку: </a:t>
                      </a:r>
                      <a:r>
                        <a:rPr lang="ru-RU" sz="1300" b="0" strike="noStrike" spc="-1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безглютеновый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и </a:t>
                      </a:r>
                      <a:r>
                        <a:rPr lang="ru-RU" sz="1300" b="0" strike="noStrike" spc="-1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бездрожжевой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хлеб, диетическая выпечка </a:t>
                      </a:r>
                      <a:endParaRPr lang="ru-RU" sz="1300" b="0" strike="noStrike" spc="-1" dirty="0" smtClean="0">
                        <a:latin typeface="+mn-lt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14</a:t>
                      </a:r>
                      <a:endParaRPr lang="ru-RU" sz="1300" dirty="0"/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34469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предприятия по обслуживанию и ремонту специализированной техники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 smtClean="0">
                          <a:latin typeface="Arial"/>
                        </a:rPr>
                        <a:t>7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Создание объекта туризма и рекреации на базе термального источника (обслуживание местных жителей, нефтяных компаний, эко-туристов, транзитного потока) 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5814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Предприятие по выращиванию и первичной переработке (фасовка, заморозка) северных ягод плантационным способом. Интеграционный проект – распределенный плодопитомник с предоставлением ЛПХ посадочного материала и гарантированным приобретением ягод </a:t>
                      </a:r>
                      <a:endParaRPr lang="ru-RU" sz="1300" b="0" strike="noStrike" spc="-1" dirty="0" smtClean="0">
                        <a:latin typeface="+mn-lt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31697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Открытие частного медицинского центра </a:t>
                      </a:r>
                      <a:endParaRPr lang="ru-RU" sz="1300" b="0" strike="noStrike" spc="-1" dirty="0">
                        <a:latin typeface="+mn-lt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42671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Создание предприятия по выращиванию МРС с выпуском мяса и </a:t>
                      </a:r>
                      <a:r>
                        <a:rPr lang="ru-RU" sz="1300" b="0" strike="noStrike" spc="-1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крафтового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сыра. Организация цеха переработки молока – закупка у ЛПХ </a:t>
                      </a:r>
                      <a:endParaRPr lang="ru-RU" sz="1300" b="0" strike="noStrike" spc="-1" dirty="0" smtClean="0">
                        <a:latin typeface="+mn-lt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011966"/>
              </p:ext>
            </p:extLst>
          </p:nvPr>
        </p:nvGraphicFramePr>
        <p:xfrm>
          <a:off x="234132" y="5725641"/>
          <a:ext cx="10243268" cy="1708008"/>
        </p:xfrm>
        <a:graphic>
          <a:graphicData uri="http://schemas.openxmlformats.org/drawingml/2006/table">
            <a:tbl>
              <a:tblPr/>
              <a:tblGrid>
                <a:gridCol w="518432"/>
                <a:gridCol w="9724836"/>
              </a:tblGrid>
              <a:tr h="3486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Новые предложения</a:t>
                      </a:r>
                      <a:endParaRPr lang="ru-RU" sz="1300" dirty="0"/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6190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itchFamily="34" charset="0"/>
                        </a:rPr>
                        <a:t>1</a:t>
                      </a:r>
                      <a:endParaRPr lang="ru-RU" sz="1300" dirty="0">
                        <a:latin typeface="Calibri" pitchFamily="34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Туризм в форме а</a:t>
                      </a:r>
                      <a:r>
                        <a:rPr lang="ru-RU" sz="1300" b="0" i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питуризма</a:t>
                      </a:r>
                      <a:r>
                        <a:rPr lang="ru-RU" sz="1300" b="0" i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(посещение пасек, дегустации меда, посещения мастер-классов, в том числе в качестве бортевого пчеловода, музеев пчел и апитерапии).</a:t>
                      </a:r>
                      <a:endParaRPr lang="ru-RU" sz="1300" dirty="0">
                        <a:latin typeface="Calibri" pitchFamily="34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itchFamily="34" charset="0"/>
                        </a:rPr>
                        <a:t>2</a:t>
                      </a:r>
                      <a:endParaRPr lang="ru-RU" sz="1300" dirty="0">
                        <a:latin typeface="Calibri" pitchFamily="34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Calibri" pitchFamily="34" charset="0"/>
                        </a:rPr>
                        <a:t>Игровой</a:t>
                      </a:r>
                      <a:r>
                        <a:rPr lang="ru-RU" sz="1300" baseline="0" dirty="0" smtClean="0">
                          <a:latin typeface="Calibri" pitchFamily="34" charset="0"/>
                        </a:rPr>
                        <a:t> детский туризм</a:t>
                      </a:r>
                      <a:endParaRPr lang="ru-RU" sz="1300" dirty="0">
                        <a:latin typeface="Calibri" pitchFamily="34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366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endParaRPr lang="ru-RU" sz="1300" dirty="0">
                        <a:latin typeface="Calibri" pitchFamily="34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itchFamily="34" charset="0"/>
                        </a:rPr>
                        <a:t>Кинозалы, детско-юношеские  кафе (</a:t>
                      </a:r>
                      <a:r>
                        <a:rPr lang="ru-RU" sz="1300" dirty="0" err="1" smtClean="0">
                          <a:latin typeface="Calibri" pitchFamily="34" charset="0"/>
                        </a:rPr>
                        <a:t>бургерные</a:t>
                      </a:r>
                      <a:r>
                        <a:rPr lang="ru-RU" sz="1300" dirty="0" smtClean="0">
                          <a:latin typeface="Calibri" pitchFamily="34" charset="0"/>
                        </a:rPr>
                        <a:t>, пончиковые)</a:t>
                      </a:r>
                      <a:endParaRPr lang="ru-RU" sz="1300" dirty="0">
                        <a:latin typeface="Calibri" pitchFamily="34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Рисунок 28"/>
          <p:cNvPicPr/>
          <p:nvPr/>
        </p:nvPicPr>
        <p:blipFill>
          <a:blip r:embed="rId2"/>
          <a:stretch/>
        </p:blipFill>
        <p:spPr>
          <a:xfrm>
            <a:off x="12600" y="5437800"/>
            <a:ext cx="8381160" cy="2124360"/>
          </a:xfrm>
          <a:prstGeom prst="rect">
            <a:avLst/>
          </a:prstGeom>
          <a:ln>
            <a:noFill/>
          </a:ln>
        </p:spPr>
      </p:pic>
      <p:sp>
        <p:nvSpPr>
          <p:cNvPr id="795" name="CustomShape 1"/>
          <p:cNvSpPr/>
          <p:nvPr/>
        </p:nvSpPr>
        <p:spPr>
          <a:xfrm>
            <a:off x="5575320" y="4843440"/>
            <a:ext cx="5117400" cy="2714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96" name="CustomShape 2"/>
          <p:cNvSpPr/>
          <p:nvPr/>
        </p:nvSpPr>
        <p:spPr>
          <a:xfrm>
            <a:off x="0" y="0"/>
            <a:ext cx="6665400" cy="647640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6666026" y="76"/>
                </a:moveTo>
                <a:lnTo>
                  <a:pt x="0" y="0"/>
                </a:lnTo>
                <a:lnTo>
                  <a:pt x="0" y="646277"/>
                </a:lnTo>
                <a:lnTo>
                  <a:pt x="6092317" y="647788"/>
                </a:lnTo>
                <a:lnTo>
                  <a:pt x="6666026" y="76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7" name="CustomShape 3"/>
          <p:cNvSpPr/>
          <p:nvPr/>
        </p:nvSpPr>
        <p:spPr>
          <a:xfrm>
            <a:off x="317520" y="180360"/>
            <a:ext cx="373320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292929"/>
                </a:solidFill>
                <a:latin typeface="Calibri"/>
              </a:rPr>
              <a:t>ОБРАЗ БУДУЩЕГО</a:t>
            </a:r>
            <a:r>
              <a:t/>
            </a:r>
            <a:br/>
            <a:endParaRPr lang="ru-RU" sz="2000" b="0" strike="noStrike" spc="-1">
              <a:latin typeface="Arial"/>
            </a:endParaRPr>
          </a:p>
        </p:txBody>
      </p:sp>
      <p:sp>
        <p:nvSpPr>
          <p:cNvPr id="798" name="CustomShape 4"/>
          <p:cNvSpPr/>
          <p:nvPr/>
        </p:nvSpPr>
        <p:spPr>
          <a:xfrm>
            <a:off x="317520" y="2361600"/>
            <a:ext cx="4953600" cy="27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600" b="1" strike="noStrike" spc="-26">
                <a:solidFill>
                  <a:srgbClr val="292929"/>
                </a:solidFill>
                <a:latin typeface="Calibri"/>
                <a:ea typeface="DejaVu Sans"/>
              </a:rPr>
              <a:t>Тэги образа будущего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799" name="CustomShape 5"/>
          <p:cNvSpPr/>
          <p:nvPr/>
        </p:nvSpPr>
        <p:spPr>
          <a:xfrm>
            <a:off x="317520" y="2750400"/>
            <a:ext cx="5028480" cy="23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298440" indent="-285120">
              <a:lnSpc>
                <a:spcPct val="100000"/>
              </a:lnSpc>
              <a:spcBef>
                <a:spcPts val="241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Занятость местного населения в нефтедобыче и ЛПК на территории МР</a:t>
            </a:r>
            <a:endParaRPr lang="ru-RU" sz="1400" b="0" strike="noStrike" spc="-1">
              <a:latin typeface="Arial"/>
            </a:endParaRPr>
          </a:p>
          <a:p>
            <a:pPr marL="298440" indent="-285120">
              <a:lnSpc>
                <a:spcPct val="100000"/>
              </a:lnSpc>
              <a:spcBef>
                <a:spcPts val="241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Высокое качество дорог, доступность нефтепромыслов</a:t>
            </a:r>
            <a:endParaRPr lang="ru-RU" sz="1400" b="0" strike="noStrike" spc="-1">
              <a:latin typeface="Arial"/>
            </a:endParaRPr>
          </a:p>
          <a:p>
            <a:pPr marL="298440" indent="-285120">
              <a:lnSpc>
                <a:spcPct val="100000"/>
              </a:lnSpc>
              <a:spcBef>
                <a:spcPts val="241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Высокооплачиваемые рабочие места</a:t>
            </a:r>
            <a:endParaRPr lang="ru-RU" sz="1400" b="0" strike="noStrike" spc="-1">
              <a:latin typeface="Arial"/>
            </a:endParaRPr>
          </a:p>
          <a:p>
            <a:pPr marL="298440" indent="-285120">
              <a:lnSpc>
                <a:spcPct val="100000"/>
              </a:lnSpc>
              <a:spcBef>
                <a:spcPts val="241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Качественная подготовка кадров</a:t>
            </a:r>
            <a:endParaRPr lang="ru-RU" sz="1400" b="0" strike="noStrike" spc="-1">
              <a:latin typeface="Arial"/>
            </a:endParaRPr>
          </a:p>
          <a:p>
            <a:pPr marL="298440" indent="-285120">
              <a:lnSpc>
                <a:spcPct val="100000"/>
              </a:lnSpc>
              <a:spcBef>
                <a:spcPts val="241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Развитая промышленность: ЛПК (глубокая переработка), мясное животноводство</a:t>
            </a:r>
            <a:endParaRPr lang="ru-RU" sz="1400" b="0" strike="noStrike" spc="-1">
              <a:latin typeface="Arial"/>
            </a:endParaRPr>
          </a:p>
          <a:p>
            <a:pPr marL="298440" indent="-285120">
              <a:lnSpc>
                <a:spcPct val="100000"/>
              </a:lnSpc>
              <a:spcBef>
                <a:spcPts val="241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Развитая сервисная экономика – для секторов ТЭК и ЛПК</a:t>
            </a:r>
            <a:endParaRPr lang="ru-RU" sz="1400" b="0" strike="noStrike" spc="-1">
              <a:latin typeface="Arial"/>
            </a:endParaRPr>
          </a:p>
          <a:p>
            <a:pPr marL="298440" indent="-285120">
              <a:lnSpc>
                <a:spcPct val="100000"/>
              </a:lnSpc>
              <a:spcBef>
                <a:spcPts val="241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Качественная социальная среда</a:t>
            </a:r>
            <a:endParaRPr lang="ru-RU" sz="1400" b="0" strike="noStrike" spc="-1">
              <a:latin typeface="Arial"/>
            </a:endParaRPr>
          </a:p>
          <a:p>
            <a:pPr marL="298440" indent="-285120">
              <a:lnSpc>
                <a:spcPct val="100000"/>
              </a:lnSpc>
              <a:spcBef>
                <a:spcPts val="241"/>
              </a:spcBef>
              <a:buClr>
                <a:srgbClr val="FFDE16"/>
              </a:buClr>
              <a:buSzPct val="150000"/>
              <a:buFont typeface="Arial"/>
              <a:buChar char="•"/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Закрепление молодых специалистов на территории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800" name="CustomShape 6"/>
          <p:cNvSpPr/>
          <p:nvPr/>
        </p:nvSpPr>
        <p:spPr>
          <a:xfrm>
            <a:off x="3898800" y="4843440"/>
            <a:ext cx="6793920" cy="2719080"/>
          </a:xfrm>
          <a:custGeom>
            <a:avLst/>
            <a:gdLst/>
            <a:ahLst/>
            <a:cxnLst/>
            <a:rect l="l" t="t" r="r" b="b"/>
            <a:pathLst>
              <a:path w="5154930" h="1642745">
                <a:moveTo>
                  <a:pt x="5154409" y="0"/>
                </a:moveTo>
                <a:lnTo>
                  <a:pt x="1407655" y="0"/>
                </a:lnTo>
                <a:lnTo>
                  <a:pt x="0" y="1642364"/>
                </a:lnTo>
                <a:lnTo>
                  <a:pt x="5150777" y="1642364"/>
                </a:lnTo>
                <a:lnTo>
                  <a:pt x="5154409" y="825563"/>
                </a:lnTo>
                <a:lnTo>
                  <a:pt x="5154409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1" name="CustomShape 7"/>
          <p:cNvSpPr/>
          <p:nvPr/>
        </p:nvSpPr>
        <p:spPr>
          <a:xfrm>
            <a:off x="6643440" y="933480"/>
            <a:ext cx="4049280" cy="27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6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Критерии ранжирования действий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802" name="CustomShape 8"/>
          <p:cNvSpPr/>
          <p:nvPr/>
        </p:nvSpPr>
        <p:spPr>
          <a:xfrm>
            <a:off x="6643440" y="1420920"/>
            <a:ext cx="3960360" cy="731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Влияние на достижение образа будущего</a:t>
            </a:r>
            <a:endParaRPr lang="ru-RU" sz="14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Влияние на привлечение инвестиций</a:t>
            </a:r>
            <a:endParaRPr lang="ru-RU" sz="14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Влияние на успешность действующего бизнеса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803" name="CustomShape 9"/>
          <p:cNvSpPr/>
          <p:nvPr/>
        </p:nvSpPr>
        <p:spPr>
          <a:xfrm>
            <a:off x="6603840" y="5206680"/>
            <a:ext cx="2666160" cy="27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241"/>
              </a:spcBef>
            </a:pPr>
            <a:r>
              <a:rPr lang="ru-RU" sz="1600" b="1" strike="noStrike" spc="-26">
                <a:solidFill>
                  <a:srgbClr val="292929"/>
                </a:solidFill>
                <a:latin typeface="Calibri"/>
                <a:ea typeface="DejaVu Sans"/>
              </a:rPr>
              <a:t>Фильтры отбора идей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804" name="CustomShape 10"/>
          <p:cNvSpPr/>
          <p:nvPr/>
        </p:nvSpPr>
        <p:spPr>
          <a:xfrm>
            <a:off x="5499000" y="5576760"/>
            <a:ext cx="4876200" cy="140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 algn="ctr">
              <a:lnSpc>
                <a:spcPct val="15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Движение к образу будущего</a:t>
            </a:r>
            <a:endParaRPr lang="ru-RU" sz="1400" b="0" strike="noStrike" spc="-1">
              <a:latin typeface="Arial"/>
            </a:endParaRPr>
          </a:p>
          <a:p>
            <a:pPr marL="12600" algn="ctr">
              <a:lnSpc>
                <a:spcPct val="15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Реализуемость на местном уровне</a:t>
            </a:r>
            <a:endParaRPr lang="ru-RU" sz="1400" b="0" strike="noStrike" spc="-1">
              <a:latin typeface="Arial"/>
            </a:endParaRPr>
          </a:p>
          <a:p>
            <a:pPr marL="12600" algn="ctr">
              <a:lnSpc>
                <a:spcPct val="15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Позитивное преобразование среды</a:t>
            </a:r>
            <a:endParaRPr lang="ru-RU" sz="1400" b="0" strike="noStrike" spc="-1">
              <a:latin typeface="Arial"/>
            </a:endParaRPr>
          </a:p>
          <a:p>
            <a:pPr marL="12600" algn="ctr">
              <a:lnSpc>
                <a:spcPct val="15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Развитие сервисной экономики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805" name="CustomShape 11"/>
          <p:cNvSpPr/>
          <p:nvPr/>
        </p:nvSpPr>
        <p:spPr>
          <a:xfrm>
            <a:off x="5951160" y="2621520"/>
            <a:ext cx="4114080" cy="39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2400" b="1" strike="noStrike" spc="-26">
                <a:solidFill>
                  <a:srgbClr val="FFE600"/>
                </a:solidFill>
                <a:latin typeface="Calibri"/>
                <a:ea typeface="DejaVu Sans"/>
              </a:rPr>
              <a:t>23 МЕРОПРИЯТИЯ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806" name="CustomShape 12"/>
          <p:cNvSpPr/>
          <p:nvPr/>
        </p:nvSpPr>
        <p:spPr>
          <a:xfrm>
            <a:off x="6414840" y="1425960"/>
            <a:ext cx="114840" cy="20196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7" name="CustomShape 13"/>
          <p:cNvSpPr/>
          <p:nvPr/>
        </p:nvSpPr>
        <p:spPr>
          <a:xfrm>
            <a:off x="6414840" y="1692000"/>
            <a:ext cx="114840" cy="20196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8" name="CustomShape 14"/>
          <p:cNvSpPr/>
          <p:nvPr/>
        </p:nvSpPr>
        <p:spPr>
          <a:xfrm>
            <a:off x="6413400" y="1963080"/>
            <a:ext cx="114840" cy="20196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9" name="CustomShape 15"/>
          <p:cNvSpPr/>
          <p:nvPr/>
        </p:nvSpPr>
        <p:spPr>
          <a:xfrm>
            <a:off x="0" y="933480"/>
            <a:ext cx="6370920" cy="647640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6666026" y="76"/>
                </a:moveTo>
                <a:lnTo>
                  <a:pt x="0" y="0"/>
                </a:lnTo>
                <a:lnTo>
                  <a:pt x="0" y="646277"/>
                </a:lnTo>
                <a:lnTo>
                  <a:pt x="6092317" y="647788"/>
                </a:lnTo>
                <a:lnTo>
                  <a:pt x="6666026" y="76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0" name="CustomShape 16"/>
          <p:cNvSpPr/>
          <p:nvPr/>
        </p:nvSpPr>
        <p:spPr>
          <a:xfrm>
            <a:off x="317520" y="1006920"/>
            <a:ext cx="502848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Основная идея: развитый промышленный район в направлениях лесопромышленного комплекса и нефтесервиса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811" name="CustomShape 17"/>
          <p:cNvSpPr/>
          <p:nvPr/>
        </p:nvSpPr>
        <p:spPr>
          <a:xfrm>
            <a:off x="317520" y="1707120"/>
            <a:ext cx="540936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Экспертная позиция – возможная сверхидея: совпадает с основной идеей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812" name="CustomShape 18"/>
          <p:cNvSpPr/>
          <p:nvPr/>
        </p:nvSpPr>
        <p:spPr>
          <a:xfrm>
            <a:off x="6412320" y="3013200"/>
            <a:ext cx="4114080" cy="167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ct val="100000"/>
              </a:lnSpc>
            </a:pPr>
            <a:r>
              <a:rPr lang="ru-RU" sz="1800" b="1" strike="noStrike" spc="-26">
                <a:solidFill>
                  <a:srgbClr val="FFE600"/>
                </a:solidFill>
                <a:latin typeface="Calibri"/>
                <a:ea typeface="DejaVu Sans"/>
              </a:rPr>
              <a:t>1 </a:t>
            </a:r>
            <a:r>
              <a:rPr lang="ru-RU" sz="1050" b="1" strike="noStrike" spc="-26">
                <a:solidFill>
                  <a:srgbClr val="292929"/>
                </a:solidFill>
                <a:latin typeface="Calibri"/>
                <a:ea typeface="DejaVu Sans"/>
              </a:rPr>
              <a:t>— кадры для бизнеса</a:t>
            </a:r>
            <a:endParaRPr lang="ru-RU" sz="105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800" b="1" strike="noStrike" spc="-26">
                <a:solidFill>
                  <a:srgbClr val="FFE600"/>
                </a:solidFill>
                <a:latin typeface="Calibri"/>
                <a:ea typeface="DejaVu Sans"/>
              </a:rPr>
              <a:t>4</a:t>
            </a:r>
            <a:r>
              <a:rPr lang="ru-RU" sz="1800" b="1" strike="noStrike" spc="-26">
                <a:solidFill>
                  <a:srgbClr val="292929"/>
                </a:solidFill>
                <a:latin typeface="Calibri"/>
                <a:ea typeface="DejaVu Sans"/>
              </a:rPr>
              <a:t> </a:t>
            </a:r>
            <a:r>
              <a:rPr lang="ru-RU" sz="1050" b="1" strike="noStrike" spc="-26">
                <a:solidFill>
                  <a:srgbClr val="292929"/>
                </a:solidFill>
                <a:latin typeface="Calibri"/>
                <a:ea typeface="DejaVu Sans"/>
              </a:rPr>
              <a:t>— земельные отношения</a:t>
            </a:r>
            <a:endParaRPr lang="ru-RU" sz="105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800" b="1" strike="noStrike" spc="-26">
                <a:solidFill>
                  <a:srgbClr val="FFE600"/>
                </a:solidFill>
                <a:latin typeface="Calibri"/>
                <a:ea typeface="DejaVu Sans"/>
              </a:rPr>
              <a:t>5</a:t>
            </a:r>
            <a:r>
              <a:rPr lang="ru-RU" sz="1400" b="1" strike="noStrike" spc="-26">
                <a:solidFill>
                  <a:srgbClr val="292929"/>
                </a:solidFill>
                <a:latin typeface="Calibri"/>
                <a:ea typeface="DejaVu Sans"/>
              </a:rPr>
              <a:t> </a:t>
            </a:r>
            <a:r>
              <a:rPr lang="ru-RU" sz="1050" b="1" strike="noStrike" spc="-26">
                <a:solidFill>
                  <a:srgbClr val="292929"/>
                </a:solidFill>
                <a:latin typeface="Calibri"/>
                <a:ea typeface="DejaVu Sans"/>
              </a:rPr>
              <a:t>— развитие каналов товародвижения и продаж</a:t>
            </a:r>
            <a:endParaRPr lang="ru-RU" sz="105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800" b="1" strike="noStrike" spc="-26">
                <a:solidFill>
                  <a:srgbClr val="FFE600"/>
                </a:solidFill>
                <a:latin typeface="Calibri"/>
                <a:ea typeface="DejaVu Sans"/>
              </a:rPr>
              <a:t>4</a:t>
            </a:r>
            <a:r>
              <a:rPr lang="ru-RU" sz="1400" b="0" strike="noStrike" spc="-1">
                <a:solidFill>
                  <a:srgbClr val="FFE600"/>
                </a:solidFill>
                <a:latin typeface="Calibri"/>
                <a:ea typeface="DejaVu Sans"/>
              </a:rPr>
              <a:t> </a:t>
            </a:r>
            <a:r>
              <a:rPr lang="ru-RU" sz="1050" b="1" strike="noStrike" spc="-26">
                <a:solidFill>
                  <a:srgbClr val="292929"/>
                </a:solidFill>
                <a:latin typeface="Calibri"/>
                <a:ea typeface="DejaVu Sans"/>
              </a:rPr>
              <a:t>— развитие туризма</a:t>
            </a:r>
            <a:endParaRPr lang="ru-RU" sz="105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800" b="1" strike="noStrike" spc="-26">
                <a:solidFill>
                  <a:srgbClr val="FFE600"/>
                </a:solidFill>
                <a:latin typeface="Calibri"/>
                <a:ea typeface="DejaVu Sans"/>
              </a:rPr>
              <a:t>6 </a:t>
            </a:r>
            <a:r>
              <a:rPr lang="ru-RU" sz="1050" b="1" strike="noStrike" spc="-26">
                <a:solidFill>
                  <a:srgbClr val="292929"/>
                </a:solidFill>
                <a:latin typeface="Calibri"/>
                <a:ea typeface="DejaVu Sans"/>
              </a:rPr>
              <a:t>— организационная и финансовая поддержка бизнеса</a:t>
            </a:r>
            <a:endParaRPr lang="ru-RU" sz="105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800" b="1" strike="noStrike" spc="-26">
                <a:solidFill>
                  <a:srgbClr val="FFE600"/>
                </a:solidFill>
                <a:latin typeface="Calibri"/>
                <a:ea typeface="DejaVu Sans"/>
              </a:rPr>
              <a:t>3 </a:t>
            </a:r>
            <a:r>
              <a:rPr lang="ru-RU" sz="1050" b="1" strike="noStrike" spc="-26">
                <a:solidFill>
                  <a:srgbClr val="292929"/>
                </a:solidFill>
                <a:latin typeface="Calibri"/>
                <a:ea typeface="DejaVu Sans"/>
              </a:rPr>
              <a:t>— прочие</a:t>
            </a:r>
            <a:endParaRPr lang="ru-RU" sz="1050" b="0" strike="noStrike" spc="-1">
              <a:latin typeface="Arial"/>
            </a:endParaRPr>
          </a:p>
        </p:txBody>
      </p:sp>
      <p:sp>
        <p:nvSpPr>
          <p:cNvPr id="813" name="CustomShape 19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11980FA6-E2DA-4ECD-8B17-BAEE9007F772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13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CustomShape 1"/>
          <p:cNvSpPr/>
          <p:nvPr/>
        </p:nvSpPr>
        <p:spPr>
          <a:xfrm>
            <a:off x="-720" y="-720"/>
            <a:ext cx="7741800" cy="647640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92" y="647801"/>
                </a:lnTo>
                <a:lnTo>
                  <a:pt x="7740802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5" name="CustomShape 2"/>
          <p:cNvSpPr/>
          <p:nvPr/>
        </p:nvSpPr>
        <p:spPr>
          <a:xfrm>
            <a:off x="443520" y="160560"/>
            <a:ext cx="1092204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ДЕЙСТВИЯ АДМИНИСТРАЦИИ</a:t>
            </a:r>
            <a:r>
              <a:t/>
            </a:r>
            <a:br/>
            <a:endParaRPr lang="ru-RU" sz="2000" b="0" strike="noStrike" spc="-1">
              <a:latin typeface="Arial"/>
            </a:endParaRPr>
          </a:p>
        </p:txBody>
      </p:sp>
      <p:sp>
        <p:nvSpPr>
          <p:cNvPr id="816" name="CustomShape 3"/>
          <p:cNvSpPr/>
          <p:nvPr/>
        </p:nvSpPr>
        <p:spPr>
          <a:xfrm>
            <a:off x="9882360" y="6636960"/>
            <a:ext cx="808920" cy="92268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817" name="Table 4"/>
          <p:cNvGraphicFramePr/>
          <p:nvPr>
            <p:extLst>
              <p:ext uri="{D42A27DB-BD31-4B8C-83A1-F6EECF244321}">
                <p14:modId xmlns:p14="http://schemas.microsoft.com/office/powerpoint/2010/main" val="2563637263"/>
              </p:ext>
            </p:extLst>
          </p:nvPr>
        </p:nvGraphicFramePr>
        <p:xfrm>
          <a:off x="352800" y="726187"/>
          <a:ext cx="9703440" cy="6282078"/>
        </p:xfrm>
        <a:graphic>
          <a:graphicData uri="http://schemas.openxmlformats.org/drawingml/2006/table">
            <a:tbl>
              <a:tblPr/>
              <a:tblGrid>
                <a:gridCol w="549720"/>
                <a:gridCol w="4920840"/>
                <a:gridCol w="1058040"/>
                <a:gridCol w="1058040"/>
                <a:gridCol w="1058040"/>
                <a:gridCol w="1058760"/>
              </a:tblGrid>
              <a:tr h="731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Calibri"/>
                        </a:rPr>
                        <a:t>№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Действие, мероприятие</a:t>
                      </a:r>
                      <a:endParaRPr lang="ru-RU" sz="1100" b="0" strike="noStrike" spc="-1" dirty="0">
                        <a:latin typeface="Arial"/>
                      </a:endParaRPr>
                    </a:p>
                    <a:p>
                      <a:pPr marL="12600" algn="ctr">
                        <a:lnSpc>
                          <a:spcPct val="100000"/>
                        </a:lnSpc>
                      </a:pPr>
                      <a:r>
                        <a:rPr lang="ru-RU" sz="1100" b="1" strike="noStrike" spc="-26" dirty="0">
                          <a:solidFill>
                            <a:srgbClr val="292929"/>
                          </a:solidFill>
                          <a:latin typeface="Calibri"/>
                        </a:rPr>
                        <a:t>Кадры для бизнеса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Calibri"/>
                        </a:rPr>
                        <a:t>Влияние на достижение образа будущего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Calibri"/>
                        </a:rPr>
                        <a:t>Прямое влияние на развитие действующего бизнеса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Calibri"/>
                        </a:rPr>
                        <a:t>Прямое влияние на появление новых бизнесов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Calibri"/>
                        </a:rPr>
                        <a:t>Оценка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</a:tr>
              <a:tr h="259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Разработка концепции профориентации молодёжи на территории района 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4,200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3,700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11,800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264318"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26" dirty="0">
                          <a:solidFill>
                            <a:srgbClr val="292929"/>
                          </a:solidFill>
                          <a:latin typeface="Calibri"/>
                        </a:rPr>
                        <a:t>Земельные отношения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</a:tr>
              <a:tr h="76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Пересмотр земель, попавших в зону затопления и зону подтопления, с целью их частичного возврата в экономический оборот (при низком уровне риска затопления) – разрешения капитального строительства в черте населенных пунктов 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4,300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4,300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4,300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59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Инициатива по изменению сложившегося порядка и регламента предоставления участков леса в краткосрочную аренду с целью увеличения полезного периода лесопользования – межмуниципальная инициатива 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4,100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3,800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11,800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82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Провести переговоры с представителями профсоюзов компаний СИБУР и РН-</a:t>
                      </a: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Уватнефтегаз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на предмет обеспечения спросом туристического объекта на территории </a:t>
                      </a: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Уватского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МР (база отдыха/санаторий-профилакторий для работников)  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11,700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639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Инвентаризация и перевод земель сельхозназначения в земли промышленности, для целей увеличения инвестиционных предложений действующим и потенциальным инвесторам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4,000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3,500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3,700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11,200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26">
                          <a:solidFill>
                            <a:srgbClr val="292929"/>
                          </a:solidFill>
                          <a:latin typeface="Calibri"/>
                        </a:rPr>
                        <a:t>Развитие каналов товародвижения и продаж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</a:tr>
              <a:tr h="59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Налаживание регулярного взаимодействия с нефтедобывающими компаниями, организация систематических закупочных сессий для производителей Тюменской области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4,300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4,100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4,200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12,600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426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Изучение потребности ХМАО в поставке строительных материалов для жилищного и промышленного строительства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4,000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4,100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12,000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426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Проведение консультаций совместно с РН-Уватнефтегаз по строительству логистического центра совместного использования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4,100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3,600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4,100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11,800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456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Координация совместной деятельности мелких лесозаготовителей, с распределением потоков готовой продукции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3,600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3,500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3,500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10,600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</a:tbl>
          </a:graphicData>
        </a:graphic>
      </p:graphicFrame>
      <p:sp>
        <p:nvSpPr>
          <p:cNvPr id="818" name="CustomShape 5"/>
          <p:cNvSpPr/>
          <p:nvPr/>
        </p:nvSpPr>
        <p:spPr>
          <a:xfrm>
            <a:off x="352800" y="7152268"/>
            <a:ext cx="984492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Ранжирование произведено на основе оценок экспертов, выставленных каждому действию по пятибалльной шкале в разрезе параметров «Влияние на достижение образа будущего», «Прямое влияние на развитие действующего бизнеса» и «Прямое влияние на появление новых бизнесов».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819" name="CustomShape 6"/>
          <p:cNvSpPr/>
          <p:nvPr/>
        </p:nvSpPr>
        <p:spPr>
          <a:xfrm>
            <a:off x="8460360" y="335520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20" name="CustomShape 7"/>
          <p:cNvSpPr/>
          <p:nvPr/>
        </p:nvSpPr>
        <p:spPr>
          <a:xfrm>
            <a:off x="8615880" y="273240"/>
            <a:ext cx="172008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 - межмуниципальные (приоритет)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821" name="CustomShape 8"/>
          <p:cNvSpPr/>
          <p:nvPr/>
        </p:nvSpPr>
        <p:spPr>
          <a:xfrm>
            <a:off x="111441" y="5971669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22" name="CustomShape 9"/>
          <p:cNvSpPr/>
          <p:nvPr/>
        </p:nvSpPr>
        <p:spPr>
          <a:xfrm>
            <a:off x="90116" y="2256480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23" name="CustomShape 10"/>
          <p:cNvSpPr/>
          <p:nvPr/>
        </p:nvSpPr>
        <p:spPr>
          <a:xfrm>
            <a:off x="143809" y="3133353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24" name="CustomShape 11"/>
          <p:cNvSpPr/>
          <p:nvPr/>
        </p:nvSpPr>
        <p:spPr>
          <a:xfrm>
            <a:off x="111441" y="6429060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25" name="CustomShape 12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E3D761E5-840A-4511-A517-06DE8B0779B0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14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CustomShape 1"/>
          <p:cNvSpPr/>
          <p:nvPr/>
        </p:nvSpPr>
        <p:spPr>
          <a:xfrm>
            <a:off x="-720" y="-720"/>
            <a:ext cx="7741800" cy="647640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92" y="647801"/>
                </a:lnTo>
                <a:lnTo>
                  <a:pt x="7740802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7" name="CustomShape 2"/>
          <p:cNvSpPr/>
          <p:nvPr/>
        </p:nvSpPr>
        <p:spPr>
          <a:xfrm>
            <a:off x="443520" y="160560"/>
            <a:ext cx="1092204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ДЕЙСТВИЯ АДМИНИСТРАЦИИ</a:t>
            </a:r>
            <a:r>
              <a:t/>
            </a:r>
            <a:br/>
            <a:endParaRPr lang="ru-RU" sz="2000" b="0" strike="noStrike" spc="-1">
              <a:latin typeface="Arial"/>
            </a:endParaRPr>
          </a:p>
        </p:txBody>
      </p:sp>
      <p:sp>
        <p:nvSpPr>
          <p:cNvPr id="828" name="CustomShape 3"/>
          <p:cNvSpPr/>
          <p:nvPr/>
        </p:nvSpPr>
        <p:spPr>
          <a:xfrm>
            <a:off x="9882360" y="6636960"/>
            <a:ext cx="808920" cy="92268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829" name="Table 4"/>
          <p:cNvGraphicFramePr/>
          <p:nvPr>
            <p:extLst>
              <p:ext uri="{D42A27DB-BD31-4B8C-83A1-F6EECF244321}">
                <p14:modId xmlns:p14="http://schemas.microsoft.com/office/powerpoint/2010/main" val="3594903554"/>
              </p:ext>
            </p:extLst>
          </p:nvPr>
        </p:nvGraphicFramePr>
        <p:xfrm>
          <a:off x="443520" y="705176"/>
          <a:ext cx="9703440" cy="6134826"/>
        </p:xfrm>
        <a:graphic>
          <a:graphicData uri="http://schemas.openxmlformats.org/drawingml/2006/table">
            <a:tbl>
              <a:tblPr/>
              <a:tblGrid>
                <a:gridCol w="549720"/>
                <a:gridCol w="4920840"/>
                <a:gridCol w="1058040"/>
                <a:gridCol w="1058040"/>
                <a:gridCol w="1058040"/>
                <a:gridCol w="1058760"/>
              </a:tblGrid>
              <a:tr h="793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50" b="0" strike="noStrike" spc="-1" dirty="0">
                          <a:latin typeface="Calibri"/>
                        </a:rPr>
                        <a:t>№</a:t>
                      </a:r>
                      <a:endParaRPr lang="ru-RU" sz="1150" b="0" strike="noStrike" spc="-1" dirty="0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5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Действие, мероприятие</a:t>
                      </a:r>
                      <a:endParaRPr lang="ru-RU" sz="1150" b="0" strike="noStrike" spc="-1" dirty="0">
                        <a:latin typeface="Arial"/>
                      </a:endParaRPr>
                    </a:p>
                    <a:p>
                      <a:pPr marL="12600" algn="ctr">
                        <a:lnSpc>
                          <a:spcPct val="100000"/>
                        </a:lnSpc>
                      </a:pPr>
                      <a:r>
                        <a:rPr lang="ru-RU" sz="1200" b="1" strike="noStrike" spc="-26" dirty="0">
                          <a:solidFill>
                            <a:srgbClr val="292929"/>
                          </a:solidFill>
                          <a:latin typeface="Calibri"/>
                        </a:rPr>
                        <a:t>Развитие туризма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50" b="0" strike="noStrike" spc="-1">
                          <a:latin typeface="Calibri"/>
                        </a:rPr>
                        <a:t>Влияние на достижение образа будущего</a:t>
                      </a:r>
                      <a:endParaRPr lang="ru-RU" sz="11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50" b="0" strike="noStrike" spc="-1">
                          <a:latin typeface="Calibri"/>
                        </a:rPr>
                        <a:t>Прямое влияние на развитие действующего бизнеса</a:t>
                      </a:r>
                      <a:endParaRPr lang="ru-RU" sz="11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50" b="0" strike="noStrike" spc="-1">
                          <a:latin typeface="Calibri"/>
                        </a:rPr>
                        <a:t>Прямое влияние на появление новых бизнесов</a:t>
                      </a:r>
                      <a:endParaRPr lang="ru-RU" sz="11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50" b="0" strike="noStrike" spc="-1">
                          <a:latin typeface="Calibri"/>
                        </a:rPr>
                        <a:t>Оценка</a:t>
                      </a:r>
                      <a:endParaRPr lang="ru-RU" sz="11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</a:tr>
              <a:tr h="59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Разработка модели кооперации (распределенного плодопитомника) в выращивании садовых культур, поиск и привлечение представителей компаний, организовавших подобную практику из других регионов (Татарстан, Башкирия) для консультаций и обмена опытом 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3,700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3,100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3,700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10,500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59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Провести исследования трафика фактического туристического потока (охота, рыбалка, деловой туризм и т.д.) с составлением карты посещаемых объектов и прогнозом изменения трафика 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4,200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4,000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4,200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12,400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59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Вовлечение всех участников инфраструктуры гостеприимства для создания технического задания на разработку концепции туристического кластера (маршрут, объекты, трафик и т.д.) 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4,100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4,000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12,000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4764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Разработка концепции водного туристического маршрута с планированием размещения объектов инфраструктуры гостеприимства (береговой сервис) 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3,800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3,400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3,700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340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Разработка мастер-плана комфортной городской среды районного центра 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4,000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3,400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3,200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10,600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26">
                          <a:solidFill>
                            <a:srgbClr val="292929"/>
                          </a:solidFill>
                          <a:latin typeface="Calibri"/>
                        </a:rPr>
                        <a:t>Организационная и финансовая поддержка бизнеса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9360" marR="9360">
                    <a:noFill/>
                  </a:tcPr>
                </a:tc>
              </a:tr>
              <a:tr h="59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Разработка проекта создания регионального технопарка, специализированного на инновационных технологиях лесопромышленного комплекса, изучение лучших практик, приглашение специалистов для консультаций из регионов РФ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4,200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4,100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4,200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12,500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426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Разработка плана привлечения потенциальных резидентов регионального технопарка лесопромышленного комплекса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4,000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11,800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456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Переговоры с нефтедобывающими компаниями по созданию индустриальной площадки с нефтесервисом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3,600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3,800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11,300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82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Совместно с Транснефтью разработка проекта создания регионального технопарка, специализированного на инновационных технологиях в нефтяной промышленности, изучение лучших практик, приглашение специалистов для консультаций из регионов РФ 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3,500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3,900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11,300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</a:tbl>
          </a:graphicData>
        </a:graphic>
      </p:graphicFrame>
      <p:sp>
        <p:nvSpPr>
          <p:cNvPr id="830" name="CustomShape 5"/>
          <p:cNvSpPr/>
          <p:nvPr/>
        </p:nvSpPr>
        <p:spPr>
          <a:xfrm>
            <a:off x="167485" y="7173476"/>
            <a:ext cx="984492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Ранжирование произведено на основе оценок экспертов, выставленных каждому действию по пятибалльной шкале в разрезе параметров «Влияние на достижение образа будущего», «Прямое влияние на развитие действующего бизнеса» и «Прямое влияние на появление новых бизнесов».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831" name="CustomShape 6"/>
          <p:cNvSpPr/>
          <p:nvPr/>
        </p:nvSpPr>
        <p:spPr>
          <a:xfrm>
            <a:off x="8460360" y="335520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32" name="CustomShape 7"/>
          <p:cNvSpPr/>
          <p:nvPr/>
        </p:nvSpPr>
        <p:spPr>
          <a:xfrm>
            <a:off x="8615880" y="273240"/>
            <a:ext cx="172008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 - межмуниципальные (приоритет)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833" name="CustomShape 8"/>
          <p:cNvSpPr/>
          <p:nvPr/>
        </p:nvSpPr>
        <p:spPr>
          <a:xfrm>
            <a:off x="241200" y="2670808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34" name="CustomShape 9"/>
          <p:cNvSpPr/>
          <p:nvPr/>
        </p:nvSpPr>
        <p:spPr>
          <a:xfrm>
            <a:off x="96978" y="3757786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35" name="CustomShape 10"/>
          <p:cNvSpPr/>
          <p:nvPr/>
        </p:nvSpPr>
        <p:spPr>
          <a:xfrm>
            <a:off x="137065" y="4429497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36" name="CustomShape 11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FAE41599-8941-423E-A0C8-C98D37E5103B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15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CustomShape 1"/>
          <p:cNvSpPr/>
          <p:nvPr/>
        </p:nvSpPr>
        <p:spPr>
          <a:xfrm>
            <a:off x="-720" y="-720"/>
            <a:ext cx="7741800" cy="647640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92" y="647801"/>
                </a:lnTo>
                <a:lnTo>
                  <a:pt x="7740802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8" name="CustomShape 2"/>
          <p:cNvSpPr/>
          <p:nvPr/>
        </p:nvSpPr>
        <p:spPr>
          <a:xfrm>
            <a:off x="443520" y="160560"/>
            <a:ext cx="1092204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ДЕЙСТВИЯ АДМИНИСТРАЦИИ</a:t>
            </a:r>
            <a:r>
              <a:t/>
            </a:r>
            <a:br/>
            <a:endParaRPr lang="ru-RU" sz="2000" b="0" strike="noStrike" spc="-1">
              <a:latin typeface="Arial"/>
            </a:endParaRPr>
          </a:p>
        </p:txBody>
      </p:sp>
      <p:sp>
        <p:nvSpPr>
          <p:cNvPr id="839" name="CustomShape 3"/>
          <p:cNvSpPr/>
          <p:nvPr/>
        </p:nvSpPr>
        <p:spPr>
          <a:xfrm>
            <a:off x="9882360" y="6636960"/>
            <a:ext cx="808920" cy="92268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840" name="Table 4"/>
          <p:cNvGraphicFramePr/>
          <p:nvPr>
            <p:extLst>
              <p:ext uri="{D42A27DB-BD31-4B8C-83A1-F6EECF244321}">
                <p14:modId xmlns:p14="http://schemas.microsoft.com/office/powerpoint/2010/main" val="2428330820"/>
              </p:ext>
            </p:extLst>
          </p:nvPr>
        </p:nvGraphicFramePr>
        <p:xfrm>
          <a:off x="495000" y="826920"/>
          <a:ext cx="9703440" cy="3749040"/>
        </p:xfrm>
        <a:graphic>
          <a:graphicData uri="http://schemas.openxmlformats.org/drawingml/2006/table">
            <a:tbl>
              <a:tblPr/>
              <a:tblGrid>
                <a:gridCol w="549720"/>
                <a:gridCol w="4920840"/>
                <a:gridCol w="1058040"/>
                <a:gridCol w="1058040"/>
                <a:gridCol w="1058040"/>
                <a:gridCol w="1058760"/>
              </a:tblGrid>
              <a:tr h="644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latin typeface="Calibri"/>
                        </a:rPr>
                        <a:t>№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Действие, мероприятие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Прочее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latin typeface="Calibri"/>
                        </a:rPr>
                        <a:t>Влияние на достижение образа будущего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latin typeface="Calibri"/>
                        </a:rPr>
                        <a:t>Прямое влияние на развитие действующего бизнеса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latin typeface="Calibri"/>
                        </a:rPr>
                        <a:t>Прямое влияние на появление новых бизнесов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latin typeface="Calibri"/>
                        </a:rPr>
                        <a:t>Оценка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5040" marR="5040">
                    <a:noFill/>
                  </a:tcPr>
                </a:tc>
              </a:tr>
              <a:tr h="374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5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  <a:endParaRPr lang="ru-RU" sz="115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Проведение инвентаризации потребности населения в товарах и услугах бизнеса, работающего по модели франшизы (прежде всего – потребительский рынок), проведение переговоров с держателями соответствующих франшиз   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3,600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3,300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3,800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10,700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374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Разработка комплексной муниципальной программы стимулирования развития ЛПХ: консультации, помощь в оформлении документации, систематическая поддержка  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3,600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3,200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3,400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10,200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374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Проведение переговоров с региональными компаниями по пошиву меховой одежды на предмет поставок пушнины  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3,600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3,300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3,600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10,500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374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Провести ревизию потребностей в закупе расходных материалов для нефтяных компаний  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3,600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3,300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3,500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10,400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  <a:tr h="557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Проведение инвентаризации участков по возможному размещению установок по производству гумина из торфа с определением подъездных путей к возможным местам разработки месторождений  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4,000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2,900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3,300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10,200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360" marR="9360">
                    <a:noFill/>
                  </a:tcPr>
                </a:tc>
              </a:tr>
            </a:tbl>
          </a:graphicData>
        </a:graphic>
      </p:graphicFrame>
      <p:sp>
        <p:nvSpPr>
          <p:cNvPr id="841" name="CustomShape 5"/>
          <p:cNvSpPr/>
          <p:nvPr/>
        </p:nvSpPr>
        <p:spPr>
          <a:xfrm>
            <a:off x="375120" y="6182640"/>
            <a:ext cx="984492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0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Ранжирование произведено на основе оценок экспертов, выставленных каждому действию по пятибалльной шкале в разрезе параметров «Влияние на достижение образа будущего», «Прямое влияние на развитие действующего бизнеса» и «Прямое влияние на появление новых бизнесов».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842" name="CustomShape 6"/>
          <p:cNvSpPr/>
          <p:nvPr/>
        </p:nvSpPr>
        <p:spPr>
          <a:xfrm>
            <a:off x="8460360" y="335520"/>
            <a:ext cx="151560" cy="151560"/>
          </a:xfrm>
          <a:prstGeom prst="ellipse">
            <a:avLst/>
          </a:prstGeom>
          <a:ln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843" name="CustomShape 7"/>
          <p:cNvSpPr/>
          <p:nvPr/>
        </p:nvSpPr>
        <p:spPr>
          <a:xfrm>
            <a:off x="8615880" y="273240"/>
            <a:ext cx="172008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 - межмуниципальные (приоритет)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844" name="CustomShape 8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E86136FB-6C26-491D-83E2-B08C24652573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16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5" name="Table 1"/>
          <p:cNvGraphicFramePr/>
          <p:nvPr>
            <p:extLst>
              <p:ext uri="{D42A27DB-BD31-4B8C-83A1-F6EECF244321}">
                <p14:modId xmlns:p14="http://schemas.microsoft.com/office/powerpoint/2010/main" val="3732128824"/>
              </p:ext>
            </p:extLst>
          </p:nvPr>
        </p:nvGraphicFramePr>
        <p:xfrm>
          <a:off x="210960" y="1471680"/>
          <a:ext cx="10337400" cy="5964556"/>
        </p:xfrm>
        <a:graphic>
          <a:graphicData uri="http://schemas.openxmlformats.org/drawingml/2006/table">
            <a:tbl>
              <a:tblPr/>
              <a:tblGrid>
                <a:gridCol w="1724760"/>
                <a:gridCol w="1429200"/>
                <a:gridCol w="1275840"/>
                <a:gridCol w="1476720"/>
                <a:gridCol w="1476720"/>
                <a:gridCol w="1476720"/>
                <a:gridCol w="1477440"/>
              </a:tblGrid>
              <a:tr h="658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ИДЕЯ </a:t>
                      </a:r>
                      <a:endParaRPr lang="ru-RU" sz="12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ИНТЕГРАЦИИ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14436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КУРАТОР РОИВ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ВОЗМОЖНЫЙ ИНТЕГРАТОР(Ы) НА ТЕРРИТОРИИ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ВЕРОЯТНЫЙ ИСТОЧНИК ТЕХНОЛОГИЙ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ПОТЕНЦИАЛЬНЫЕ УЧАСТНИКИ ИНТЕГРАЦИИ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ОРГАНИЗАТОР(Ы)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marL="88920" indent="-252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СБЫТА/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marL="88920" indent="-252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ПРОДВИЖЕНИЯ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ExtraBold"/>
                        </a:rPr>
                        <a:t>С КЕМ В КООПЕРАЦИИ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solidFill>
                      <a:srgbClr val="2B2F32"/>
                    </a:solidFill>
                  </a:tcPr>
                </a:tc>
              </a:tr>
              <a:tr h="1348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6"/>
                        </a:spcBef>
                      </a:pPr>
                      <a:r>
                        <a:rPr lang="ru-RU" sz="1200" b="1" strike="noStrike" spc="-1" dirty="0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Разработка организационных и финансовых моделей кооперации ЛПХ и КФХ в сферах овощеводства, сбора и переработки дикоросов и ягод, производства эко-продукции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72000" marR="36000">
                    <a:lnR w="12240">
                      <a:solidFill>
                        <a:srgbClr val="C2C3C3"/>
                      </a:solidFill>
                    </a:lnR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Департамент АПК Тюменской области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«Иртыш» 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«Лэнни»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КФХ, ЛПХ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«Иртыш» 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«Лэнни»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28080" marR="2808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Тобольский МР, Ярковский МР, Уватский МР, Ялуторовский МР, Голышмановский ГО, Казанский МР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</a:tr>
              <a:tr h="11890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Провести совместные консультации с представителями регионов РФ, где развито пушное звероводство (Тверская, Калининградская, Кировская)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72000" marR="36000"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Департамент инвестиционной политики и государственной поддержки предпринимательства Тюменской области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КФХ, ЛПХ, население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8080" marR="2808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Тобольский МР,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marL="88920" indent="-2520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Вагайский МР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marL="88920" indent="-2520">
                        <a:lnSpc>
                          <a:spcPts val="901"/>
                        </a:lnSpc>
                      </a:pPr>
                      <a:endParaRPr lang="ru-RU" sz="1200" b="0" strike="noStrike" spc="-1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</a:tr>
              <a:tr h="1887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Разработка проекта создания регионального технопарка, специализированного на инновационных технологиях лесопромышленного комплекса, изучение лучших практик, приглашение специалистов для консультаций из регионов РФ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72000" marR="36000"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Департамент лесопромышленного комплекса Тюменской области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2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Лесозаготовительные и деревоперерабатывающие предприятия Тюменской области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20" indent="-2520">
                        <a:lnSpc>
                          <a:spcPts val="901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Тобольский МР,</a:t>
                      </a:r>
                      <a:endParaRPr lang="ru-RU" sz="1200" b="0" strike="noStrike" spc="-1" dirty="0">
                        <a:latin typeface="Arial"/>
                      </a:endParaRPr>
                    </a:p>
                    <a:p>
                      <a:pPr marL="88920" indent="-2520">
                        <a:lnSpc>
                          <a:spcPts val="901"/>
                        </a:lnSpc>
                      </a:pPr>
                      <a:r>
                        <a:rPr lang="ru-RU" sz="1200" b="1" strike="noStrike" spc="-1" dirty="0" err="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Вагайский</a:t>
                      </a:r>
                      <a:r>
                        <a:rPr lang="ru-RU" sz="1200" b="1" strike="noStrike" spc="-1" dirty="0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 МР,</a:t>
                      </a:r>
                      <a:endParaRPr lang="ru-RU" sz="1200" b="0" strike="noStrike" spc="-1" dirty="0">
                        <a:latin typeface="Arial"/>
                      </a:endParaRPr>
                    </a:p>
                    <a:p>
                      <a:pPr marL="88920" indent="-2520">
                        <a:lnSpc>
                          <a:spcPts val="901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Омутинский МР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36000" marR="36000">
                    <a:lnL w="12240">
                      <a:solidFill>
                        <a:srgbClr val="C2C3C3"/>
                      </a:solidFill>
                    </a:lnL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46" name="CustomShape 2"/>
          <p:cNvSpPr/>
          <p:nvPr/>
        </p:nvSpPr>
        <p:spPr>
          <a:xfrm>
            <a:off x="0" y="9593"/>
            <a:ext cx="10454400" cy="658080"/>
          </a:xfrm>
          <a:custGeom>
            <a:avLst/>
            <a:gdLst/>
            <a:ahLst/>
            <a:cxnLst/>
            <a:rect l="l" t="t" r="r" b="b"/>
            <a:pathLst>
              <a:path w="9551260" h="658434">
                <a:moveTo>
                  <a:pt x="9551260" y="10696"/>
                </a:moveTo>
                <a:lnTo>
                  <a:pt x="21264" y="0"/>
                </a:lnTo>
                <a:lnTo>
                  <a:pt x="0" y="625013"/>
                </a:lnTo>
                <a:lnTo>
                  <a:pt x="8977563" y="658434"/>
                </a:lnTo>
                <a:lnTo>
                  <a:pt x="9551260" y="1069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7" name="CustomShape 3"/>
          <p:cNvSpPr/>
          <p:nvPr/>
        </p:nvSpPr>
        <p:spPr>
          <a:xfrm>
            <a:off x="88920" y="160200"/>
            <a:ext cx="10922760" cy="32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  <a:ea typeface="Montserrat ExtraBold"/>
              </a:rPr>
              <a:t>ПРИМЕРЫ ДЕЙСТВИЙ АДМИНИСТРАЦИИ, ИМЕЮЩИЕ ИНТЕГРАЦИОННЫЙ ПОТЕНЦИАЛ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848" name="CustomShape 4"/>
          <p:cNvSpPr/>
          <p:nvPr/>
        </p:nvSpPr>
        <p:spPr>
          <a:xfrm>
            <a:off x="1440" y="1444680"/>
            <a:ext cx="10689480" cy="50040"/>
          </a:xfrm>
          <a:custGeom>
            <a:avLst/>
            <a:gdLst/>
            <a:ahLst/>
            <a:cxnLst/>
            <a:rect l="l" t="t" r="r" b="b"/>
            <a:pathLst>
              <a:path w="10691495" h="50800">
                <a:moveTo>
                  <a:pt x="10691012" y="0"/>
                </a:moveTo>
                <a:lnTo>
                  <a:pt x="0" y="0"/>
                </a:lnTo>
                <a:lnTo>
                  <a:pt x="0" y="50495"/>
                </a:lnTo>
                <a:lnTo>
                  <a:pt x="10691012" y="50495"/>
                </a:lnTo>
                <a:lnTo>
                  <a:pt x="10691012" y="0"/>
                </a:lnTo>
                <a:close/>
              </a:path>
            </a:pathLst>
          </a:custGeom>
          <a:solidFill>
            <a:srgbClr val="C2C3C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9" name="CustomShape 5"/>
          <p:cNvSpPr/>
          <p:nvPr/>
        </p:nvSpPr>
        <p:spPr>
          <a:xfrm>
            <a:off x="9394920" y="750960"/>
            <a:ext cx="715320" cy="66744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50" name="Рисунок 15"/>
          <p:cNvPicPr/>
          <p:nvPr/>
        </p:nvPicPr>
        <p:blipFill>
          <a:blip r:embed="rId4"/>
          <a:stretch/>
        </p:blipFill>
        <p:spPr>
          <a:xfrm>
            <a:off x="7948440" y="744480"/>
            <a:ext cx="673920" cy="673920"/>
          </a:xfrm>
          <a:prstGeom prst="rect">
            <a:avLst/>
          </a:prstGeom>
          <a:ln>
            <a:noFill/>
          </a:ln>
        </p:spPr>
      </p:pic>
      <p:pic>
        <p:nvPicPr>
          <p:cNvPr id="851" name="Рисунок 41"/>
          <p:cNvPicPr/>
          <p:nvPr/>
        </p:nvPicPr>
        <p:blipFill>
          <a:blip r:embed="rId5"/>
          <a:stretch/>
        </p:blipFill>
        <p:spPr>
          <a:xfrm>
            <a:off x="5049720" y="741240"/>
            <a:ext cx="677160" cy="677160"/>
          </a:xfrm>
          <a:prstGeom prst="rect">
            <a:avLst/>
          </a:prstGeom>
          <a:ln>
            <a:noFill/>
          </a:ln>
        </p:spPr>
      </p:pic>
      <p:pic>
        <p:nvPicPr>
          <p:cNvPr id="852" name="Рисунок 43"/>
          <p:cNvPicPr/>
          <p:nvPr/>
        </p:nvPicPr>
        <p:blipFill>
          <a:blip r:embed="rId6"/>
          <a:stretch/>
        </p:blipFill>
        <p:spPr>
          <a:xfrm>
            <a:off x="6539040" y="783720"/>
            <a:ext cx="635760" cy="635040"/>
          </a:xfrm>
          <a:prstGeom prst="rect">
            <a:avLst/>
          </a:prstGeom>
          <a:ln>
            <a:noFill/>
          </a:ln>
        </p:spPr>
      </p:pic>
      <p:pic>
        <p:nvPicPr>
          <p:cNvPr id="853" name="Рисунок 44"/>
          <p:cNvPicPr/>
          <p:nvPr/>
        </p:nvPicPr>
        <p:blipFill>
          <a:blip r:embed="rId7"/>
          <a:stretch/>
        </p:blipFill>
        <p:spPr>
          <a:xfrm>
            <a:off x="3513240" y="744120"/>
            <a:ext cx="675720" cy="674640"/>
          </a:xfrm>
          <a:prstGeom prst="rect">
            <a:avLst/>
          </a:prstGeom>
          <a:ln>
            <a:noFill/>
          </a:ln>
        </p:spPr>
      </p:pic>
      <p:pic>
        <p:nvPicPr>
          <p:cNvPr id="854" name="Рисунок 45"/>
          <p:cNvPicPr/>
          <p:nvPr/>
        </p:nvPicPr>
        <p:blipFill>
          <a:blip r:embed="rId8"/>
          <a:stretch/>
        </p:blipFill>
        <p:spPr>
          <a:xfrm>
            <a:off x="2199600" y="764280"/>
            <a:ext cx="654120" cy="654120"/>
          </a:xfrm>
          <a:prstGeom prst="rect">
            <a:avLst/>
          </a:prstGeom>
          <a:ln>
            <a:noFill/>
          </a:ln>
        </p:spPr>
      </p:pic>
      <p:pic>
        <p:nvPicPr>
          <p:cNvPr id="855" name="Picture 4"/>
          <p:cNvPicPr/>
          <p:nvPr/>
        </p:nvPicPr>
        <p:blipFill>
          <a:blip r:embed="rId9"/>
          <a:stretch/>
        </p:blipFill>
        <p:spPr>
          <a:xfrm>
            <a:off x="4747479" y="3292769"/>
            <a:ext cx="1218600" cy="305640"/>
          </a:xfrm>
          <a:prstGeom prst="rect">
            <a:avLst/>
          </a:prstGeom>
          <a:ln w="9360">
            <a:noFill/>
          </a:ln>
        </p:spPr>
      </p:pic>
      <p:pic>
        <p:nvPicPr>
          <p:cNvPr id="856" name="Picture 3"/>
          <p:cNvPicPr/>
          <p:nvPr/>
        </p:nvPicPr>
        <p:blipFill>
          <a:blip r:embed="rId10"/>
          <a:stretch/>
        </p:blipFill>
        <p:spPr>
          <a:xfrm>
            <a:off x="4836684" y="2269257"/>
            <a:ext cx="1109520" cy="546840"/>
          </a:xfrm>
          <a:prstGeom prst="rect">
            <a:avLst/>
          </a:prstGeom>
          <a:ln w="9360">
            <a:noFill/>
          </a:ln>
        </p:spPr>
      </p:pic>
      <p:pic>
        <p:nvPicPr>
          <p:cNvPr id="857" name="Picture 2"/>
          <p:cNvPicPr/>
          <p:nvPr/>
        </p:nvPicPr>
        <p:blipFill>
          <a:blip r:embed="rId11"/>
          <a:stretch/>
        </p:blipFill>
        <p:spPr>
          <a:xfrm>
            <a:off x="4721580" y="2822281"/>
            <a:ext cx="476640" cy="465840"/>
          </a:xfrm>
          <a:prstGeom prst="rect">
            <a:avLst/>
          </a:prstGeom>
          <a:ln w="9360">
            <a:noFill/>
          </a:ln>
        </p:spPr>
      </p:pic>
      <p:pic>
        <p:nvPicPr>
          <p:cNvPr id="858" name="Picture 3"/>
          <p:cNvPicPr/>
          <p:nvPr/>
        </p:nvPicPr>
        <p:blipFill>
          <a:blip r:embed="rId12"/>
          <a:stretch/>
        </p:blipFill>
        <p:spPr>
          <a:xfrm>
            <a:off x="5472360" y="2822281"/>
            <a:ext cx="477360" cy="447120"/>
          </a:xfrm>
          <a:prstGeom prst="rect">
            <a:avLst/>
          </a:prstGeom>
          <a:ln w="9360">
            <a:noFill/>
          </a:ln>
        </p:spPr>
      </p:pic>
      <p:pic>
        <p:nvPicPr>
          <p:cNvPr id="859" name="Picture 1"/>
          <p:cNvPicPr/>
          <p:nvPr/>
        </p:nvPicPr>
        <p:blipFill>
          <a:blip r:embed="rId13"/>
          <a:stretch/>
        </p:blipFill>
        <p:spPr>
          <a:xfrm>
            <a:off x="3746520" y="4056120"/>
            <a:ext cx="518400" cy="896400"/>
          </a:xfrm>
          <a:prstGeom prst="rect">
            <a:avLst/>
          </a:prstGeom>
          <a:ln w="9360">
            <a:noFill/>
          </a:ln>
        </p:spPr>
      </p:pic>
      <p:pic>
        <p:nvPicPr>
          <p:cNvPr id="860" name="Picture 2"/>
          <p:cNvPicPr/>
          <p:nvPr/>
        </p:nvPicPr>
        <p:blipFill>
          <a:blip r:embed="rId14"/>
          <a:stretch/>
        </p:blipFill>
        <p:spPr>
          <a:xfrm>
            <a:off x="4660920" y="3612470"/>
            <a:ext cx="621720" cy="380160"/>
          </a:xfrm>
          <a:prstGeom prst="rect">
            <a:avLst/>
          </a:prstGeom>
          <a:ln w="9360">
            <a:noFill/>
          </a:ln>
        </p:spPr>
      </p:pic>
      <p:pic>
        <p:nvPicPr>
          <p:cNvPr id="861" name="Picture 3"/>
          <p:cNvPicPr/>
          <p:nvPr/>
        </p:nvPicPr>
        <p:blipFill>
          <a:blip r:embed="rId15"/>
          <a:stretch/>
        </p:blipFill>
        <p:spPr>
          <a:xfrm>
            <a:off x="4621320" y="4137364"/>
            <a:ext cx="661320" cy="398520"/>
          </a:xfrm>
          <a:prstGeom prst="rect">
            <a:avLst/>
          </a:prstGeom>
          <a:ln w="9360">
            <a:noFill/>
          </a:ln>
        </p:spPr>
      </p:pic>
      <p:pic>
        <p:nvPicPr>
          <p:cNvPr id="862" name="Picture 4"/>
          <p:cNvPicPr/>
          <p:nvPr/>
        </p:nvPicPr>
        <p:blipFill>
          <a:blip r:embed="rId16"/>
          <a:stretch/>
        </p:blipFill>
        <p:spPr>
          <a:xfrm>
            <a:off x="4649040" y="4574520"/>
            <a:ext cx="685080" cy="375480"/>
          </a:xfrm>
          <a:prstGeom prst="rect">
            <a:avLst/>
          </a:prstGeom>
          <a:ln w="9360">
            <a:noFill/>
          </a:ln>
        </p:spPr>
      </p:pic>
      <p:pic>
        <p:nvPicPr>
          <p:cNvPr id="863" name="Picture 5"/>
          <p:cNvPicPr/>
          <p:nvPr/>
        </p:nvPicPr>
        <p:blipFill>
          <a:blip r:embed="rId17"/>
          <a:stretch/>
        </p:blipFill>
        <p:spPr>
          <a:xfrm>
            <a:off x="5472360" y="3924000"/>
            <a:ext cx="509040" cy="742320"/>
          </a:xfrm>
          <a:prstGeom prst="rect">
            <a:avLst/>
          </a:prstGeom>
          <a:ln w="9360">
            <a:noFill/>
          </a:ln>
        </p:spPr>
      </p:pic>
      <p:pic>
        <p:nvPicPr>
          <p:cNvPr id="864" name="Picture 6"/>
          <p:cNvPicPr/>
          <p:nvPr/>
        </p:nvPicPr>
        <p:blipFill>
          <a:blip r:embed="rId18"/>
          <a:stretch/>
        </p:blipFill>
        <p:spPr>
          <a:xfrm>
            <a:off x="5389560" y="4711320"/>
            <a:ext cx="642240" cy="241200"/>
          </a:xfrm>
          <a:prstGeom prst="rect">
            <a:avLst/>
          </a:prstGeom>
          <a:ln w="9360">
            <a:noFill/>
          </a:ln>
        </p:spPr>
      </p:pic>
      <p:pic>
        <p:nvPicPr>
          <p:cNvPr id="865" name="Picture 7"/>
          <p:cNvPicPr/>
          <p:nvPr/>
        </p:nvPicPr>
        <p:blipFill>
          <a:blip r:embed="rId19"/>
          <a:stretch/>
        </p:blipFill>
        <p:spPr>
          <a:xfrm>
            <a:off x="4813200" y="5038200"/>
            <a:ext cx="1218600" cy="274680"/>
          </a:xfrm>
          <a:prstGeom prst="rect">
            <a:avLst/>
          </a:prstGeom>
          <a:ln w="9360">
            <a:noFill/>
          </a:ln>
        </p:spPr>
      </p:pic>
      <p:pic>
        <p:nvPicPr>
          <p:cNvPr id="866" name="Picture 8"/>
          <p:cNvPicPr/>
          <p:nvPr/>
        </p:nvPicPr>
        <p:blipFill>
          <a:blip r:embed="rId20"/>
          <a:stretch/>
        </p:blipFill>
        <p:spPr>
          <a:xfrm>
            <a:off x="5118120" y="5533920"/>
            <a:ext cx="633600" cy="694440"/>
          </a:xfrm>
          <a:prstGeom prst="rect">
            <a:avLst/>
          </a:prstGeom>
          <a:ln w="9360">
            <a:noFill/>
          </a:ln>
        </p:spPr>
      </p:pic>
      <p:pic>
        <p:nvPicPr>
          <p:cNvPr id="867" name="Picture 1"/>
          <p:cNvPicPr/>
          <p:nvPr/>
        </p:nvPicPr>
        <p:blipFill>
          <a:blip r:embed="rId13"/>
          <a:stretch/>
        </p:blipFill>
        <p:spPr>
          <a:xfrm>
            <a:off x="3746520" y="5780160"/>
            <a:ext cx="518400" cy="896400"/>
          </a:xfrm>
          <a:prstGeom prst="rect">
            <a:avLst/>
          </a:prstGeom>
          <a:ln w="9360">
            <a:noFill/>
          </a:ln>
        </p:spPr>
      </p:pic>
      <p:pic>
        <p:nvPicPr>
          <p:cNvPr id="868" name="Picture 1"/>
          <p:cNvPicPr/>
          <p:nvPr/>
        </p:nvPicPr>
        <p:blipFill>
          <a:blip r:embed="rId13"/>
          <a:stretch/>
        </p:blipFill>
        <p:spPr>
          <a:xfrm>
            <a:off x="8077453" y="5561304"/>
            <a:ext cx="518400" cy="896400"/>
          </a:xfrm>
          <a:prstGeom prst="rect">
            <a:avLst/>
          </a:prstGeom>
          <a:ln w="9360">
            <a:noFill/>
          </a:ln>
        </p:spPr>
      </p:pic>
      <p:pic>
        <p:nvPicPr>
          <p:cNvPr id="869" name="Picture 1"/>
          <p:cNvPicPr/>
          <p:nvPr/>
        </p:nvPicPr>
        <p:blipFill>
          <a:blip r:embed="rId13"/>
          <a:stretch/>
        </p:blipFill>
        <p:spPr>
          <a:xfrm>
            <a:off x="8103960" y="4156179"/>
            <a:ext cx="518400" cy="8964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CustomShape 1"/>
          <p:cNvSpPr/>
          <p:nvPr/>
        </p:nvSpPr>
        <p:spPr>
          <a:xfrm>
            <a:off x="0" y="0"/>
            <a:ext cx="6666480" cy="647640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1" name="CustomShape 2"/>
          <p:cNvSpPr/>
          <p:nvPr/>
        </p:nvSpPr>
        <p:spPr>
          <a:xfrm>
            <a:off x="316080" y="153720"/>
            <a:ext cx="149292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ПАРТНЕРЫ 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872" name="CustomShape 3"/>
          <p:cNvSpPr/>
          <p:nvPr/>
        </p:nvSpPr>
        <p:spPr>
          <a:xfrm>
            <a:off x="393840" y="2409840"/>
            <a:ext cx="1904400" cy="8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Федеральное государственное бюджетное научное учреждение «Научно-​исследовательский институт пушного звероводства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873" name="Picture 1"/>
          <p:cNvPicPr/>
          <p:nvPr/>
        </p:nvPicPr>
        <p:blipFill>
          <a:blip r:embed="rId2"/>
          <a:stretch/>
        </p:blipFill>
        <p:spPr>
          <a:xfrm>
            <a:off x="698400" y="1419120"/>
            <a:ext cx="1111680" cy="680400"/>
          </a:xfrm>
          <a:prstGeom prst="rect">
            <a:avLst/>
          </a:prstGeom>
          <a:ln w="9360">
            <a:noFill/>
          </a:ln>
        </p:spPr>
      </p:pic>
      <p:pic>
        <p:nvPicPr>
          <p:cNvPr id="874" name="Picture 2"/>
          <p:cNvPicPr/>
          <p:nvPr/>
        </p:nvPicPr>
        <p:blipFill>
          <a:blip r:embed="rId3"/>
          <a:stretch/>
        </p:blipFill>
        <p:spPr>
          <a:xfrm>
            <a:off x="2832120" y="1419120"/>
            <a:ext cx="1042200" cy="628200"/>
          </a:xfrm>
          <a:prstGeom prst="rect">
            <a:avLst/>
          </a:prstGeom>
          <a:ln w="9360">
            <a:noFill/>
          </a:ln>
        </p:spPr>
      </p:pic>
      <p:pic>
        <p:nvPicPr>
          <p:cNvPr id="875" name="Picture 3"/>
          <p:cNvPicPr/>
          <p:nvPr/>
        </p:nvPicPr>
        <p:blipFill>
          <a:blip r:embed="rId4"/>
          <a:stretch/>
        </p:blipFill>
        <p:spPr>
          <a:xfrm>
            <a:off x="4584600" y="1419120"/>
            <a:ext cx="1237680" cy="678960"/>
          </a:xfrm>
          <a:prstGeom prst="rect">
            <a:avLst/>
          </a:prstGeom>
          <a:ln w="9360">
            <a:noFill/>
          </a:ln>
        </p:spPr>
      </p:pic>
      <p:sp>
        <p:nvSpPr>
          <p:cNvPr id="876" name="CustomShape 4"/>
          <p:cNvSpPr/>
          <p:nvPr/>
        </p:nvSpPr>
        <p:spPr>
          <a:xfrm>
            <a:off x="2527200" y="2409840"/>
            <a:ext cx="190440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Зверосовхоз «Мермерины» Тверская область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877" name="CustomShape 5"/>
          <p:cNvSpPr/>
          <p:nvPr/>
        </p:nvSpPr>
        <p:spPr>
          <a:xfrm>
            <a:off x="4584600" y="2409840"/>
            <a:ext cx="1294560" cy="54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Национальная ассоциация звероводов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878" name="CustomShape 6"/>
          <p:cNvSpPr/>
          <p:nvPr/>
        </p:nvSpPr>
        <p:spPr>
          <a:xfrm rot="16200000">
            <a:off x="7165080" y="89640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79" name="Picture 4"/>
          <p:cNvPicPr/>
          <p:nvPr/>
        </p:nvPicPr>
        <p:blipFill>
          <a:blip r:embed="rId5"/>
          <a:stretch/>
        </p:blipFill>
        <p:spPr>
          <a:xfrm>
            <a:off x="6261120" y="1419120"/>
            <a:ext cx="2150280" cy="539640"/>
          </a:xfrm>
          <a:prstGeom prst="rect">
            <a:avLst/>
          </a:prstGeom>
          <a:ln w="9360">
            <a:noFill/>
          </a:ln>
        </p:spPr>
      </p:pic>
      <p:sp>
        <p:nvSpPr>
          <p:cNvPr id="880" name="CustomShape 7"/>
          <p:cNvSpPr/>
          <p:nvPr/>
        </p:nvSpPr>
        <p:spPr>
          <a:xfrm>
            <a:off x="6337440" y="2409840"/>
            <a:ext cx="2208960" cy="54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2600" algn="ctr">
              <a:lnSpc>
                <a:spcPts val="901"/>
              </a:lnSpc>
              <a:spcBef>
                <a:spcPts val="99"/>
              </a:spcBef>
            </a:pPr>
            <a:r>
              <a:rPr lang="ru-RU" sz="1000" b="1" strike="noStrike" spc="7">
                <a:solidFill>
                  <a:srgbClr val="414042"/>
                </a:solidFill>
                <a:latin typeface="Calibri"/>
                <a:ea typeface="DejaVu Sans"/>
              </a:rPr>
              <a:t>Ассоциация крестьянских (фермерских) хозяйств и сельскохозяйственных кооперативов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881" name="CustomShape 8"/>
          <p:cNvSpPr/>
          <p:nvPr/>
        </p:nvSpPr>
        <p:spPr>
          <a:xfrm>
            <a:off x="241200" y="5078880"/>
            <a:ext cx="2513880" cy="7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ctr">
            <a:spAutoFit/>
          </a:bodyPr>
          <a:lstStyle/>
          <a:p>
            <a:pPr marL="12600" algn="ctr">
              <a:lnSpc>
                <a:spcPts val="901"/>
              </a:lnSpc>
              <a:spcBef>
                <a:spcPts val="99"/>
              </a:spcBef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Союз Экопоселений поддерживает деятельность своих участников, организацию и развитие экопоселений и сельских сообществ в России, способствует распространению их положительного опыта в широких кругах общества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882" name="Picture 3"/>
          <p:cNvPicPr/>
          <p:nvPr/>
        </p:nvPicPr>
        <p:blipFill>
          <a:blip r:embed="rId6"/>
          <a:stretch/>
        </p:blipFill>
        <p:spPr>
          <a:xfrm>
            <a:off x="622440" y="3919680"/>
            <a:ext cx="1572840" cy="775440"/>
          </a:xfrm>
          <a:prstGeom prst="rect">
            <a:avLst/>
          </a:prstGeom>
          <a:ln w="9360">
            <a:noFill/>
          </a:ln>
        </p:spPr>
      </p:pic>
      <p:sp>
        <p:nvSpPr>
          <p:cNvPr id="883" name="CustomShape 9"/>
          <p:cNvSpPr/>
          <p:nvPr/>
        </p:nvSpPr>
        <p:spPr>
          <a:xfrm rot="16200000">
            <a:off x="1145520" y="341100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4" name="CustomShape 10"/>
          <p:cNvSpPr/>
          <p:nvPr/>
        </p:nvSpPr>
        <p:spPr>
          <a:xfrm>
            <a:off x="2832120" y="5002200"/>
            <a:ext cx="1425240" cy="47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ctr">
            <a:spAutoFit/>
          </a:bodyPr>
          <a:lstStyle/>
          <a:p>
            <a:pPr marL="12600" algn="ctr">
              <a:lnSpc>
                <a:spcPts val="901"/>
              </a:lnSpc>
              <a:spcBef>
                <a:spcPts val="99"/>
              </a:spcBef>
            </a:pPr>
            <a:r>
              <a:rPr lang="ru-RU" sz="1000" b="1" strike="noStrike" spc="7">
                <a:solidFill>
                  <a:srgbClr val="000000"/>
                </a:solidFill>
                <a:latin typeface="Calibri"/>
                <a:ea typeface="DejaVu Sans"/>
              </a:rPr>
              <a:t>Общественное движение «Союз органического земледелия»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885" name="Picture 2"/>
          <p:cNvPicPr/>
          <p:nvPr/>
        </p:nvPicPr>
        <p:blipFill>
          <a:blip r:embed="rId7"/>
          <a:stretch/>
        </p:blipFill>
        <p:spPr>
          <a:xfrm>
            <a:off x="3060720" y="3933720"/>
            <a:ext cx="866160" cy="847080"/>
          </a:xfrm>
          <a:prstGeom prst="rect">
            <a:avLst/>
          </a:prstGeom>
          <a:ln w="9360">
            <a:noFill/>
          </a:ln>
        </p:spPr>
      </p:pic>
      <p:pic>
        <p:nvPicPr>
          <p:cNvPr id="886" name="Picture 3"/>
          <p:cNvPicPr/>
          <p:nvPr/>
        </p:nvPicPr>
        <p:blipFill>
          <a:blip r:embed="rId8"/>
          <a:stretch/>
        </p:blipFill>
        <p:spPr>
          <a:xfrm>
            <a:off x="4965840" y="3933720"/>
            <a:ext cx="802800" cy="751680"/>
          </a:xfrm>
          <a:prstGeom prst="rect">
            <a:avLst/>
          </a:prstGeom>
          <a:ln w="9360">
            <a:noFill/>
          </a:ln>
        </p:spPr>
      </p:pic>
      <p:sp>
        <p:nvSpPr>
          <p:cNvPr id="887" name="CustomShape 11"/>
          <p:cNvSpPr/>
          <p:nvPr/>
        </p:nvSpPr>
        <p:spPr>
          <a:xfrm>
            <a:off x="4508640" y="5000760"/>
            <a:ext cx="16059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Отделение биологических наук РАН</a:t>
            </a:r>
            <a:r>
              <a:t/>
            </a:r>
            <a:br/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Институт леса им В.Н.Сукачева СО РАН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888" name="CustomShape 12"/>
          <p:cNvSpPr/>
          <p:nvPr/>
        </p:nvSpPr>
        <p:spPr>
          <a:xfrm rot="16200000">
            <a:off x="3355200" y="341100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9" name="CustomShape 13"/>
          <p:cNvSpPr/>
          <p:nvPr/>
        </p:nvSpPr>
        <p:spPr>
          <a:xfrm rot="16200000">
            <a:off x="5184000" y="348732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0" name="CustomShape 14"/>
          <p:cNvSpPr/>
          <p:nvPr/>
        </p:nvSpPr>
        <p:spPr>
          <a:xfrm rot="16200000">
            <a:off x="5107680" y="89640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1" name="CustomShape 15"/>
          <p:cNvSpPr/>
          <p:nvPr/>
        </p:nvSpPr>
        <p:spPr>
          <a:xfrm rot="16200000">
            <a:off x="3202920" y="89640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2" name="CustomShape 16"/>
          <p:cNvSpPr/>
          <p:nvPr/>
        </p:nvSpPr>
        <p:spPr>
          <a:xfrm rot="16200000">
            <a:off x="1145520" y="89640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93" name="Picture 4"/>
          <p:cNvPicPr/>
          <p:nvPr/>
        </p:nvPicPr>
        <p:blipFill>
          <a:blip r:embed="rId9"/>
          <a:stretch/>
        </p:blipFill>
        <p:spPr>
          <a:xfrm>
            <a:off x="7023240" y="3857760"/>
            <a:ext cx="699480" cy="666000"/>
          </a:xfrm>
          <a:prstGeom prst="rect">
            <a:avLst/>
          </a:prstGeom>
          <a:ln w="9360">
            <a:noFill/>
          </a:ln>
        </p:spPr>
      </p:pic>
      <p:sp>
        <p:nvSpPr>
          <p:cNvPr id="894" name="CustomShape 17"/>
          <p:cNvSpPr/>
          <p:nvPr/>
        </p:nvSpPr>
        <p:spPr>
          <a:xfrm rot="16200000">
            <a:off x="7241400" y="348732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5" name="CustomShape 18"/>
          <p:cNvSpPr/>
          <p:nvPr/>
        </p:nvSpPr>
        <p:spPr>
          <a:xfrm>
            <a:off x="6642000" y="4924440"/>
            <a:ext cx="160596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Зверохозяйство «Вятка», Кировская область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896" name="Picture 5"/>
          <p:cNvPicPr/>
          <p:nvPr/>
        </p:nvPicPr>
        <p:blipFill>
          <a:blip r:embed="rId10"/>
          <a:stretch/>
        </p:blipFill>
        <p:spPr>
          <a:xfrm>
            <a:off x="8852040" y="1343160"/>
            <a:ext cx="1378080" cy="518400"/>
          </a:xfrm>
          <a:prstGeom prst="rect">
            <a:avLst/>
          </a:prstGeom>
          <a:ln w="9360">
            <a:noFill/>
          </a:ln>
        </p:spPr>
      </p:pic>
      <p:sp>
        <p:nvSpPr>
          <p:cNvPr id="897" name="CustomShape 19"/>
          <p:cNvSpPr/>
          <p:nvPr/>
        </p:nvSpPr>
        <p:spPr>
          <a:xfrm rot="16200000">
            <a:off x="9375120" y="89640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8" name="CustomShape 20"/>
          <p:cNvSpPr/>
          <p:nvPr/>
        </p:nvSpPr>
        <p:spPr>
          <a:xfrm>
            <a:off x="8699400" y="2409840"/>
            <a:ext cx="1605960" cy="54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Зверохозяйство «Бирули», </a:t>
            </a:r>
            <a:endParaRPr lang="ru-RU" sz="1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РеспубликаТатарстан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899" name="Picture 6"/>
          <p:cNvPicPr/>
          <p:nvPr/>
        </p:nvPicPr>
        <p:blipFill>
          <a:blip r:embed="rId11"/>
          <a:stretch/>
        </p:blipFill>
        <p:spPr>
          <a:xfrm>
            <a:off x="8739720" y="4010040"/>
            <a:ext cx="1559160" cy="351720"/>
          </a:xfrm>
          <a:prstGeom prst="rect">
            <a:avLst/>
          </a:prstGeom>
          <a:ln w="9360">
            <a:noFill/>
          </a:ln>
        </p:spPr>
      </p:pic>
      <p:sp>
        <p:nvSpPr>
          <p:cNvPr id="900" name="CustomShape 21"/>
          <p:cNvSpPr/>
          <p:nvPr/>
        </p:nvSpPr>
        <p:spPr>
          <a:xfrm>
            <a:off x="8693280" y="4848120"/>
            <a:ext cx="1605960" cy="69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Промышленный технопарк, деревопереработка</a:t>
            </a:r>
            <a:endParaRPr lang="ru-RU" sz="1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(Красноярский край)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901" name="Picture 7"/>
          <p:cNvPicPr/>
          <p:nvPr/>
        </p:nvPicPr>
        <p:blipFill>
          <a:blip r:embed="rId12"/>
          <a:stretch/>
        </p:blipFill>
        <p:spPr>
          <a:xfrm>
            <a:off x="3234960" y="6069960"/>
            <a:ext cx="842400" cy="923040"/>
          </a:xfrm>
          <a:prstGeom prst="rect">
            <a:avLst/>
          </a:prstGeom>
          <a:ln w="9360">
            <a:noFill/>
          </a:ln>
        </p:spPr>
      </p:pic>
      <p:sp>
        <p:nvSpPr>
          <p:cNvPr id="902" name="CustomShape 22"/>
          <p:cNvSpPr/>
          <p:nvPr/>
        </p:nvSpPr>
        <p:spPr>
          <a:xfrm>
            <a:off x="3006360" y="7061400"/>
            <a:ext cx="1425240" cy="35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ctr">
            <a:spAutoFit/>
          </a:bodyPr>
          <a:lstStyle/>
          <a:p>
            <a:pPr marL="12600" algn="ctr">
              <a:lnSpc>
                <a:spcPts val="901"/>
              </a:lnSpc>
              <a:spcBef>
                <a:spcPts val="99"/>
              </a:spcBef>
            </a:pPr>
            <a:r>
              <a:rPr lang="ru-RU" sz="1000" b="1" strike="noStrike" spc="7">
                <a:solidFill>
                  <a:srgbClr val="000000"/>
                </a:solidFill>
                <a:latin typeface="Calibri"/>
                <a:ea typeface="DejaVu Sans"/>
              </a:rPr>
              <a:t>Ассоциация кластеров, технопарков и ОЭЗ России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903" name="CustomShape 23"/>
          <p:cNvSpPr/>
          <p:nvPr/>
        </p:nvSpPr>
        <p:spPr>
          <a:xfrm rot="16200000">
            <a:off x="3529440" y="569988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4" name="CustomShape 24"/>
          <p:cNvSpPr/>
          <p:nvPr/>
        </p:nvSpPr>
        <p:spPr>
          <a:xfrm rot="16200000">
            <a:off x="9298800" y="3487320"/>
            <a:ext cx="175320" cy="307440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CustomShape 1"/>
          <p:cNvSpPr/>
          <p:nvPr/>
        </p:nvSpPr>
        <p:spPr>
          <a:xfrm>
            <a:off x="2880" y="2160"/>
            <a:ext cx="9565920" cy="642240"/>
          </a:xfrm>
          <a:custGeom>
            <a:avLst/>
            <a:gdLst/>
            <a:ahLst/>
            <a:cxnLst/>
            <a:rect l="l" t="t" r="r" b="b"/>
            <a:pathLst>
              <a:path w="9571990" h="643255">
                <a:moveTo>
                  <a:pt x="9571824" y="0"/>
                </a:moveTo>
                <a:lnTo>
                  <a:pt x="0" y="0"/>
                </a:lnTo>
                <a:lnTo>
                  <a:pt x="0" y="641134"/>
                </a:lnTo>
                <a:lnTo>
                  <a:pt x="9002598" y="642645"/>
                </a:lnTo>
                <a:lnTo>
                  <a:pt x="9571824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6" name="CustomShape 2"/>
          <p:cNvSpPr/>
          <p:nvPr/>
        </p:nvSpPr>
        <p:spPr>
          <a:xfrm>
            <a:off x="455400" y="148320"/>
            <a:ext cx="768636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МЕХАНИЗМ </a:t>
            </a:r>
            <a:r>
              <a:rPr lang="ru-RU" sz="2000" b="1" strike="noStrike" spc="1">
                <a:solidFill>
                  <a:srgbClr val="FFFFFF"/>
                </a:solidFill>
                <a:latin typeface="Calibri"/>
              </a:rPr>
              <a:t>РАБОТЫ </a:t>
            </a: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С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ИНВЕСТОРАМИ </a:t>
            </a:r>
            <a:r>
              <a:rPr lang="ru-RU" sz="1450" b="1" strike="noStrike" spc="26">
                <a:solidFill>
                  <a:srgbClr val="FFFFFF"/>
                </a:solidFill>
                <a:latin typeface="Calibri"/>
              </a:rPr>
              <a:t>– </a:t>
            </a:r>
            <a:r>
              <a:rPr lang="ru-RU" sz="1450" b="1" strike="noStrike" spc="32">
                <a:solidFill>
                  <a:srgbClr val="FFFFFF"/>
                </a:solidFill>
                <a:latin typeface="Calibri"/>
              </a:rPr>
              <a:t>88 </a:t>
            </a:r>
            <a:r>
              <a:rPr lang="ru-RU" sz="1450" b="1" strike="noStrike" spc="41">
                <a:solidFill>
                  <a:srgbClr val="FFFFFF"/>
                </a:solidFill>
                <a:latin typeface="Calibri"/>
              </a:rPr>
              <a:t>мероприятий</a:t>
            </a:r>
            <a:endParaRPr lang="ru-RU" sz="1450" b="0" strike="noStrike" spc="-1">
              <a:latin typeface="Arial"/>
            </a:endParaRPr>
          </a:p>
        </p:txBody>
      </p:sp>
      <p:sp>
        <p:nvSpPr>
          <p:cNvPr id="907" name="CustomShape 3"/>
          <p:cNvSpPr/>
          <p:nvPr/>
        </p:nvSpPr>
        <p:spPr>
          <a:xfrm>
            <a:off x="8733960" y="17474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8" name="CustomShape 4"/>
          <p:cNvSpPr/>
          <p:nvPr/>
        </p:nvSpPr>
        <p:spPr>
          <a:xfrm>
            <a:off x="8831520" y="1837440"/>
            <a:ext cx="1174680" cy="64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ФОРМИРОВАНИЕ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СПИСКА С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</a:t>
            </a:r>
            <a:r>
              <a:rPr lang="ru-RU" sz="900" b="1" strike="noStrike" spc="-46">
                <a:solidFill>
                  <a:srgbClr val="171B1E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38">
                <a:solidFill>
                  <a:srgbClr val="171B1E"/>
                </a:solidFill>
                <a:latin typeface="Calibri"/>
                <a:ea typeface="DejaVu Sans"/>
              </a:rPr>
              <a:t>А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ТЕГ</a:t>
            </a:r>
            <a:r>
              <a:rPr lang="ru-RU" sz="900" b="1" strike="noStrike" spc="-21">
                <a:solidFill>
                  <a:srgbClr val="171B1E"/>
                </a:solidFill>
                <a:latin typeface="Calibri"/>
                <a:ea typeface="DejaVu Sans"/>
              </a:rPr>
              <a:t>И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Ч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21">
                <a:solidFill>
                  <a:srgbClr val="171B1E"/>
                </a:solidFill>
                <a:latin typeface="Calibri"/>
                <a:ea typeface="DejaVu Sans"/>
              </a:rPr>
              <a:t>К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ИХ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ИНВЕСТОРОВ</a:t>
            </a:r>
            <a:endParaRPr lang="ru-RU" sz="900" b="0" strike="noStrike" spc="-1">
              <a:latin typeface="Arial"/>
            </a:endParaRPr>
          </a:p>
          <a:p>
            <a:pPr marL="14040">
              <a:lnSpc>
                <a:spcPts val="1001"/>
              </a:lnSpc>
            </a:pPr>
            <a:endParaRPr lang="ru-RU" sz="900" b="0" strike="noStrike" spc="-1">
              <a:latin typeface="Arial"/>
            </a:endParaRPr>
          </a:p>
        </p:txBody>
      </p:sp>
      <p:sp>
        <p:nvSpPr>
          <p:cNvPr id="909" name="CustomShape 5"/>
          <p:cNvSpPr/>
          <p:nvPr/>
        </p:nvSpPr>
        <p:spPr>
          <a:xfrm>
            <a:off x="6628680" y="17690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0" name="CustomShape 6"/>
          <p:cNvSpPr/>
          <p:nvPr/>
        </p:nvSpPr>
        <p:spPr>
          <a:xfrm>
            <a:off x="6726240" y="2577960"/>
            <a:ext cx="25560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4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11" name="CustomShape 7"/>
          <p:cNvSpPr/>
          <p:nvPr/>
        </p:nvSpPr>
        <p:spPr>
          <a:xfrm>
            <a:off x="6728040" y="1858680"/>
            <a:ext cx="135864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ФО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МИРОВАНИЕ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ПОЛЕЗНОСТИ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ИНВЕСТОРУ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12" name="CustomShape 8"/>
          <p:cNvSpPr/>
          <p:nvPr/>
        </p:nvSpPr>
        <p:spPr>
          <a:xfrm>
            <a:off x="4536720" y="17690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3" name="CustomShape 9"/>
          <p:cNvSpPr/>
          <p:nvPr/>
        </p:nvSpPr>
        <p:spPr>
          <a:xfrm>
            <a:off x="4634280" y="2578680"/>
            <a:ext cx="22392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3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14" name="CustomShape 10"/>
          <p:cNvSpPr/>
          <p:nvPr/>
        </p:nvSpPr>
        <p:spPr>
          <a:xfrm>
            <a:off x="4635720" y="1858680"/>
            <a:ext cx="1267920" cy="13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PR,</a:t>
            </a:r>
            <a:r>
              <a:rPr lang="ru-RU" sz="900" b="1" strike="noStrike" spc="-80">
                <a:solidFill>
                  <a:srgbClr val="171B1E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ПРОДВИЖЕНИЕ 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15" name="CustomShape 11"/>
          <p:cNvSpPr/>
          <p:nvPr/>
        </p:nvSpPr>
        <p:spPr>
          <a:xfrm>
            <a:off x="2433960" y="17654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6" name="CustomShape 12"/>
          <p:cNvSpPr/>
          <p:nvPr/>
        </p:nvSpPr>
        <p:spPr>
          <a:xfrm>
            <a:off x="2538360" y="2577960"/>
            <a:ext cx="2228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2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17" name="CustomShape 13"/>
          <p:cNvSpPr/>
          <p:nvPr/>
        </p:nvSpPr>
        <p:spPr>
          <a:xfrm>
            <a:off x="2526480" y="1851120"/>
            <a:ext cx="972360" cy="26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5">
                <a:solidFill>
                  <a:srgbClr val="171B1E"/>
                </a:solidFill>
                <a:latin typeface="Calibri"/>
                <a:ea typeface="DejaVu Sans"/>
              </a:rPr>
              <a:t>ПЛАН АКТИВНОСТЕЙ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18" name="CustomShape 14"/>
          <p:cNvSpPr/>
          <p:nvPr/>
        </p:nvSpPr>
        <p:spPr>
          <a:xfrm>
            <a:off x="326880" y="176112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9" name="CustomShape 15"/>
          <p:cNvSpPr/>
          <p:nvPr/>
        </p:nvSpPr>
        <p:spPr>
          <a:xfrm>
            <a:off x="424440" y="1851120"/>
            <a:ext cx="152316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СОЗДАНИЕ 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/ ОБНОВЛЕНИЕ ИНВ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ТПРОФ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И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ЛЯ</a:t>
            </a:r>
            <a:r>
              <a:rPr lang="ru-RU" sz="900" b="1" strike="noStrike" spc="-15">
                <a:solidFill>
                  <a:srgbClr val="171B1E"/>
                </a:solidFill>
                <a:latin typeface="Calibri"/>
                <a:ea typeface="DejaVu Sans"/>
              </a:rPr>
              <a:t> МО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20" name="CustomShape 16"/>
          <p:cNvSpPr/>
          <p:nvPr/>
        </p:nvSpPr>
        <p:spPr>
          <a:xfrm>
            <a:off x="8733960" y="377280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1" name="CustomShape 17"/>
          <p:cNvSpPr/>
          <p:nvPr/>
        </p:nvSpPr>
        <p:spPr>
          <a:xfrm>
            <a:off x="8831520" y="4627080"/>
            <a:ext cx="39600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FFFFFF"/>
                </a:solidFill>
                <a:latin typeface="Calibri"/>
                <a:ea typeface="DejaVu Sans"/>
              </a:rPr>
              <a:t>10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22" name="CustomShape 18"/>
          <p:cNvSpPr/>
          <p:nvPr/>
        </p:nvSpPr>
        <p:spPr>
          <a:xfrm>
            <a:off x="8832960" y="3862440"/>
            <a:ext cx="9727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79"/>
              </a:spcBef>
            </a:pP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АГЕНТЫ, ИНТЕГ</a:t>
            </a:r>
            <a:r>
              <a:rPr lang="ru-RU" sz="800" b="1" strike="noStrike" spc="-46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800" b="1" strike="noStrike" spc="-38">
                <a:solidFill>
                  <a:srgbClr val="FFFFFF"/>
                </a:solidFill>
                <a:latin typeface="Calibri"/>
                <a:ea typeface="DejaVu Sans"/>
              </a:rPr>
              <a:t>А</a:t>
            </a:r>
            <a:r>
              <a:rPr lang="ru-RU" sz="8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Т</a:t>
            </a: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</a:t>
            </a:r>
            <a:r>
              <a:rPr lang="ru-RU" sz="8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Ы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23" name="CustomShape 19"/>
          <p:cNvSpPr/>
          <p:nvPr/>
        </p:nvSpPr>
        <p:spPr>
          <a:xfrm>
            <a:off x="6628680" y="37940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4" name="CustomShape 20"/>
          <p:cNvSpPr/>
          <p:nvPr/>
        </p:nvSpPr>
        <p:spPr>
          <a:xfrm>
            <a:off x="6726240" y="4647960"/>
            <a:ext cx="239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DejaVu Sans"/>
              </a:rPr>
              <a:t>9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25" name="CustomShape 21"/>
          <p:cNvSpPr/>
          <p:nvPr/>
        </p:nvSpPr>
        <p:spPr>
          <a:xfrm>
            <a:off x="6728040" y="3884040"/>
            <a:ext cx="110988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ВНЕШНИЕ </a:t>
            </a:r>
            <a:r>
              <a:rPr lang="ru-RU" sz="900" b="1" strike="noStrike" spc="-7">
                <a:solidFill>
                  <a:srgbClr val="FFFFFF"/>
                </a:solidFill>
                <a:latin typeface="Calibri"/>
                <a:ea typeface="DejaVu Sans"/>
              </a:rPr>
              <a:t>ИНВЕСТОРЫ 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(ИНО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Т</a:t>
            </a:r>
            <a:r>
              <a:rPr lang="ru-RU" sz="900" b="1" strike="noStrike" spc="-46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АННЫЕ)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26" name="CustomShape 22"/>
          <p:cNvSpPr/>
          <p:nvPr/>
        </p:nvSpPr>
        <p:spPr>
          <a:xfrm>
            <a:off x="4536720" y="37940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7" name="CustomShape 23"/>
          <p:cNvSpPr/>
          <p:nvPr/>
        </p:nvSpPr>
        <p:spPr>
          <a:xfrm>
            <a:off x="4634280" y="4655160"/>
            <a:ext cx="24552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DejaVu Sans"/>
              </a:rPr>
              <a:t>8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28" name="CustomShape 24"/>
          <p:cNvSpPr/>
          <p:nvPr/>
        </p:nvSpPr>
        <p:spPr>
          <a:xfrm>
            <a:off x="4635720" y="3884040"/>
            <a:ext cx="82800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ВНЕШНИЕ ИНВ</a:t>
            </a:r>
            <a:r>
              <a:rPr lang="ru-RU" sz="900" b="1" strike="noStrike" spc="-7">
                <a:solidFill>
                  <a:srgbClr val="FFFFFF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СТ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Ы </a:t>
            </a:r>
            <a:r>
              <a:rPr lang="ru-RU" sz="900" b="1" strike="noStrike" spc="7">
                <a:solidFill>
                  <a:srgbClr val="FFFFFF"/>
                </a:solidFill>
                <a:latin typeface="Calibri"/>
                <a:ea typeface="DejaVu Sans"/>
              </a:rPr>
              <a:t>(РФ)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29" name="CustomShape 25"/>
          <p:cNvSpPr/>
          <p:nvPr/>
        </p:nvSpPr>
        <p:spPr>
          <a:xfrm>
            <a:off x="2433960" y="379080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0" name="CustomShape 26"/>
          <p:cNvSpPr/>
          <p:nvPr/>
        </p:nvSpPr>
        <p:spPr>
          <a:xfrm>
            <a:off x="2538360" y="3876480"/>
            <a:ext cx="1259280" cy="40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ВНЕШНИЕ </a:t>
            </a:r>
            <a:endParaRPr lang="ru-RU" sz="900" b="0" strike="noStrike" spc="-1">
              <a:latin typeface="Arial"/>
            </a:endParaRPr>
          </a:p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FFFFFF"/>
                </a:solidFill>
                <a:latin typeface="Calibri"/>
                <a:ea typeface="DejaVu Sans"/>
              </a:rPr>
              <a:t>ИНВЕСТОРЫ </a:t>
            </a:r>
            <a:r>
              <a:rPr lang="ru-RU" sz="900" b="1" strike="noStrike" spc="1">
                <a:solidFill>
                  <a:srgbClr val="FFFFFF"/>
                </a:solidFill>
                <a:latin typeface="Calibri"/>
                <a:ea typeface="DejaVu Sans"/>
              </a:rPr>
              <a:t>(</a:t>
            </a:r>
            <a:r>
              <a:rPr lang="ru-RU" sz="900" b="1" strike="noStrike" spc="-26">
                <a:solidFill>
                  <a:srgbClr val="FFFFFF"/>
                </a:solidFill>
                <a:latin typeface="Calibri"/>
                <a:ea typeface="DejaVu Sans"/>
              </a:rPr>
              <a:t>ТЮМЕНСКАЯ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ОБЛАСТЬ)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31" name="CustomShape 27"/>
          <p:cNvSpPr/>
          <p:nvPr/>
        </p:nvSpPr>
        <p:spPr>
          <a:xfrm>
            <a:off x="326880" y="378648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2" name="CustomShape 28"/>
          <p:cNvSpPr/>
          <p:nvPr/>
        </p:nvSpPr>
        <p:spPr>
          <a:xfrm>
            <a:off x="424440" y="4642200"/>
            <a:ext cx="239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DejaVu Sans"/>
              </a:rPr>
              <a:t>6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33" name="CustomShape 29"/>
          <p:cNvSpPr/>
          <p:nvPr/>
        </p:nvSpPr>
        <p:spPr>
          <a:xfrm>
            <a:off x="426240" y="3876480"/>
            <a:ext cx="87768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ВН</a:t>
            </a:r>
            <a:r>
              <a:rPr lang="ru-RU" sz="900" b="1" strike="noStrike" spc="-21">
                <a:solidFill>
                  <a:srgbClr val="FFFFFF"/>
                </a:solidFill>
                <a:latin typeface="Calibri"/>
                <a:ea typeface="DejaVu Sans"/>
              </a:rPr>
              <a:t>У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Т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ЕННИЕ </a:t>
            </a:r>
            <a:r>
              <a:rPr lang="ru-RU" sz="900" b="1" strike="noStrike" spc="-7">
                <a:solidFill>
                  <a:srgbClr val="FFFFFF"/>
                </a:solidFill>
                <a:latin typeface="Calibri"/>
                <a:ea typeface="DejaVu Sans"/>
              </a:rPr>
              <a:t>ИНВЕСТОРЫ </a:t>
            </a:r>
            <a:r>
              <a:rPr lang="ru-RU" sz="900" b="1" strike="noStrike" spc="1">
                <a:solidFill>
                  <a:srgbClr val="FFFFFF"/>
                </a:solidFill>
                <a:latin typeface="Calibri"/>
                <a:ea typeface="DejaVu Sans"/>
              </a:rPr>
              <a:t>(МО)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34" name="CustomShape 30"/>
          <p:cNvSpPr/>
          <p:nvPr/>
        </p:nvSpPr>
        <p:spPr>
          <a:xfrm>
            <a:off x="8733960" y="578412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5" name="CustomShape 31"/>
          <p:cNvSpPr/>
          <p:nvPr/>
        </p:nvSpPr>
        <p:spPr>
          <a:xfrm>
            <a:off x="8831520" y="5873760"/>
            <a:ext cx="1351080" cy="39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ИНТЕГРАЦИЯ БИЗНЕСА В БИЗНЕС-СООБЩЕСТВО РЕГИОНА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36" name="CustomShape 32"/>
          <p:cNvSpPr/>
          <p:nvPr/>
        </p:nvSpPr>
        <p:spPr>
          <a:xfrm>
            <a:off x="6666840" y="580536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7" name="CustomShape 33"/>
          <p:cNvSpPr/>
          <p:nvPr/>
        </p:nvSpPr>
        <p:spPr>
          <a:xfrm>
            <a:off x="6764400" y="6607800"/>
            <a:ext cx="401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14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38" name="CustomShape 34"/>
          <p:cNvSpPr/>
          <p:nvPr/>
        </p:nvSpPr>
        <p:spPr>
          <a:xfrm>
            <a:off x="6766200" y="5895360"/>
            <a:ext cx="111132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NPS (ИНДЕКС ЧИСТОЙ ПОДДЕРЖКИ)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39" name="CustomShape 35"/>
          <p:cNvSpPr/>
          <p:nvPr/>
        </p:nvSpPr>
        <p:spPr>
          <a:xfrm>
            <a:off x="4536720" y="580536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0" name="CustomShape 36"/>
          <p:cNvSpPr/>
          <p:nvPr/>
        </p:nvSpPr>
        <p:spPr>
          <a:xfrm>
            <a:off x="4634280" y="6607800"/>
            <a:ext cx="368640" cy="40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13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41" name="CustomShape 37"/>
          <p:cNvSpPr/>
          <p:nvPr/>
        </p:nvSpPr>
        <p:spPr>
          <a:xfrm>
            <a:off x="4635720" y="6481800"/>
            <a:ext cx="115956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1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42" name="CustomShape 38"/>
          <p:cNvSpPr/>
          <p:nvPr/>
        </p:nvSpPr>
        <p:spPr>
          <a:xfrm>
            <a:off x="2395800" y="580212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3" name="CustomShape 39"/>
          <p:cNvSpPr/>
          <p:nvPr/>
        </p:nvSpPr>
        <p:spPr>
          <a:xfrm>
            <a:off x="2500200" y="6600240"/>
            <a:ext cx="367560" cy="40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12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44" name="CustomShape 40"/>
          <p:cNvSpPr/>
          <p:nvPr/>
        </p:nvSpPr>
        <p:spPr>
          <a:xfrm>
            <a:off x="2500200" y="5887800"/>
            <a:ext cx="130428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РЕЕСТР </a:t>
            </a: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ИНВ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ТИЦИОННЫХ 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ПРОЕКТОВ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45" name="CustomShape 41"/>
          <p:cNvSpPr/>
          <p:nvPr/>
        </p:nvSpPr>
        <p:spPr>
          <a:xfrm>
            <a:off x="326880" y="579780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6" name="CustomShape 42"/>
          <p:cNvSpPr/>
          <p:nvPr/>
        </p:nvSpPr>
        <p:spPr>
          <a:xfrm>
            <a:off x="424440" y="6600240"/>
            <a:ext cx="40968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11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47" name="CustomShape 43"/>
          <p:cNvSpPr/>
          <p:nvPr/>
        </p:nvSpPr>
        <p:spPr>
          <a:xfrm>
            <a:off x="426240" y="6213240"/>
            <a:ext cx="122364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РОИВ / ФИАТО</a:t>
            </a:r>
            <a:r>
              <a:rPr lang="ru-RU" sz="800" b="1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48" name="CustomShape 44"/>
          <p:cNvSpPr/>
          <p:nvPr/>
        </p:nvSpPr>
        <p:spPr>
          <a:xfrm>
            <a:off x="2880" y="1219320"/>
            <a:ext cx="10685520" cy="347760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24"/>
                </a:lnTo>
                <a:lnTo>
                  <a:pt x="10386428" y="348424"/>
                </a:lnTo>
                <a:lnTo>
                  <a:pt x="10691990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9" name="CustomShape 45"/>
          <p:cNvSpPr/>
          <p:nvPr/>
        </p:nvSpPr>
        <p:spPr>
          <a:xfrm>
            <a:off x="3012840" y="1212840"/>
            <a:ext cx="4403880" cy="33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31400" algn="ctr">
              <a:lnSpc>
                <a:spcPts val="1636"/>
              </a:lnSpc>
            </a:pPr>
            <a:r>
              <a:rPr lang="ru-RU" sz="1400" b="1" strike="noStrike" spc="1">
                <a:solidFill>
                  <a:srgbClr val="2B2F32"/>
                </a:solidFill>
                <a:latin typeface="Calibri"/>
                <a:ea typeface="DejaVu Sans"/>
              </a:rPr>
              <a:t>Подготовка</a:t>
            </a:r>
            <a:endParaRPr lang="ru-RU" sz="1400" b="0" strike="noStrike" spc="-1">
              <a:latin typeface="Arial"/>
            </a:endParaRPr>
          </a:p>
          <a:p>
            <a:pPr marL="133200" algn="ctr">
              <a:lnSpc>
                <a:spcPts val="918"/>
              </a:lnSpc>
            </a:pP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DejaVu Sans"/>
              </a:rPr>
              <a:t>34</a:t>
            </a:r>
            <a:r>
              <a:rPr lang="ru-RU" sz="800" b="1" strike="noStrike" spc="15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7">
                <a:solidFill>
                  <a:srgbClr val="2B2F32"/>
                </a:solidFill>
                <a:latin typeface="Calibri"/>
                <a:ea typeface="DejaVu Sans"/>
              </a:rPr>
              <a:t>мероприятия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50" name="CustomShape 46"/>
          <p:cNvSpPr/>
          <p:nvPr/>
        </p:nvSpPr>
        <p:spPr>
          <a:xfrm>
            <a:off x="2880" y="3228480"/>
            <a:ext cx="10685520" cy="347760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37"/>
                </a:lnTo>
                <a:lnTo>
                  <a:pt x="10386428" y="348437"/>
                </a:lnTo>
                <a:lnTo>
                  <a:pt x="1069199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1" name="CustomShape 47"/>
          <p:cNvSpPr/>
          <p:nvPr/>
        </p:nvSpPr>
        <p:spPr>
          <a:xfrm>
            <a:off x="2880" y="5255280"/>
            <a:ext cx="10685520" cy="347760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37"/>
                </a:lnTo>
                <a:lnTo>
                  <a:pt x="10386428" y="348437"/>
                </a:lnTo>
                <a:lnTo>
                  <a:pt x="10691990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2" name="CustomShape 48"/>
          <p:cNvSpPr/>
          <p:nvPr/>
        </p:nvSpPr>
        <p:spPr>
          <a:xfrm>
            <a:off x="4710240" y="3207240"/>
            <a:ext cx="1398600" cy="33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algn="ctr">
              <a:lnSpc>
                <a:spcPts val="1636"/>
              </a:lnSpc>
              <a:spcBef>
                <a:spcPts val="102"/>
              </a:spcBef>
            </a:pPr>
            <a:r>
              <a:rPr lang="ru-RU" sz="1400" b="1" strike="noStrike" spc="15">
                <a:solidFill>
                  <a:srgbClr val="FFFFFF"/>
                </a:solidFill>
                <a:latin typeface="Calibri"/>
                <a:ea typeface="DejaVu Sans"/>
              </a:rPr>
              <a:t>Привлечение</a:t>
            </a:r>
            <a:endParaRPr lang="ru-RU" sz="1400" b="0" strike="noStrike" spc="-1">
              <a:latin typeface="Arial"/>
            </a:endParaRPr>
          </a:p>
          <a:p>
            <a:pPr algn="ctr">
              <a:lnSpc>
                <a:spcPts val="918"/>
              </a:lnSpc>
            </a:pPr>
            <a:r>
              <a:rPr lang="ru-RU" sz="800" b="1" strike="noStrike" spc="1">
                <a:solidFill>
                  <a:srgbClr val="FFFFFF"/>
                </a:solidFill>
                <a:latin typeface="Calibri"/>
                <a:ea typeface="DejaVu Sans"/>
              </a:rPr>
              <a:t>28</a:t>
            </a:r>
            <a:r>
              <a:rPr lang="ru-RU" sz="800" b="1" strike="noStrike" spc="7">
                <a:solidFill>
                  <a:srgbClr val="FFFFFF"/>
                </a:solidFill>
                <a:latin typeface="Calibri"/>
                <a:ea typeface="DejaVu Sans"/>
              </a:rPr>
              <a:t> мероприятий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53" name="CustomShape 49"/>
          <p:cNvSpPr/>
          <p:nvPr/>
        </p:nvSpPr>
        <p:spPr>
          <a:xfrm>
            <a:off x="4573800" y="5230800"/>
            <a:ext cx="1679040" cy="33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algn="ctr">
              <a:lnSpc>
                <a:spcPts val="1636"/>
              </a:lnSpc>
              <a:spcBef>
                <a:spcPts val="102"/>
              </a:spcBef>
            </a:pPr>
            <a:r>
              <a:rPr lang="ru-RU" sz="1400" b="1" strike="noStrike" spc="9">
                <a:solidFill>
                  <a:srgbClr val="2B2F32"/>
                </a:solidFill>
                <a:latin typeface="Calibri"/>
                <a:ea typeface="DejaVu Sans"/>
              </a:rPr>
              <a:t>Сопровождение</a:t>
            </a:r>
            <a:endParaRPr lang="ru-RU" sz="1400" b="0" strike="noStrike" spc="-1">
              <a:latin typeface="Arial"/>
            </a:endParaRPr>
          </a:p>
          <a:p>
            <a:pPr algn="ctr">
              <a:lnSpc>
                <a:spcPts val="918"/>
              </a:lnSpc>
            </a:pPr>
            <a:r>
              <a:rPr lang="ru-RU" sz="800" b="1" strike="noStrike" spc="1">
                <a:solidFill>
                  <a:srgbClr val="2B2F32"/>
                </a:solidFill>
                <a:latin typeface="Calibri"/>
                <a:ea typeface="DejaVu Sans"/>
              </a:rPr>
              <a:t>26</a:t>
            </a:r>
            <a:r>
              <a:rPr lang="ru-RU" sz="800" b="1" strike="noStrike" spc="9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7">
                <a:solidFill>
                  <a:srgbClr val="2B2F32"/>
                </a:solidFill>
                <a:latin typeface="Calibri"/>
                <a:ea typeface="DejaVu Sans"/>
              </a:rPr>
              <a:t>мероприятий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54" name="CustomShape 50"/>
          <p:cNvSpPr/>
          <p:nvPr/>
        </p:nvSpPr>
        <p:spPr>
          <a:xfrm>
            <a:off x="2108520" y="219384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5" name="CustomShape 51"/>
          <p:cNvSpPr/>
          <p:nvPr/>
        </p:nvSpPr>
        <p:spPr>
          <a:xfrm>
            <a:off x="4223160" y="219384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6" name="CustomShape 52"/>
          <p:cNvSpPr/>
          <p:nvPr/>
        </p:nvSpPr>
        <p:spPr>
          <a:xfrm>
            <a:off x="6309720" y="219384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7" name="CustomShape 53"/>
          <p:cNvSpPr/>
          <p:nvPr/>
        </p:nvSpPr>
        <p:spPr>
          <a:xfrm>
            <a:off x="8411400" y="219384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8" name="CustomShape 54"/>
          <p:cNvSpPr/>
          <p:nvPr/>
        </p:nvSpPr>
        <p:spPr>
          <a:xfrm>
            <a:off x="2108520" y="424836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65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9" name="CustomShape 55"/>
          <p:cNvSpPr/>
          <p:nvPr/>
        </p:nvSpPr>
        <p:spPr>
          <a:xfrm>
            <a:off x="4223160" y="42310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0" name="CustomShape 56"/>
          <p:cNvSpPr/>
          <p:nvPr/>
        </p:nvSpPr>
        <p:spPr>
          <a:xfrm>
            <a:off x="6309720" y="424836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65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1" name="CustomShape 57"/>
          <p:cNvSpPr/>
          <p:nvPr/>
        </p:nvSpPr>
        <p:spPr>
          <a:xfrm>
            <a:off x="8411400" y="42310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2" name="CustomShape 58"/>
          <p:cNvSpPr/>
          <p:nvPr/>
        </p:nvSpPr>
        <p:spPr>
          <a:xfrm>
            <a:off x="2108520" y="626076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3" name="CustomShape 59"/>
          <p:cNvSpPr/>
          <p:nvPr/>
        </p:nvSpPr>
        <p:spPr>
          <a:xfrm>
            <a:off x="4223160" y="626076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4" name="CustomShape 60"/>
          <p:cNvSpPr/>
          <p:nvPr/>
        </p:nvSpPr>
        <p:spPr>
          <a:xfrm>
            <a:off x="6309720" y="626076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5" name="CustomShape 61"/>
          <p:cNvSpPr/>
          <p:nvPr/>
        </p:nvSpPr>
        <p:spPr>
          <a:xfrm>
            <a:off x="8411400" y="626076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61" y="161709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6" name="CustomShape 62"/>
          <p:cNvSpPr/>
          <p:nvPr/>
        </p:nvSpPr>
        <p:spPr>
          <a:xfrm>
            <a:off x="326880" y="7180560"/>
            <a:ext cx="31456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РОИВ – региональные органы исполнительной власти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ФИАТО – Фонд «Инвестиционное агентство Тюменской области»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67" name="CustomShape 63"/>
          <p:cNvSpPr/>
          <p:nvPr/>
        </p:nvSpPr>
        <p:spPr>
          <a:xfrm>
            <a:off x="455400" y="2571480"/>
            <a:ext cx="2228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1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68" name="CustomShape 64"/>
          <p:cNvSpPr/>
          <p:nvPr/>
        </p:nvSpPr>
        <p:spPr>
          <a:xfrm>
            <a:off x="2526480" y="2350800"/>
            <a:ext cx="130896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РОИВ / ФИАТО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69" name="CustomShape 65"/>
          <p:cNvSpPr/>
          <p:nvPr/>
        </p:nvSpPr>
        <p:spPr>
          <a:xfrm>
            <a:off x="4635720" y="2196000"/>
            <a:ext cx="126792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840">
              <a:lnSpc>
                <a:spcPts val="700"/>
              </a:lnSpc>
              <a:spcBef>
                <a:spcPts val="505"/>
              </a:spcBef>
            </a:pPr>
            <a:r>
              <a:rPr lang="ru-RU" sz="800" b="1" strike="noStrike" spc="-32">
                <a:solidFill>
                  <a:srgbClr val="2B2F32"/>
                </a:solidFill>
                <a:latin typeface="Calibri"/>
                <a:ea typeface="DejaVu Sans"/>
              </a:rPr>
              <a:t>РОИВ / ФИАТО / 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70" name="CustomShape 66"/>
          <p:cNvSpPr/>
          <p:nvPr/>
        </p:nvSpPr>
        <p:spPr>
          <a:xfrm>
            <a:off x="6726240" y="2355840"/>
            <a:ext cx="135864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499"/>
              </a:spcBef>
            </a:pPr>
            <a:r>
              <a:rPr lang="ru-RU" sz="8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РОИВ / ФИАТО / 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71" name="CustomShape 67"/>
          <p:cNvSpPr/>
          <p:nvPr/>
        </p:nvSpPr>
        <p:spPr>
          <a:xfrm>
            <a:off x="8831520" y="2449440"/>
            <a:ext cx="117468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499"/>
              </a:spcBef>
            </a:pPr>
            <a:r>
              <a:rPr lang="ru-RU" sz="8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РОИВ / ФИАТО / 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72" name="CustomShape 68"/>
          <p:cNvSpPr/>
          <p:nvPr/>
        </p:nvSpPr>
        <p:spPr>
          <a:xfrm>
            <a:off x="8818560" y="2562480"/>
            <a:ext cx="25560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5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73" name="CustomShape 69"/>
          <p:cNvSpPr/>
          <p:nvPr/>
        </p:nvSpPr>
        <p:spPr>
          <a:xfrm>
            <a:off x="423360" y="4443120"/>
            <a:ext cx="113004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0880">
              <a:lnSpc>
                <a:spcPts val="700"/>
              </a:lnSpc>
              <a:spcBef>
                <a:spcPts val="360"/>
              </a:spcBef>
            </a:pPr>
            <a:r>
              <a:rPr lang="ru-RU" sz="800" b="1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r>
              <a:rPr lang="ru-RU" sz="800" b="1" strike="noStrike" spc="-1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-11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26">
                <a:solidFill>
                  <a:srgbClr val="FFFFFF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74" name="CustomShape 70"/>
          <p:cNvSpPr/>
          <p:nvPr/>
        </p:nvSpPr>
        <p:spPr>
          <a:xfrm>
            <a:off x="2548080" y="4647960"/>
            <a:ext cx="239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DejaVu Sans"/>
              </a:rPr>
              <a:t>7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75" name="CustomShape 71"/>
          <p:cNvSpPr/>
          <p:nvPr/>
        </p:nvSpPr>
        <p:spPr>
          <a:xfrm>
            <a:off x="2536560" y="4482720"/>
            <a:ext cx="126108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0880">
              <a:lnSpc>
                <a:spcPts val="700"/>
              </a:lnSpc>
              <a:spcBef>
                <a:spcPts val="360"/>
              </a:spcBef>
            </a:pPr>
            <a:r>
              <a:rPr lang="ru-RU" sz="800" b="1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r>
              <a:rPr lang="ru-RU" sz="800" b="1" strike="noStrike" spc="-1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-11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26">
                <a:solidFill>
                  <a:srgbClr val="FFFFFF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76" name="CustomShape 72"/>
          <p:cNvSpPr/>
          <p:nvPr/>
        </p:nvSpPr>
        <p:spPr>
          <a:xfrm>
            <a:off x="4634280" y="4355640"/>
            <a:ext cx="116100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0880">
              <a:lnSpc>
                <a:spcPts val="700"/>
              </a:lnSpc>
              <a:spcBef>
                <a:spcPts val="360"/>
              </a:spcBef>
            </a:pPr>
            <a:r>
              <a:rPr lang="ru-RU" sz="800" b="1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r>
              <a:rPr lang="ru-RU" sz="800" b="1" strike="noStrike" spc="-1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-11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26">
                <a:solidFill>
                  <a:srgbClr val="FFFFFF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77" name="CustomShape 73"/>
          <p:cNvSpPr/>
          <p:nvPr/>
        </p:nvSpPr>
        <p:spPr>
          <a:xfrm>
            <a:off x="6733440" y="4368960"/>
            <a:ext cx="110988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0880">
              <a:lnSpc>
                <a:spcPts val="700"/>
              </a:lnSpc>
              <a:spcBef>
                <a:spcPts val="360"/>
              </a:spcBef>
            </a:pPr>
            <a:r>
              <a:rPr lang="ru-RU" sz="800" b="1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78" name="CustomShape 74"/>
          <p:cNvSpPr/>
          <p:nvPr/>
        </p:nvSpPr>
        <p:spPr>
          <a:xfrm>
            <a:off x="428400" y="5879520"/>
            <a:ext cx="1223640" cy="26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СТАНДАРТ </a:t>
            </a:r>
            <a:r>
              <a:rPr lang="ru-RU" sz="900" b="1" strike="noStrike" spc="-15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ОПРОВ</a:t>
            </a:r>
            <a:r>
              <a:rPr lang="ru-RU" sz="9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Ж</a:t>
            </a: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ДЕНИЯ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79" name="CustomShape 75"/>
          <p:cNvSpPr/>
          <p:nvPr/>
        </p:nvSpPr>
        <p:spPr>
          <a:xfrm>
            <a:off x="2493360" y="6342120"/>
            <a:ext cx="130428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РОИВ / ФИАТО</a:t>
            </a:r>
            <a:r>
              <a:rPr lang="ru-RU" sz="800" b="1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80" name="CustomShape 76"/>
          <p:cNvSpPr/>
          <p:nvPr/>
        </p:nvSpPr>
        <p:spPr>
          <a:xfrm>
            <a:off x="4635720" y="5895360"/>
            <a:ext cx="1159560" cy="26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ОБРАТНАЯ</a:t>
            </a:r>
            <a:r>
              <a:rPr lang="ru-RU" sz="900" b="1" strike="noStrike" spc="-75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СВЯЗЬ ОТ</a:t>
            </a:r>
            <a:r>
              <a:rPr lang="ru-RU" sz="900" b="1" strike="noStrike" spc="-2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ИНВЕСТОРОВ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81" name="CustomShape 77"/>
          <p:cNvSpPr/>
          <p:nvPr/>
        </p:nvSpPr>
        <p:spPr>
          <a:xfrm>
            <a:off x="6766200" y="6371640"/>
            <a:ext cx="111132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82" name="CustomShape 78"/>
          <p:cNvSpPr/>
          <p:nvPr/>
        </p:nvSpPr>
        <p:spPr>
          <a:xfrm>
            <a:off x="8831520" y="6465960"/>
            <a:ext cx="152712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РОИВ / ФИАТО</a:t>
            </a:r>
            <a:r>
              <a:rPr lang="ru-RU" sz="800" b="1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83" name="CustomShape 79"/>
          <p:cNvSpPr/>
          <p:nvPr/>
        </p:nvSpPr>
        <p:spPr>
          <a:xfrm>
            <a:off x="8831520" y="6607800"/>
            <a:ext cx="401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15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84" name="CustomShape 80"/>
          <p:cNvSpPr/>
          <p:nvPr/>
        </p:nvSpPr>
        <p:spPr>
          <a:xfrm>
            <a:off x="8832960" y="4141800"/>
            <a:ext cx="1282680" cy="9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3320">
              <a:lnSpc>
                <a:spcPts val="700"/>
              </a:lnSpc>
              <a:spcBef>
                <a:spcPts val="479"/>
              </a:spcBef>
            </a:pPr>
            <a:r>
              <a:rPr lang="ru-RU" sz="800" b="1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r>
              <a:rPr lang="ru-RU" sz="800" b="1" strike="noStrike" spc="-15">
                <a:solidFill>
                  <a:srgbClr val="FFFFFF"/>
                </a:solidFill>
                <a:latin typeface="Calibri"/>
                <a:ea typeface="DejaVu Sans"/>
              </a:rPr>
              <a:t> / «Мой бизнес» </a:t>
            </a: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-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26">
                <a:solidFill>
                  <a:srgbClr val="FFFFFF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985" name="CustomShape 81"/>
          <p:cNvSpPr/>
          <p:nvPr/>
        </p:nvSpPr>
        <p:spPr>
          <a:xfrm>
            <a:off x="2537640" y="681480"/>
            <a:ext cx="569268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1989" b="1" strike="noStrike" spc="7">
                <a:solidFill>
                  <a:srgbClr val="2B2F32"/>
                </a:solidFill>
                <a:latin typeface="Calibri"/>
                <a:ea typeface="DejaVu Sans"/>
              </a:rPr>
              <a:t>Команда </a:t>
            </a:r>
            <a:r>
              <a:rPr lang="ru-RU" sz="1989" b="1" strike="noStrike" spc="9">
                <a:solidFill>
                  <a:srgbClr val="2B2F32"/>
                </a:solidFill>
                <a:latin typeface="Calibri"/>
                <a:ea typeface="DejaVu Sans"/>
              </a:rPr>
              <a:t>развития </a:t>
            </a:r>
            <a:r>
              <a:rPr lang="ru-RU" sz="1989" b="1" strike="noStrike" spc="1">
                <a:solidFill>
                  <a:srgbClr val="2B2F32"/>
                </a:solidFill>
                <a:latin typeface="Calibri"/>
                <a:ea typeface="DejaVu Sans"/>
              </a:rPr>
              <a:t>муниципального образования</a:t>
            </a:r>
            <a:endParaRPr lang="ru-RU" sz="1989" b="0" strike="noStrike" spc="-1">
              <a:latin typeface="Arial"/>
            </a:endParaRPr>
          </a:p>
        </p:txBody>
      </p:sp>
      <p:sp>
        <p:nvSpPr>
          <p:cNvPr id="986" name="CustomShape 82"/>
          <p:cNvSpPr/>
          <p:nvPr/>
        </p:nvSpPr>
        <p:spPr>
          <a:xfrm>
            <a:off x="3542400" y="7197120"/>
            <a:ext cx="3098520" cy="12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МО – Администрация Уватского муниципального района</a:t>
            </a:r>
            <a:endParaRPr lang="ru-RU" sz="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CustomShape 1"/>
          <p:cNvSpPr/>
          <p:nvPr/>
        </p:nvSpPr>
        <p:spPr>
          <a:xfrm>
            <a:off x="347040" y="271404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8" name="CustomShape 2"/>
          <p:cNvSpPr/>
          <p:nvPr/>
        </p:nvSpPr>
        <p:spPr>
          <a:xfrm>
            <a:off x="2457360" y="271404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9" name="CustomShape 3"/>
          <p:cNvSpPr/>
          <p:nvPr/>
        </p:nvSpPr>
        <p:spPr>
          <a:xfrm>
            <a:off x="4562280" y="271404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0" name="CustomShape 4"/>
          <p:cNvSpPr/>
          <p:nvPr/>
        </p:nvSpPr>
        <p:spPr>
          <a:xfrm>
            <a:off x="6652440" y="271404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1" name="CustomShape 5"/>
          <p:cNvSpPr/>
          <p:nvPr/>
        </p:nvSpPr>
        <p:spPr>
          <a:xfrm>
            <a:off x="8757360" y="271980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2" name="CustomShape 6"/>
          <p:cNvSpPr/>
          <p:nvPr/>
        </p:nvSpPr>
        <p:spPr>
          <a:xfrm>
            <a:off x="9371880" y="90720"/>
            <a:ext cx="1099080" cy="59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06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320"/>
              </a:spcBef>
            </a:pPr>
            <a:r>
              <a:rPr lang="ru-RU" sz="1100" b="1" strike="noStrike" spc="-7">
                <a:solidFill>
                  <a:srgbClr val="2B2F32"/>
                </a:solidFill>
                <a:latin typeface="Calibri"/>
                <a:ea typeface="DejaVu Sans"/>
              </a:rPr>
              <a:t>задачи, требующие 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заим</a:t>
            </a:r>
            <a:r>
              <a:rPr lang="ru-RU" sz="11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д</a:t>
            </a: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ействия с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>
                <a:solidFill>
                  <a:srgbClr val="2B2F32"/>
                </a:solidFill>
                <a:latin typeface="Calibri"/>
                <a:ea typeface="DejaVu Sans"/>
              </a:rPr>
              <a:t>инвестором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993" name="CustomShape 7"/>
          <p:cNvSpPr/>
          <p:nvPr/>
        </p:nvSpPr>
        <p:spPr>
          <a:xfrm>
            <a:off x="2880" y="2160"/>
            <a:ext cx="8157600" cy="647280"/>
          </a:xfrm>
          <a:custGeom>
            <a:avLst/>
            <a:gdLst/>
            <a:ahLst/>
            <a:cxnLst/>
            <a:rect l="l" t="t" r="r" b="b"/>
            <a:pathLst>
              <a:path w="8162925" h="648335">
                <a:moveTo>
                  <a:pt x="8162442" y="63"/>
                </a:moveTo>
                <a:lnTo>
                  <a:pt x="0" y="0"/>
                </a:lnTo>
                <a:lnTo>
                  <a:pt x="0" y="646277"/>
                </a:lnTo>
                <a:lnTo>
                  <a:pt x="7588707" y="647801"/>
                </a:lnTo>
                <a:lnTo>
                  <a:pt x="8162442" y="63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4" name="CustomShape 8"/>
          <p:cNvSpPr/>
          <p:nvPr/>
        </p:nvSpPr>
        <p:spPr>
          <a:xfrm>
            <a:off x="475920" y="167040"/>
            <a:ext cx="557712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МЕХАНИЗМ </a:t>
            </a:r>
            <a:r>
              <a:rPr lang="ru-RU" sz="2000" b="1" strike="noStrike" spc="1">
                <a:solidFill>
                  <a:srgbClr val="FFFFFF"/>
                </a:solidFill>
                <a:latin typeface="Calibri"/>
              </a:rPr>
              <a:t>РАБОТЫ </a:t>
            </a: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С</a:t>
            </a:r>
            <a:r>
              <a:rPr lang="ru-RU" sz="2000" b="1" strike="noStrike" spc="12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ИНВЕСТОРАМИ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995" name="CustomShape 9"/>
          <p:cNvSpPr/>
          <p:nvPr/>
        </p:nvSpPr>
        <p:spPr>
          <a:xfrm>
            <a:off x="8757360" y="136728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6" name="CustomShape 10"/>
          <p:cNvSpPr/>
          <p:nvPr/>
        </p:nvSpPr>
        <p:spPr>
          <a:xfrm>
            <a:off x="8854920" y="1457280"/>
            <a:ext cx="1174680" cy="51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ФОРМИРОВАНИЕ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СПИСКА С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</a:t>
            </a:r>
            <a:r>
              <a:rPr lang="ru-RU" sz="900" b="1" strike="noStrike" spc="-46">
                <a:solidFill>
                  <a:srgbClr val="171B1E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38">
                <a:solidFill>
                  <a:srgbClr val="171B1E"/>
                </a:solidFill>
                <a:latin typeface="Calibri"/>
                <a:ea typeface="DejaVu Sans"/>
              </a:rPr>
              <a:t>А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ТЕГ</a:t>
            </a:r>
            <a:r>
              <a:rPr lang="ru-RU" sz="900" b="1" strike="noStrike" spc="-21">
                <a:solidFill>
                  <a:srgbClr val="171B1E"/>
                </a:solidFill>
                <a:latin typeface="Calibri"/>
                <a:ea typeface="DejaVu Sans"/>
              </a:rPr>
              <a:t>И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Ч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21">
                <a:solidFill>
                  <a:srgbClr val="171B1E"/>
                </a:solidFill>
                <a:latin typeface="Calibri"/>
                <a:ea typeface="DejaVu Sans"/>
              </a:rPr>
              <a:t>К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ИХ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ИНВЕСТОРОВ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997" name="CustomShape 11"/>
          <p:cNvSpPr/>
          <p:nvPr/>
        </p:nvSpPr>
        <p:spPr>
          <a:xfrm>
            <a:off x="6652440" y="138888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8" name="CustomShape 12"/>
          <p:cNvSpPr/>
          <p:nvPr/>
        </p:nvSpPr>
        <p:spPr>
          <a:xfrm>
            <a:off x="6750000" y="2201760"/>
            <a:ext cx="25560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4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999" name="CustomShape 13"/>
          <p:cNvSpPr/>
          <p:nvPr/>
        </p:nvSpPr>
        <p:spPr>
          <a:xfrm>
            <a:off x="6751440" y="1478880"/>
            <a:ext cx="135864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ФО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МИРОВАНИЕ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ПОЛЕЗНОСТИ 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ИНВЕСТОРУ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000" name="CustomShape 14"/>
          <p:cNvSpPr/>
          <p:nvPr/>
        </p:nvSpPr>
        <p:spPr>
          <a:xfrm>
            <a:off x="4560120" y="138888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1" name="CustomShape 15"/>
          <p:cNvSpPr/>
          <p:nvPr/>
        </p:nvSpPr>
        <p:spPr>
          <a:xfrm>
            <a:off x="4657680" y="2196000"/>
            <a:ext cx="22392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3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002" name="CustomShape 16"/>
          <p:cNvSpPr/>
          <p:nvPr/>
        </p:nvSpPr>
        <p:spPr>
          <a:xfrm>
            <a:off x="4659480" y="1478880"/>
            <a:ext cx="126792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ct val="101000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PR,</a:t>
            </a:r>
            <a:r>
              <a:rPr lang="ru-RU" sz="900" b="1" strike="noStrike" spc="-80">
                <a:solidFill>
                  <a:srgbClr val="171B1E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ПРОДВИЖЕНИЕ </a:t>
            </a:r>
            <a:r>
              <a:rPr lang="ru-RU" sz="900" b="1" strike="noStrike" spc="-15">
                <a:solidFill>
                  <a:srgbClr val="171B1E"/>
                </a:solidFill>
                <a:latin typeface="Calibri"/>
                <a:ea typeface="DejaVu Sans"/>
              </a:rPr>
              <a:t>МО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003" name="CustomShape 17"/>
          <p:cNvSpPr/>
          <p:nvPr/>
        </p:nvSpPr>
        <p:spPr>
          <a:xfrm>
            <a:off x="2457360" y="13856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4" name="CustomShape 18"/>
          <p:cNvSpPr/>
          <p:nvPr/>
        </p:nvSpPr>
        <p:spPr>
          <a:xfrm>
            <a:off x="2561760" y="2196000"/>
            <a:ext cx="2228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2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005" name="CustomShape 19"/>
          <p:cNvSpPr/>
          <p:nvPr/>
        </p:nvSpPr>
        <p:spPr>
          <a:xfrm>
            <a:off x="2561760" y="1792800"/>
            <a:ext cx="122724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006" name="CustomShape 20"/>
          <p:cNvSpPr/>
          <p:nvPr/>
        </p:nvSpPr>
        <p:spPr>
          <a:xfrm>
            <a:off x="350640" y="138132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7" name="CustomShape 21"/>
          <p:cNvSpPr/>
          <p:nvPr/>
        </p:nvSpPr>
        <p:spPr>
          <a:xfrm>
            <a:off x="2880" y="839520"/>
            <a:ext cx="10683720" cy="347760"/>
          </a:xfrm>
          <a:custGeom>
            <a:avLst/>
            <a:gdLst/>
            <a:ahLst/>
            <a:cxnLst/>
            <a:rect l="l" t="t" r="r" b="b"/>
            <a:pathLst>
              <a:path w="10690225" h="348615">
                <a:moveTo>
                  <a:pt x="10690098" y="0"/>
                </a:moveTo>
                <a:lnTo>
                  <a:pt x="0" y="0"/>
                </a:lnTo>
                <a:lnTo>
                  <a:pt x="0" y="2159"/>
                </a:lnTo>
                <a:lnTo>
                  <a:pt x="303669" y="348424"/>
                </a:lnTo>
                <a:lnTo>
                  <a:pt x="10384536" y="348424"/>
                </a:lnTo>
                <a:lnTo>
                  <a:pt x="10690098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8" name="CustomShape 22"/>
          <p:cNvSpPr/>
          <p:nvPr/>
        </p:nvSpPr>
        <p:spPr>
          <a:xfrm>
            <a:off x="4834800" y="811440"/>
            <a:ext cx="1193760" cy="33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algn="ctr">
              <a:lnSpc>
                <a:spcPts val="1636"/>
              </a:lnSpc>
              <a:spcBef>
                <a:spcPts val="102"/>
              </a:spcBef>
            </a:pPr>
            <a:r>
              <a:rPr lang="ru-RU" sz="1400" b="1" strike="noStrike" spc="15">
                <a:solidFill>
                  <a:srgbClr val="2B2F32"/>
                </a:solidFill>
                <a:latin typeface="Calibri"/>
                <a:ea typeface="DejaVu Sans"/>
              </a:rPr>
              <a:t>П</a:t>
            </a:r>
            <a:r>
              <a:rPr lang="ru-RU" sz="1400" b="1" strike="noStrike" spc="1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1400" b="1" strike="noStrike" spc="15">
                <a:solidFill>
                  <a:srgbClr val="2B2F32"/>
                </a:solidFill>
                <a:latin typeface="Calibri"/>
                <a:ea typeface="DejaVu Sans"/>
              </a:rPr>
              <a:t>д</a:t>
            </a:r>
            <a:r>
              <a:rPr lang="ru-RU" sz="14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г</a:t>
            </a:r>
            <a:r>
              <a:rPr lang="ru-RU" sz="1400" b="1" strike="noStrike" spc="-7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1400" b="1" strike="noStrike" spc="-12">
                <a:solidFill>
                  <a:srgbClr val="2B2F32"/>
                </a:solidFill>
                <a:latin typeface="Calibri"/>
                <a:ea typeface="DejaVu Sans"/>
              </a:rPr>
              <a:t>т</a:t>
            </a:r>
            <a:r>
              <a:rPr lang="ru-RU" sz="1400" b="1" strike="noStrike" spc="15">
                <a:solidFill>
                  <a:srgbClr val="2B2F32"/>
                </a:solidFill>
                <a:latin typeface="Calibri"/>
                <a:ea typeface="DejaVu Sans"/>
              </a:rPr>
              <a:t>ов</a:t>
            </a:r>
            <a:r>
              <a:rPr lang="ru-RU" sz="1400" b="1" strike="noStrike" spc="1">
                <a:solidFill>
                  <a:srgbClr val="2B2F32"/>
                </a:solidFill>
                <a:latin typeface="Calibri"/>
                <a:ea typeface="DejaVu Sans"/>
              </a:rPr>
              <a:t>к</a:t>
            </a:r>
            <a:r>
              <a:rPr lang="ru-RU" sz="1400" b="1" strike="noStrike" spc="-1">
                <a:solidFill>
                  <a:srgbClr val="2B2F32"/>
                </a:solidFill>
                <a:latin typeface="Calibri"/>
                <a:ea typeface="DejaVu Sans"/>
              </a:rPr>
              <a:t>а</a:t>
            </a:r>
            <a:endParaRPr lang="ru-RU" sz="1400" b="0" strike="noStrike" spc="-1">
              <a:latin typeface="Arial"/>
            </a:endParaRPr>
          </a:p>
          <a:p>
            <a:pPr marL="1440" algn="ctr">
              <a:lnSpc>
                <a:spcPts val="918"/>
              </a:lnSpc>
            </a:pP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DejaVu Sans"/>
              </a:rPr>
              <a:t>34</a:t>
            </a:r>
            <a:r>
              <a:rPr lang="ru-RU" sz="800" b="1" strike="noStrike" spc="1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7">
                <a:solidFill>
                  <a:srgbClr val="2B2F32"/>
                </a:solidFill>
                <a:latin typeface="Calibri"/>
                <a:ea typeface="DejaVu Sans"/>
              </a:rPr>
              <a:t>мероприятия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009" name="CustomShape 23"/>
          <p:cNvSpPr/>
          <p:nvPr/>
        </p:nvSpPr>
        <p:spPr>
          <a:xfrm>
            <a:off x="2132280" y="18136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0" name="CustomShape 24"/>
          <p:cNvSpPr/>
          <p:nvPr/>
        </p:nvSpPr>
        <p:spPr>
          <a:xfrm>
            <a:off x="4246560" y="18136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1" name="CustomShape 25"/>
          <p:cNvSpPr/>
          <p:nvPr/>
        </p:nvSpPr>
        <p:spPr>
          <a:xfrm>
            <a:off x="6333120" y="18136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2" name="CustomShape 26"/>
          <p:cNvSpPr/>
          <p:nvPr/>
        </p:nvSpPr>
        <p:spPr>
          <a:xfrm>
            <a:off x="8435160" y="18136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013" name="Group 27"/>
          <p:cNvGrpSpPr/>
          <p:nvPr/>
        </p:nvGrpSpPr>
        <p:grpSpPr>
          <a:xfrm>
            <a:off x="9005040" y="120240"/>
            <a:ext cx="329040" cy="262080"/>
            <a:chOff x="9005040" y="120240"/>
            <a:chExt cx="329040" cy="262080"/>
          </a:xfrm>
        </p:grpSpPr>
        <p:sp>
          <p:nvSpPr>
            <p:cNvPr id="1014" name="CustomShape 28"/>
            <p:cNvSpPr/>
            <p:nvPr/>
          </p:nvSpPr>
          <p:spPr>
            <a:xfrm>
              <a:off x="9254880" y="205200"/>
              <a:ext cx="79200" cy="360"/>
            </a:xfrm>
            <a:custGeom>
              <a:avLst/>
              <a:gdLst/>
              <a:ahLst/>
              <a:cxnLst/>
              <a:rect l="l" t="t" r="r" b="b"/>
              <a:pathLst>
                <a:path w="80009">
                  <a:moveTo>
                    <a:pt x="0" y="0"/>
                  </a:moveTo>
                  <a:lnTo>
                    <a:pt x="79870" y="0"/>
                  </a:lnTo>
                </a:path>
              </a:pathLst>
            </a:custGeom>
            <a:noFill/>
            <a:ln w="1152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5" name="CustomShape 29"/>
            <p:cNvSpPr/>
            <p:nvPr/>
          </p:nvSpPr>
          <p:spPr>
            <a:xfrm>
              <a:off x="9005040" y="120240"/>
              <a:ext cx="243720" cy="26208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016" name="CustomShape 30"/>
          <p:cNvSpPr/>
          <p:nvPr/>
        </p:nvSpPr>
        <p:spPr>
          <a:xfrm>
            <a:off x="118440" y="2864520"/>
            <a:ext cx="243720" cy="26208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7" name="CustomShape 31"/>
          <p:cNvSpPr/>
          <p:nvPr/>
        </p:nvSpPr>
        <p:spPr>
          <a:xfrm>
            <a:off x="252360" y="30020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18" name="CustomShape 32"/>
          <p:cNvSpPr/>
          <p:nvPr/>
        </p:nvSpPr>
        <p:spPr>
          <a:xfrm>
            <a:off x="118440" y="4259520"/>
            <a:ext cx="243720" cy="26208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9" name="CustomShape 33"/>
          <p:cNvSpPr/>
          <p:nvPr/>
        </p:nvSpPr>
        <p:spPr>
          <a:xfrm>
            <a:off x="252360" y="43970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20" name="CustomShape 34"/>
          <p:cNvSpPr/>
          <p:nvPr/>
        </p:nvSpPr>
        <p:spPr>
          <a:xfrm>
            <a:off x="118440" y="4950360"/>
            <a:ext cx="243720" cy="26208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1" name="CustomShape 35"/>
          <p:cNvSpPr/>
          <p:nvPr/>
        </p:nvSpPr>
        <p:spPr>
          <a:xfrm>
            <a:off x="252360" y="50875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22" name="CustomShape 36"/>
          <p:cNvSpPr/>
          <p:nvPr/>
        </p:nvSpPr>
        <p:spPr>
          <a:xfrm>
            <a:off x="165600" y="6106320"/>
            <a:ext cx="243720" cy="26208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3" name="CustomShape 37"/>
          <p:cNvSpPr/>
          <p:nvPr/>
        </p:nvSpPr>
        <p:spPr>
          <a:xfrm>
            <a:off x="299520" y="624348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24" name="CustomShape 38"/>
          <p:cNvSpPr/>
          <p:nvPr/>
        </p:nvSpPr>
        <p:spPr>
          <a:xfrm>
            <a:off x="350640" y="2725200"/>
            <a:ext cx="1647360" cy="40908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Разработка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пула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инвестиционных</a:t>
            </a:r>
            <a:r>
              <a:rPr lang="ru-RU" sz="1000" b="1" strike="noStrike" spc="-11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идей эволюционного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прорывного</a:t>
            </a:r>
            <a:r>
              <a:rPr lang="ru-RU" sz="1000" b="1" strike="noStrike" spc="-1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характера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751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Формирование</a:t>
            </a:r>
            <a:r>
              <a:rPr lang="ru-RU" sz="1000" b="1" strike="noStrike" spc="-9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перспективной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продуктовой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матрицы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2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Разработка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комплекса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первоочередных задач для реализации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на</a:t>
            </a:r>
            <a:r>
              <a:rPr lang="ru-RU" sz="1000" b="1" strike="noStrike" spc="-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территории</a:t>
            </a:r>
            <a:r>
              <a:rPr lang="ru-RU" sz="1000" b="1" strike="noStrike" spc="-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14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89"/>
              </a:lnSpc>
            </a:pP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Предложения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  <a:spcBef>
                <a:spcPts val="91"/>
              </a:spcBef>
            </a:pP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000" b="1" strike="noStrike" spc="-9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совершенствованию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форм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финансовой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организационной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поддержки</a:t>
            </a:r>
            <a:r>
              <a:rPr lang="ru-RU" sz="1000" b="1" strike="noStrike" spc="-13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бизнеса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37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Разработка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пула инвестиционных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проектов,</a:t>
            </a:r>
            <a:r>
              <a:rPr lang="ru-RU" sz="1000" b="1" strike="noStrike" spc="-10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определение интересантов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89"/>
              </a:lnSpc>
              <a:spcBef>
                <a:spcPts val="765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Формирование предложений по корректировке процесса взаимодействия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с органами власти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754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Оценка эффективности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работы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000" b="1" strike="noStrike" spc="-1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реализации </a:t>
            </a:r>
            <a:r>
              <a:rPr lang="ru-RU" sz="1000" b="1" strike="noStrike" spc="-26" dirty="0" err="1">
                <a:solidFill>
                  <a:srgbClr val="2B2F32"/>
                </a:solidFill>
                <a:latin typeface="Calibri"/>
                <a:ea typeface="DejaVu Sans"/>
              </a:rPr>
              <a:t>инвестпрофиля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его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актуализация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025" name="CustomShape 39"/>
          <p:cNvSpPr/>
          <p:nvPr/>
        </p:nvSpPr>
        <p:spPr>
          <a:xfrm>
            <a:off x="9138960" y="25740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26" name="CustomShape 40"/>
          <p:cNvSpPr/>
          <p:nvPr/>
        </p:nvSpPr>
        <p:spPr>
          <a:xfrm>
            <a:off x="320040" y="344772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7" name="CustomShape 41"/>
          <p:cNvSpPr/>
          <p:nvPr/>
        </p:nvSpPr>
        <p:spPr>
          <a:xfrm>
            <a:off x="320040" y="3857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8" name="CustomShape 42"/>
          <p:cNvSpPr/>
          <p:nvPr/>
        </p:nvSpPr>
        <p:spPr>
          <a:xfrm>
            <a:off x="320040" y="57009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9" name="CustomShape 43"/>
          <p:cNvSpPr/>
          <p:nvPr/>
        </p:nvSpPr>
        <p:spPr>
          <a:xfrm>
            <a:off x="2217960" y="2864520"/>
            <a:ext cx="243720" cy="262080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0" name="CustomShape 44"/>
          <p:cNvSpPr/>
          <p:nvPr/>
        </p:nvSpPr>
        <p:spPr>
          <a:xfrm>
            <a:off x="2351880" y="30020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31" name="CustomShape 45"/>
          <p:cNvSpPr/>
          <p:nvPr/>
        </p:nvSpPr>
        <p:spPr>
          <a:xfrm>
            <a:off x="2209320" y="5499360"/>
            <a:ext cx="243720" cy="262080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2" name="CustomShape 46"/>
          <p:cNvSpPr/>
          <p:nvPr/>
        </p:nvSpPr>
        <p:spPr>
          <a:xfrm>
            <a:off x="2343240" y="563688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33" name="CustomShape 47"/>
          <p:cNvSpPr/>
          <p:nvPr/>
        </p:nvSpPr>
        <p:spPr>
          <a:xfrm>
            <a:off x="2450160" y="2725200"/>
            <a:ext cx="1647360" cy="43156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8360" rIns="0" bIns="0">
            <a:spAutoFit/>
          </a:bodyPr>
          <a:lstStyle/>
          <a:p>
            <a:pPr marL="109800">
              <a:lnSpc>
                <a:spcPts val="989"/>
              </a:lnSpc>
              <a:spcBef>
                <a:spcPts val="853"/>
              </a:spcBef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Разработка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годового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  <a:spcBef>
                <a:spcPts val="91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плана-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графика мероприятий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для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бизнеса</a:t>
            </a:r>
            <a:r>
              <a:rPr lang="ru-RU" sz="1000" b="1" strike="noStrike" spc="-10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Формирование плана</a:t>
            </a:r>
            <a:r>
              <a:rPr lang="ru-RU" sz="1000" b="1" strike="noStrike" spc="-80" dirty="0">
                <a:solidFill>
                  <a:srgbClr val="2B2F32"/>
                </a:solidFill>
                <a:latin typeface="Calibri"/>
                <a:ea typeface="DejaVu Sans"/>
              </a:rPr>
              <a:t>-г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рафика участия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сотрудников,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занятых привлечением, во внешних мероприятиях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Участие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мероприятиях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узкоотраслевых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ассоциаций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профессиональных</a:t>
            </a:r>
            <a:r>
              <a:rPr lang="ru-RU" sz="1000" b="1" strike="noStrike" spc="-4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сообществ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Создание единого</a:t>
            </a:r>
            <a:r>
              <a:rPr lang="ru-RU" sz="1000" b="1" strike="noStrike" spc="-103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формата участия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4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мероприятиях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819"/>
              </a:lnSpc>
              <a:spcBef>
                <a:spcPts val="6"/>
              </a:spcBef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Формирование</a:t>
            </a:r>
            <a:r>
              <a:rPr lang="ru-RU" sz="10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бюджета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819"/>
              </a:lnSpc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для реализации плана</a:t>
            </a:r>
            <a:r>
              <a:rPr lang="ru-RU" sz="1000" b="1" strike="noStrike" spc="-4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активности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14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Проведение регулярных межтерриториальных бизнес-мероприятий в МО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Оценка</a:t>
            </a:r>
            <a:r>
              <a:rPr lang="ru-RU" sz="1000" b="1" strike="noStrike" spc="-12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эффективности выполнения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плана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активностей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внесение</a:t>
            </a:r>
            <a:r>
              <a:rPr lang="ru-RU" sz="1000" b="1" strike="noStrike" spc="-13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корректировок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Синхронизация плана активностей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организаций, работающих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инвесторами в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Тю</a:t>
            </a:r>
            <a:r>
              <a:rPr lang="ru-RU" sz="1000" b="1" strike="noStrike" spc="-55" dirty="0">
                <a:solidFill>
                  <a:srgbClr val="2B2F32"/>
                </a:solidFill>
                <a:latin typeface="Calibri"/>
                <a:ea typeface="DejaVu Sans"/>
              </a:rPr>
              <a:t>менской области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034" name="CustomShape 48"/>
          <p:cNvSpPr/>
          <p:nvPr/>
        </p:nvSpPr>
        <p:spPr>
          <a:xfrm>
            <a:off x="2419560" y="33714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5" name="CustomShape 49"/>
          <p:cNvSpPr/>
          <p:nvPr/>
        </p:nvSpPr>
        <p:spPr>
          <a:xfrm>
            <a:off x="2419560" y="385812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6" name="CustomShape 50"/>
          <p:cNvSpPr/>
          <p:nvPr/>
        </p:nvSpPr>
        <p:spPr>
          <a:xfrm>
            <a:off x="2419560" y="42728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7" name="CustomShape 51"/>
          <p:cNvSpPr/>
          <p:nvPr/>
        </p:nvSpPr>
        <p:spPr>
          <a:xfrm>
            <a:off x="2419560" y="4568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8" name="CustomShape 52"/>
          <p:cNvSpPr/>
          <p:nvPr/>
        </p:nvSpPr>
        <p:spPr>
          <a:xfrm>
            <a:off x="2419560" y="6233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3" y="52230"/>
                </a:lnTo>
                <a:lnTo>
                  <a:pt x="18688" y="58785"/>
                </a:lnTo>
                <a:lnTo>
                  <a:pt x="30594" y="61188"/>
                </a:lnTo>
                <a:lnTo>
                  <a:pt x="42507" y="58785"/>
                </a:lnTo>
                <a:lnTo>
                  <a:pt x="52236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6" y="8963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9" name="CustomShape 53"/>
          <p:cNvSpPr/>
          <p:nvPr/>
        </p:nvSpPr>
        <p:spPr>
          <a:xfrm>
            <a:off x="4321080" y="3217320"/>
            <a:ext cx="243720" cy="26208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0" name="CustomShape 54"/>
          <p:cNvSpPr/>
          <p:nvPr/>
        </p:nvSpPr>
        <p:spPr>
          <a:xfrm>
            <a:off x="4455000" y="335448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41" name="CustomShape 55"/>
          <p:cNvSpPr/>
          <p:nvPr/>
        </p:nvSpPr>
        <p:spPr>
          <a:xfrm>
            <a:off x="4321080" y="5449320"/>
            <a:ext cx="243720" cy="262080"/>
          </a:xfrm>
          <a:prstGeom prst="rect">
            <a:avLst/>
          </a:prstGeom>
          <a:blipFill rotWithShape="0">
            <a:blip r:embed="rId1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2" name="CustomShape 56"/>
          <p:cNvSpPr/>
          <p:nvPr/>
        </p:nvSpPr>
        <p:spPr>
          <a:xfrm>
            <a:off x="4455000" y="55868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43" name="CustomShape 57"/>
          <p:cNvSpPr/>
          <p:nvPr/>
        </p:nvSpPr>
        <p:spPr>
          <a:xfrm>
            <a:off x="4522680" y="359172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4" name="CustomShape 58"/>
          <p:cNvSpPr/>
          <p:nvPr/>
        </p:nvSpPr>
        <p:spPr>
          <a:xfrm>
            <a:off x="4553280" y="2725200"/>
            <a:ext cx="1647360" cy="4238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840" rIns="0" bIns="0">
            <a:spAutoFit/>
          </a:bodyPr>
          <a:lstStyle/>
          <a:p>
            <a:pPr>
              <a:lnSpc>
                <a:spcPct val="100000"/>
              </a:lnSpc>
              <a:spcBef>
                <a:spcPts val="54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Формирование целей PR-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компании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  <a:spcBef>
                <a:spcPts val="6"/>
              </a:spcBef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Проведение</a:t>
            </a:r>
            <a:r>
              <a:rPr lang="ru-RU" sz="1000" b="1" strike="noStrike" spc="-1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мониторинга информационного</a:t>
            </a:r>
            <a:r>
              <a:rPr lang="ru-RU" sz="1000" b="1" strike="noStrike" spc="-69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поля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</a:pP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Определение целевой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аудитории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Разработка коммуникативной политики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Формирование базы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всех каналов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для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PR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Разработка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кампании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планов для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целевых аудиторий (</a:t>
            </a:r>
            <a:r>
              <a:rPr lang="ru-RU" sz="1000" b="1" strike="noStrike" spc="-15" dirty="0" err="1">
                <a:solidFill>
                  <a:srgbClr val="2B2F32"/>
                </a:solidFill>
                <a:latin typeface="Calibri"/>
                <a:ea typeface="DejaVu Sans"/>
              </a:rPr>
              <a:t>инфоповоды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,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график мероприятий)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:</a:t>
            </a:r>
            <a:r>
              <a:rPr lang="ru-RU" sz="10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муниципалитет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–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регион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–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РФ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–</a:t>
            </a:r>
            <a:r>
              <a:rPr lang="ru-RU" sz="1000" b="1" strike="noStrike" spc="-69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мир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1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Формирование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бюджета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для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PR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 smtClean="0">
                <a:solidFill>
                  <a:srgbClr val="2B2F32"/>
                </a:solidFill>
                <a:latin typeface="Calibri"/>
                <a:ea typeface="DejaVu Sans"/>
              </a:rPr>
              <a:t>Оценка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эффективности PR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внесение</a:t>
            </a:r>
            <a:r>
              <a:rPr lang="ru-RU" sz="1000" b="1" strike="noStrike" spc="-1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корректировок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1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Синхронизация плана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0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PR организаций,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работающих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инвесторами и бизнесом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9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Тюменской области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045" name="CustomShape 59"/>
          <p:cNvSpPr/>
          <p:nvPr/>
        </p:nvSpPr>
        <p:spPr>
          <a:xfrm>
            <a:off x="4522680" y="2894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6" name="CustomShape 60"/>
          <p:cNvSpPr/>
          <p:nvPr/>
        </p:nvSpPr>
        <p:spPr>
          <a:xfrm>
            <a:off x="4522680" y="38016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7" name="CustomShape 61"/>
          <p:cNvSpPr/>
          <p:nvPr/>
        </p:nvSpPr>
        <p:spPr>
          <a:xfrm>
            <a:off x="4522680" y="409968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8" name="CustomShape 62"/>
          <p:cNvSpPr/>
          <p:nvPr/>
        </p:nvSpPr>
        <p:spPr>
          <a:xfrm>
            <a:off x="4522680" y="442368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9" name="CustomShape 63"/>
          <p:cNvSpPr/>
          <p:nvPr/>
        </p:nvSpPr>
        <p:spPr>
          <a:xfrm>
            <a:off x="4522680" y="50202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0" name="CustomShape 64"/>
          <p:cNvSpPr/>
          <p:nvPr/>
        </p:nvSpPr>
        <p:spPr>
          <a:xfrm>
            <a:off x="4522680" y="58352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1" name="CustomShape 65"/>
          <p:cNvSpPr/>
          <p:nvPr/>
        </p:nvSpPr>
        <p:spPr>
          <a:xfrm>
            <a:off x="6419160" y="2864520"/>
            <a:ext cx="243720" cy="262080"/>
          </a:xfrm>
          <a:prstGeom prst="rect">
            <a:avLst/>
          </a:prstGeom>
          <a:blipFill rotWithShape="0">
            <a:blip r:embed="rId1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2" name="CustomShape 66"/>
          <p:cNvSpPr/>
          <p:nvPr/>
        </p:nvSpPr>
        <p:spPr>
          <a:xfrm>
            <a:off x="6553080" y="30020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53" name="CustomShape 67"/>
          <p:cNvSpPr/>
          <p:nvPr/>
        </p:nvSpPr>
        <p:spPr>
          <a:xfrm>
            <a:off x="6419160" y="3602160"/>
            <a:ext cx="243720" cy="262080"/>
          </a:xfrm>
          <a:prstGeom prst="rect">
            <a:avLst/>
          </a:prstGeom>
          <a:blipFill rotWithShape="0">
            <a:blip r:embed="rId1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4" name="CustomShape 68"/>
          <p:cNvSpPr/>
          <p:nvPr/>
        </p:nvSpPr>
        <p:spPr>
          <a:xfrm>
            <a:off x="6553080" y="373968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55" name="CustomShape 69"/>
          <p:cNvSpPr/>
          <p:nvPr/>
        </p:nvSpPr>
        <p:spPr>
          <a:xfrm>
            <a:off x="6419160" y="4604040"/>
            <a:ext cx="243720" cy="262080"/>
          </a:xfrm>
          <a:prstGeom prst="rect">
            <a:avLst/>
          </a:prstGeom>
          <a:blipFill rotWithShape="0">
            <a:blip r:embed="rId1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6" name="CustomShape 70"/>
          <p:cNvSpPr/>
          <p:nvPr/>
        </p:nvSpPr>
        <p:spPr>
          <a:xfrm>
            <a:off x="6553080" y="474120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57" name="CustomShape 71"/>
          <p:cNvSpPr/>
          <p:nvPr/>
        </p:nvSpPr>
        <p:spPr>
          <a:xfrm>
            <a:off x="6651000" y="2725200"/>
            <a:ext cx="1647360" cy="3744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Формирование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карты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ценностей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для инвесторов и действующего бизнеса (меры поддержки,</a:t>
            </a:r>
            <a:r>
              <a:rPr lang="ru-RU" sz="1000" b="1" strike="noStrike" spc="-1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преференции, условия ведения</a:t>
            </a:r>
            <a:r>
              <a:rPr lang="ru-RU" sz="1000" b="1" strike="noStrike" spc="-13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бизнеса)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20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Формирование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карты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факторов притяжения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для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инвестора: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жесткие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(инфраструктура, ресурсы)</a:t>
            </a:r>
            <a:r>
              <a:rPr lang="ru-RU" sz="1000" b="1" strike="noStrike" spc="-8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000" b="1" strike="noStrike" spc="-8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мягкие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(компетенции, особенности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работы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0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инвестором)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1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Выявление запроса инвесторов на конкретные мер поддержки бизнеса</a:t>
            </a:r>
            <a:endParaRPr lang="ru-RU" sz="1000" b="0" strike="noStrike" spc="-1" dirty="0">
              <a:latin typeface="Arial"/>
            </a:endParaRPr>
          </a:p>
          <a:p>
            <a:pPr marL="109800" algn="just">
              <a:lnSpc>
                <a:spcPts val="799"/>
              </a:lnSpc>
            </a:pPr>
            <a:endParaRPr lang="ru-RU" sz="1000" b="0" strike="noStrike" spc="-1" dirty="0">
              <a:latin typeface="Arial"/>
            </a:endParaRPr>
          </a:p>
          <a:p>
            <a:pPr marL="109800" algn="just">
              <a:lnSpc>
                <a:spcPts val="799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Мониторинг и разработка решений по совершенствованию системы «Одно окно»</a:t>
            </a:r>
            <a:endParaRPr lang="ru-RU" sz="1000" b="0" strike="noStrike" spc="-1" dirty="0">
              <a:latin typeface="Arial"/>
            </a:endParaRPr>
          </a:p>
          <a:p>
            <a:pPr marL="109800" algn="just">
              <a:lnSpc>
                <a:spcPts val="799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Проработка вопроса открытия центра «Мой Бизнес» в горнозаводской агломерации, возможно в формате переформатирования действующего муниципального ФПП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058" name="CustomShape 72"/>
          <p:cNvSpPr/>
          <p:nvPr/>
        </p:nvSpPr>
        <p:spPr>
          <a:xfrm>
            <a:off x="8520840" y="2864520"/>
            <a:ext cx="243720" cy="262080"/>
          </a:xfrm>
          <a:prstGeom prst="rect">
            <a:avLst/>
          </a:prstGeom>
          <a:blipFill rotWithShape="0">
            <a:blip r:embed="rId1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9" name="CustomShape 73"/>
          <p:cNvSpPr/>
          <p:nvPr/>
        </p:nvSpPr>
        <p:spPr>
          <a:xfrm>
            <a:off x="8654760" y="30020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60" name="CustomShape 74"/>
          <p:cNvSpPr/>
          <p:nvPr/>
        </p:nvSpPr>
        <p:spPr>
          <a:xfrm>
            <a:off x="8753040" y="2725200"/>
            <a:ext cx="1647360" cy="3077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Определение приоритетных направлений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для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привлечения</a:t>
            </a:r>
            <a:r>
              <a:rPr lang="ru-RU" sz="1000" b="1" strike="noStrike" spc="-14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41" dirty="0">
                <a:solidFill>
                  <a:srgbClr val="2B2F32"/>
                </a:solidFill>
                <a:latin typeface="Calibri"/>
                <a:ea typeface="DejaVu Sans"/>
              </a:rPr>
              <a:t>инвесторов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2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Формирование реестра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ключевых компаний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 МО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 (по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выручке, ключевым компетенциям)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Формирование реестра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стратегических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внешних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инвесторов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на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основе рейтингов,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мнения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экспертов,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данных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 выручке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Отслеживание инвесторов, масштабирующих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бизнес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регионах РФ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Отслеживание инвесторов через систему оповещения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(</a:t>
            </a:r>
            <a:r>
              <a:rPr lang="ru-RU" sz="1000" b="1" strike="noStrike" spc="-7" dirty="0" err="1">
                <a:solidFill>
                  <a:srgbClr val="2B2F32"/>
                </a:solidFill>
                <a:latin typeface="Calibri"/>
                <a:ea typeface="DejaVu Sans"/>
              </a:rPr>
              <a:t>Google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 О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повещения, ТГ-канал «</a:t>
            </a:r>
            <a:r>
              <a:rPr lang="ru-RU" sz="1000" b="1" strike="noStrike" spc="-7" dirty="0" err="1">
                <a:solidFill>
                  <a:srgbClr val="2B2F32"/>
                </a:solidFill>
                <a:latin typeface="Calibri"/>
                <a:ea typeface="DejaVu Sans"/>
              </a:rPr>
              <a:t>Инвестпроекты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 в РФ»)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061" name="CustomShape 75"/>
          <p:cNvSpPr/>
          <p:nvPr/>
        </p:nvSpPr>
        <p:spPr>
          <a:xfrm>
            <a:off x="8722440" y="34988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2" name="CustomShape 76"/>
          <p:cNvSpPr/>
          <p:nvPr/>
        </p:nvSpPr>
        <p:spPr>
          <a:xfrm>
            <a:off x="8722440" y="39762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3" name="CustomShape 77"/>
          <p:cNvSpPr/>
          <p:nvPr/>
        </p:nvSpPr>
        <p:spPr>
          <a:xfrm>
            <a:off x="8722440" y="45914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0"/>
                </a:lnTo>
                <a:lnTo>
                  <a:pt x="8964" y="52225"/>
                </a:lnTo>
                <a:lnTo>
                  <a:pt x="18693" y="58783"/>
                </a:lnTo>
                <a:lnTo>
                  <a:pt x="30606" y="61188"/>
                </a:lnTo>
                <a:lnTo>
                  <a:pt x="42513" y="58783"/>
                </a:lnTo>
                <a:lnTo>
                  <a:pt x="52238" y="52225"/>
                </a:lnTo>
                <a:lnTo>
                  <a:pt x="58796" y="42500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4" name="CustomShape 78"/>
          <p:cNvSpPr/>
          <p:nvPr/>
        </p:nvSpPr>
        <p:spPr>
          <a:xfrm>
            <a:off x="8722440" y="509112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5" name="CustomShape 79"/>
          <p:cNvSpPr/>
          <p:nvPr/>
        </p:nvSpPr>
        <p:spPr>
          <a:xfrm>
            <a:off x="459000" y="2196000"/>
            <a:ext cx="2228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1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066" name="CustomShape 80"/>
          <p:cNvSpPr/>
          <p:nvPr/>
        </p:nvSpPr>
        <p:spPr>
          <a:xfrm>
            <a:off x="442800" y="1469160"/>
            <a:ext cx="152316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СОЗДАНИЕ 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/ ОБНОВЛЕНИЕ ИНВ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ТПРОФ</a:t>
            </a: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И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ЛЯ 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067" name="CustomShape 81"/>
          <p:cNvSpPr/>
          <p:nvPr/>
        </p:nvSpPr>
        <p:spPr>
          <a:xfrm>
            <a:off x="2563200" y="1464480"/>
            <a:ext cx="972360" cy="26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171B1E"/>
                </a:solidFill>
                <a:latin typeface="Calibri"/>
                <a:ea typeface="DejaVu Sans"/>
              </a:rPr>
              <a:t>ПЛАН 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А</a:t>
            </a:r>
            <a:r>
              <a:rPr lang="ru-RU" sz="900" b="1" strike="noStrike" spc="-32">
                <a:solidFill>
                  <a:srgbClr val="171B1E"/>
                </a:solidFill>
                <a:latin typeface="Calibri"/>
                <a:ea typeface="DejaVu Sans"/>
              </a:rPr>
              <a:t>К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ТИВНО</a:t>
            </a:r>
            <a:r>
              <a:rPr lang="ru-RU" sz="900" b="1" strike="noStrike" spc="-12">
                <a:solidFill>
                  <a:srgbClr val="171B1E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171B1E"/>
                </a:solidFill>
                <a:latin typeface="Calibri"/>
                <a:ea typeface="DejaVu Sans"/>
              </a:rPr>
              <a:t>ТЕЙ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068" name="CustomShape 82"/>
          <p:cNvSpPr/>
          <p:nvPr/>
        </p:nvSpPr>
        <p:spPr>
          <a:xfrm>
            <a:off x="4662000" y="1821960"/>
            <a:ext cx="1267920" cy="9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 «Мой Бизнес» /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069" name="CustomShape 83"/>
          <p:cNvSpPr/>
          <p:nvPr/>
        </p:nvSpPr>
        <p:spPr>
          <a:xfrm>
            <a:off x="6750000" y="1916640"/>
            <a:ext cx="1358640" cy="13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ct val="100000"/>
              </a:lnSpc>
              <a:spcBef>
                <a:spcPts val="499"/>
              </a:spcBef>
            </a:pP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 «</a:t>
            </a: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Мой</a:t>
            </a:r>
            <a:r>
              <a:rPr lang="ru-RU" sz="800" b="0" strike="noStrike" spc="-55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Бизнес» /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070" name="CustomShape 84"/>
          <p:cNvSpPr/>
          <p:nvPr/>
        </p:nvSpPr>
        <p:spPr>
          <a:xfrm>
            <a:off x="8854920" y="2022480"/>
            <a:ext cx="117468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071" name="CustomShape 85"/>
          <p:cNvSpPr/>
          <p:nvPr/>
        </p:nvSpPr>
        <p:spPr>
          <a:xfrm>
            <a:off x="8863560" y="2181600"/>
            <a:ext cx="25560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2B2F32"/>
                </a:solidFill>
                <a:latin typeface="Calibri"/>
                <a:ea typeface="DejaVu Sans"/>
              </a:rPr>
              <a:t>5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072" name="CustomShape 86"/>
          <p:cNvSpPr/>
          <p:nvPr/>
        </p:nvSpPr>
        <p:spPr>
          <a:xfrm>
            <a:off x="6419160" y="5087160"/>
            <a:ext cx="243720" cy="262080"/>
          </a:xfrm>
          <a:prstGeom prst="rect">
            <a:avLst/>
          </a:prstGeom>
          <a:blipFill rotWithShape="0">
            <a:blip r:embed="rId1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3" name="CustomShape 87"/>
          <p:cNvSpPr/>
          <p:nvPr/>
        </p:nvSpPr>
        <p:spPr>
          <a:xfrm>
            <a:off x="6553080" y="52243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74" name="CustomShape 88"/>
          <p:cNvSpPr/>
          <p:nvPr/>
        </p:nvSpPr>
        <p:spPr>
          <a:xfrm>
            <a:off x="6621840" y="56862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5" name="CustomShape 89"/>
          <p:cNvSpPr/>
          <p:nvPr/>
        </p:nvSpPr>
        <p:spPr>
          <a:xfrm>
            <a:off x="2196000" y="4918320"/>
            <a:ext cx="243720" cy="262080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6" name="CustomShape 90"/>
          <p:cNvSpPr/>
          <p:nvPr/>
        </p:nvSpPr>
        <p:spPr>
          <a:xfrm>
            <a:off x="2329920" y="50558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77" name="CustomShape 91"/>
          <p:cNvSpPr/>
          <p:nvPr/>
        </p:nvSpPr>
        <p:spPr>
          <a:xfrm>
            <a:off x="326880" y="7180560"/>
            <a:ext cx="31456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РОИВ – региональные органы исполнительной власти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ФИАТО – Фонд «Инвестиционное агентство Тюменской области»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078" name="CustomShape 92"/>
          <p:cNvSpPr/>
          <p:nvPr/>
        </p:nvSpPr>
        <p:spPr>
          <a:xfrm>
            <a:off x="3542400" y="7197120"/>
            <a:ext cx="3098520" cy="12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МО – Администрация Уватского муниципального района</a:t>
            </a:r>
            <a:endParaRPr lang="ru-RU" sz="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CustomShape 1"/>
          <p:cNvSpPr/>
          <p:nvPr/>
        </p:nvSpPr>
        <p:spPr>
          <a:xfrm>
            <a:off x="120240" y="2864520"/>
            <a:ext cx="243720" cy="26208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0" name="CustomShape 2"/>
          <p:cNvSpPr/>
          <p:nvPr/>
        </p:nvSpPr>
        <p:spPr>
          <a:xfrm>
            <a:off x="254160" y="30020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81" name="CustomShape 3"/>
          <p:cNvSpPr/>
          <p:nvPr/>
        </p:nvSpPr>
        <p:spPr>
          <a:xfrm>
            <a:off x="120240" y="4093200"/>
            <a:ext cx="243720" cy="26208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2" name="CustomShape 4"/>
          <p:cNvSpPr/>
          <p:nvPr/>
        </p:nvSpPr>
        <p:spPr>
          <a:xfrm>
            <a:off x="254160" y="42307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83" name="CustomShape 5"/>
          <p:cNvSpPr/>
          <p:nvPr/>
        </p:nvSpPr>
        <p:spPr>
          <a:xfrm>
            <a:off x="120240" y="5423400"/>
            <a:ext cx="243720" cy="26208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4" name="CustomShape 6"/>
          <p:cNvSpPr/>
          <p:nvPr/>
        </p:nvSpPr>
        <p:spPr>
          <a:xfrm>
            <a:off x="254160" y="556056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85" name="CustomShape 7"/>
          <p:cNvSpPr/>
          <p:nvPr/>
        </p:nvSpPr>
        <p:spPr>
          <a:xfrm>
            <a:off x="352440" y="2725200"/>
            <a:ext cx="1647360" cy="4383251"/>
          </a:xfrm>
          <a:prstGeom prst="rect">
            <a:avLst/>
          </a:prstGeom>
          <a:solidFill>
            <a:srgbClr val="D1D3D4">
              <a:alpha val="2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Организация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100" b="1" strike="noStrike" spc="-13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регулярных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очных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встреч (интервью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+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мозговые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штурмы)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ключевыми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компаниями МО, обсуждение планов развития, возможных мер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поддержки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Обеспечение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непрерывного </a:t>
            </a:r>
            <a:r>
              <a:rPr lang="ru-RU" sz="1100" b="1" strike="noStrike" spc="-46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опро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1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ж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д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ения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100" b="1" strike="noStrike" spc="-168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возможным мерам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господдержки (финансовым, организационным),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оказание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содействия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налаживании сбыта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продукции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20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Проработка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вариантов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внутрирайонной интеграции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100" b="1" strike="noStrike" spc="-13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кооперации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Проработка сбыта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крупнейших компаниях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МО, налаживание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партнерских отношений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Оценка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эффективности</a:t>
            </a:r>
            <a:r>
              <a:rPr lang="ru-RU" sz="11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работы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по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привлечению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внутренних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инвесторов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ГО и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внесение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изменений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1086" name="CustomShape 8"/>
          <p:cNvSpPr/>
          <p:nvPr/>
        </p:nvSpPr>
        <p:spPr>
          <a:xfrm>
            <a:off x="321840" y="599112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7" name="CustomShape 9"/>
          <p:cNvSpPr/>
          <p:nvPr/>
        </p:nvSpPr>
        <p:spPr>
          <a:xfrm>
            <a:off x="321840" y="653868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8" name="CustomShape 10"/>
          <p:cNvSpPr/>
          <p:nvPr/>
        </p:nvSpPr>
        <p:spPr>
          <a:xfrm>
            <a:off x="2219760" y="3327840"/>
            <a:ext cx="243720" cy="26208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9" name="CustomShape 11"/>
          <p:cNvSpPr/>
          <p:nvPr/>
        </p:nvSpPr>
        <p:spPr>
          <a:xfrm>
            <a:off x="2354040" y="346500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90" name="CustomShape 12"/>
          <p:cNvSpPr/>
          <p:nvPr/>
        </p:nvSpPr>
        <p:spPr>
          <a:xfrm>
            <a:off x="2421360" y="28641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4">
                <a:moveTo>
                  <a:pt x="30594" y="0"/>
                </a:moveTo>
                <a:lnTo>
                  <a:pt x="18688" y="2403"/>
                </a:lnTo>
                <a:lnTo>
                  <a:pt x="8963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3" y="52230"/>
                </a:lnTo>
                <a:lnTo>
                  <a:pt x="18688" y="58785"/>
                </a:lnTo>
                <a:lnTo>
                  <a:pt x="30594" y="61188"/>
                </a:lnTo>
                <a:lnTo>
                  <a:pt x="42507" y="58785"/>
                </a:lnTo>
                <a:lnTo>
                  <a:pt x="52236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6" y="8958"/>
                </a:lnTo>
                <a:lnTo>
                  <a:pt x="42507" y="2403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1" name="CustomShape 13"/>
          <p:cNvSpPr/>
          <p:nvPr/>
        </p:nvSpPr>
        <p:spPr>
          <a:xfrm>
            <a:off x="2421360" y="41583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2" name="CustomShape 14"/>
          <p:cNvSpPr/>
          <p:nvPr/>
        </p:nvSpPr>
        <p:spPr>
          <a:xfrm>
            <a:off x="2421360" y="62190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3" name="CustomShape 15"/>
          <p:cNvSpPr/>
          <p:nvPr/>
        </p:nvSpPr>
        <p:spPr>
          <a:xfrm>
            <a:off x="2421360" y="51498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4" name="CustomShape 16"/>
          <p:cNvSpPr/>
          <p:nvPr/>
        </p:nvSpPr>
        <p:spPr>
          <a:xfrm>
            <a:off x="4322880" y="4468320"/>
            <a:ext cx="243720" cy="26208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5" name="CustomShape 17"/>
          <p:cNvSpPr/>
          <p:nvPr/>
        </p:nvSpPr>
        <p:spPr>
          <a:xfrm>
            <a:off x="4456800" y="460548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096" name="CustomShape 18"/>
          <p:cNvSpPr/>
          <p:nvPr/>
        </p:nvSpPr>
        <p:spPr>
          <a:xfrm>
            <a:off x="4555080" y="2725200"/>
            <a:ext cx="1647360" cy="4630032"/>
          </a:xfrm>
          <a:prstGeom prst="rect">
            <a:avLst/>
          </a:prstGeom>
          <a:solidFill>
            <a:srgbClr val="D1D3D4">
              <a:alpha val="2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840" rIns="0" bIns="0">
            <a:spAutoFit/>
          </a:bodyPr>
          <a:lstStyle/>
          <a:p>
            <a:pPr>
              <a:lnSpc>
                <a:spcPct val="100000"/>
              </a:lnSpc>
              <a:spcBef>
                <a:spcPts val="54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Выгрузка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ключевых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потенциальных</a:t>
            </a:r>
            <a:r>
              <a:rPr lang="ru-RU" sz="11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для</a:t>
            </a:r>
            <a:r>
              <a:rPr lang="ru-RU" sz="11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r>
              <a:rPr lang="ru-RU" sz="1100" b="1" strike="noStrike" spc="-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26" dirty="0" err="1">
                <a:solidFill>
                  <a:srgbClr val="2B2F32"/>
                </a:solidFill>
                <a:latin typeface="Calibri"/>
                <a:ea typeface="DejaVu Sans"/>
              </a:rPr>
              <a:t>росcийских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 компаний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из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БД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«Контур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Фокус»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или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«</a:t>
            </a:r>
            <a:r>
              <a:rPr lang="ru-RU" sz="1100" b="1" strike="noStrike" spc="-21" dirty="0" err="1">
                <a:solidFill>
                  <a:srgbClr val="2B2F32"/>
                </a:solidFill>
                <a:latin typeface="Calibri"/>
                <a:ea typeface="DejaVu Sans"/>
              </a:rPr>
              <a:t>Спарк</a:t>
            </a:r>
            <a:r>
              <a:rPr lang="ru-RU" sz="1100" b="1" strike="noStrike" spc="-12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»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Формирование реестра стратегических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российских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инвесторов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на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основе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рейтингов,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мнения экспертов,</a:t>
            </a:r>
            <a:r>
              <a:rPr lang="ru-RU" sz="1100" b="1" strike="noStrike" spc="-7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данных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1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выручке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Отслеживание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инвесторов,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масштабирующих</a:t>
            </a:r>
            <a:r>
              <a:rPr lang="ru-RU" sz="1100" b="1" strike="noStrike" spc="-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бизнес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регионах</a:t>
            </a:r>
            <a:r>
              <a:rPr lang="ru-RU" sz="11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РФ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  <a:spcBef>
                <a:spcPts val="544"/>
              </a:spcBef>
            </a:pP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Организация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100" b="1" strike="noStrike" spc="-13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регулярных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очных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встреч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ключевыми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российскими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компаниями, обсуждение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планов</a:t>
            </a:r>
            <a:r>
              <a:rPr lang="ru-RU" sz="11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развития,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возможных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мер</a:t>
            </a:r>
            <a:r>
              <a:rPr lang="ru-RU" sz="1100" b="1" strike="noStrike" spc="-10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поддержки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31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Оценка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эффективности</a:t>
            </a:r>
            <a:r>
              <a:rPr lang="ru-RU" sz="11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работы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по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привлечению российских инвесторов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внесение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изменений в план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работы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Проработка с крупным бизнесом МО вариантов привлечения их российских партнеров в МО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endParaRPr lang="ru-RU" sz="1100" b="0" strike="noStrike" spc="-1" dirty="0">
              <a:latin typeface="Arial"/>
            </a:endParaRPr>
          </a:p>
        </p:txBody>
      </p:sp>
      <p:sp>
        <p:nvSpPr>
          <p:cNvPr id="1097" name="CustomShape 19"/>
          <p:cNvSpPr/>
          <p:nvPr/>
        </p:nvSpPr>
        <p:spPr>
          <a:xfrm>
            <a:off x="4524480" y="2894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8" name="CustomShape 20"/>
          <p:cNvSpPr/>
          <p:nvPr/>
        </p:nvSpPr>
        <p:spPr>
          <a:xfrm>
            <a:off x="4524480" y="3389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9" name="CustomShape 21"/>
          <p:cNvSpPr/>
          <p:nvPr/>
        </p:nvSpPr>
        <p:spPr>
          <a:xfrm>
            <a:off x="4524480" y="39992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0" name="CustomShape 22"/>
          <p:cNvSpPr/>
          <p:nvPr/>
        </p:nvSpPr>
        <p:spPr>
          <a:xfrm>
            <a:off x="4524480" y="532188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1" name="CustomShape 23"/>
          <p:cNvSpPr/>
          <p:nvPr/>
        </p:nvSpPr>
        <p:spPr>
          <a:xfrm>
            <a:off x="6420960" y="3979800"/>
            <a:ext cx="243720" cy="262080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2" name="CustomShape 24"/>
          <p:cNvSpPr/>
          <p:nvPr/>
        </p:nvSpPr>
        <p:spPr>
          <a:xfrm>
            <a:off x="6554880" y="41173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103" name="CustomShape 25"/>
          <p:cNvSpPr/>
          <p:nvPr/>
        </p:nvSpPr>
        <p:spPr>
          <a:xfrm>
            <a:off x="6622560" y="49269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4" name="CustomShape 26"/>
          <p:cNvSpPr/>
          <p:nvPr/>
        </p:nvSpPr>
        <p:spPr>
          <a:xfrm>
            <a:off x="6622560" y="2748996"/>
            <a:ext cx="1647360" cy="4187088"/>
          </a:xfrm>
          <a:prstGeom prst="rect">
            <a:avLst/>
          </a:prstGeom>
          <a:solidFill>
            <a:srgbClr val="D1D3D4">
              <a:alpha val="2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20" rIns="0" bIns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1100" b="0" strike="noStrike" spc="-1" dirty="0">
              <a:latin typeface="Arial"/>
            </a:endParaRPr>
          </a:p>
          <a:p>
            <a:pPr marL="109800" algn="just">
              <a:lnSpc>
                <a:spcPts val="799"/>
              </a:lnSpc>
            </a:pP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Отслеживание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иностранных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компаний,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масштабирующих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бизнес в</a:t>
            </a:r>
            <a:r>
              <a:rPr lang="ru-RU" sz="11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РФ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Формирование реестра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стратегических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иностранных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инвесторов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на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основе рейтингов,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мнения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экспертов,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данных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 выручке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26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Организация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100" b="1" strike="noStrike" spc="-13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регулярных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очных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встреч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ключевыми </a:t>
            </a: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иностранными компаниями, обсуждение 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планов</a:t>
            </a:r>
            <a:r>
              <a:rPr lang="ru-RU" sz="11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развития,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возможных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мер</a:t>
            </a:r>
            <a:r>
              <a:rPr lang="ru-RU" sz="1100" b="1" strike="noStrike" spc="-10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поддержки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14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Оценка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эффективности</a:t>
            </a:r>
            <a:r>
              <a:rPr lang="ru-RU" sz="11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работы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по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привлечению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иностранных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инвесторов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внесение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изменений в план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работы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Проработка с крупным бизнесом МО вариантов привлечения их иностранных партнеров в МО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endParaRPr lang="ru-RU" sz="1100" b="0" strike="noStrike" spc="-1" dirty="0">
              <a:latin typeface="Arial"/>
            </a:endParaRPr>
          </a:p>
        </p:txBody>
      </p:sp>
      <p:sp>
        <p:nvSpPr>
          <p:cNvPr id="1105" name="CustomShape 27"/>
          <p:cNvSpPr/>
          <p:nvPr/>
        </p:nvSpPr>
        <p:spPr>
          <a:xfrm>
            <a:off x="6622560" y="28764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594" y="0"/>
                </a:moveTo>
                <a:lnTo>
                  <a:pt x="18688" y="2405"/>
                </a:lnTo>
                <a:lnTo>
                  <a:pt x="8963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3" y="52236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6" y="8963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6" name="CustomShape 28"/>
          <p:cNvSpPr/>
          <p:nvPr/>
        </p:nvSpPr>
        <p:spPr>
          <a:xfrm>
            <a:off x="6622560" y="32846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594" y="0"/>
                </a:moveTo>
                <a:lnTo>
                  <a:pt x="18688" y="2403"/>
                </a:lnTo>
                <a:lnTo>
                  <a:pt x="8963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0"/>
                </a:lnTo>
                <a:lnTo>
                  <a:pt x="8963" y="52225"/>
                </a:lnTo>
                <a:lnTo>
                  <a:pt x="18688" y="58783"/>
                </a:lnTo>
                <a:lnTo>
                  <a:pt x="30594" y="61188"/>
                </a:lnTo>
                <a:lnTo>
                  <a:pt x="42507" y="58783"/>
                </a:lnTo>
                <a:lnTo>
                  <a:pt x="52236" y="52225"/>
                </a:lnTo>
                <a:lnTo>
                  <a:pt x="58796" y="42500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6" y="8958"/>
                </a:lnTo>
                <a:lnTo>
                  <a:pt x="42507" y="2403"/>
                </a:lnTo>
                <a:lnTo>
                  <a:pt x="30594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7" name="CustomShape 29"/>
          <p:cNvSpPr/>
          <p:nvPr/>
        </p:nvSpPr>
        <p:spPr>
          <a:xfrm>
            <a:off x="8754840" y="2725200"/>
            <a:ext cx="1647360" cy="4660937"/>
          </a:xfrm>
          <a:prstGeom prst="rect">
            <a:avLst/>
          </a:prstGeom>
          <a:solidFill>
            <a:srgbClr val="D1D3D4">
              <a:alpha val="2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760" rIns="0" bIns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Формирование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списка</a:t>
            </a:r>
            <a:r>
              <a:rPr lang="ru-RU" sz="1100" b="1" strike="noStrike" spc="-5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агентов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бизнеса: банки,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МФЦ,</a:t>
            </a:r>
            <a:r>
              <a:rPr lang="ru-RU" sz="1100" b="1" strike="noStrike" spc="-8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частные </a:t>
            </a:r>
            <a:r>
              <a:rPr lang="ru-RU" sz="1100" b="1" strike="noStrike" spc="-1" dirty="0" err="1">
                <a:solidFill>
                  <a:srgbClr val="2B2F32"/>
                </a:solidFill>
                <a:latin typeface="Calibri"/>
                <a:ea typeface="DejaVu Sans"/>
              </a:rPr>
              <a:t>промпарки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,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владельцы земельных участков, </a:t>
            </a:r>
            <a:r>
              <a:rPr lang="ru-RU" sz="11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консультанты,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 эксперты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Организация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100" b="1" strike="noStrike" spc="-103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регулярных очных</a:t>
            </a:r>
            <a:r>
              <a:rPr lang="ru-RU" sz="1100" b="1" strike="noStrike" spc="-7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встреч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агентами бизнеса,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разъяснение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путей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сотрудничества,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комбинаций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возможных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форм поддержки </a:t>
            </a:r>
            <a:r>
              <a:rPr lang="ru-RU" sz="11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инвесторов,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совместных мероприятий, демонстрация</a:t>
            </a:r>
            <a:r>
              <a:rPr lang="ru-RU" sz="1100" b="1" strike="noStrike" spc="-5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карты</a:t>
            </a:r>
            <a:r>
              <a:rPr lang="ru-RU" sz="1100" b="1" strike="noStrike" spc="-5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ценностей</a:t>
            </a:r>
            <a:r>
              <a:rPr lang="ru-RU" sz="11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Формирование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списка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региональных</a:t>
            </a:r>
            <a:r>
              <a:rPr lang="ru-RU" sz="1100" b="1" strike="noStrike" spc="-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интеграторов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из числа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крупных</a:t>
            </a:r>
            <a:r>
              <a:rPr lang="ru-RU" sz="1100" b="1" strike="noStrike" spc="-4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потребителей, производственных компаний, экспертов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Организация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1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проведение регулярных очных</a:t>
            </a:r>
            <a:r>
              <a:rPr lang="ru-RU" sz="11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встреч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интеграторами, разъяснение путей сотрудничества, совместных</a:t>
            </a:r>
            <a:r>
              <a:rPr lang="ru-RU" sz="11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мероприятий</a:t>
            </a: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20"/>
              </a:spcBef>
            </a:pPr>
            <a:endParaRPr lang="ru-RU" sz="11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1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Оценка эффективности работы по работе с агентами бизнеса и интеграторами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1108" name="CustomShape 30"/>
          <p:cNvSpPr/>
          <p:nvPr/>
        </p:nvSpPr>
        <p:spPr>
          <a:xfrm>
            <a:off x="8724240" y="288612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9" name="CustomShape 31"/>
          <p:cNvSpPr/>
          <p:nvPr/>
        </p:nvSpPr>
        <p:spPr>
          <a:xfrm>
            <a:off x="8724240" y="34779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0" name="CustomShape 32"/>
          <p:cNvSpPr/>
          <p:nvPr/>
        </p:nvSpPr>
        <p:spPr>
          <a:xfrm>
            <a:off x="8724240" y="446472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1" name="CustomShape 33"/>
          <p:cNvSpPr/>
          <p:nvPr/>
        </p:nvSpPr>
        <p:spPr>
          <a:xfrm>
            <a:off x="8724240" y="508032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2" name="CustomShape 34"/>
          <p:cNvSpPr/>
          <p:nvPr/>
        </p:nvSpPr>
        <p:spPr>
          <a:xfrm>
            <a:off x="8757720" y="136188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3" name="CustomShape 35"/>
          <p:cNvSpPr/>
          <p:nvPr/>
        </p:nvSpPr>
        <p:spPr>
          <a:xfrm>
            <a:off x="8854920" y="2181600"/>
            <a:ext cx="39600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FFFFFF"/>
                </a:solidFill>
                <a:latin typeface="Calibri"/>
                <a:ea typeface="DejaVu Sans"/>
              </a:rPr>
              <a:t>10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14" name="CustomShape 36"/>
          <p:cNvSpPr/>
          <p:nvPr/>
        </p:nvSpPr>
        <p:spPr>
          <a:xfrm>
            <a:off x="8856720" y="1791000"/>
            <a:ext cx="1136880" cy="18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/ «Мой бизнес»/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115" name="CustomShape 37"/>
          <p:cNvSpPr/>
          <p:nvPr/>
        </p:nvSpPr>
        <p:spPr>
          <a:xfrm>
            <a:off x="6652800" y="138312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6" name="CustomShape 38"/>
          <p:cNvSpPr/>
          <p:nvPr/>
        </p:nvSpPr>
        <p:spPr>
          <a:xfrm>
            <a:off x="6750360" y="2206440"/>
            <a:ext cx="239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DejaVu Sans"/>
              </a:rPr>
              <a:t>9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17" name="CustomShape 39"/>
          <p:cNvSpPr/>
          <p:nvPr/>
        </p:nvSpPr>
        <p:spPr>
          <a:xfrm>
            <a:off x="6751800" y="1473120"/>
            <a:ext cx="110988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ВНЕШНИЕ </a:t>
            </a:r>
            <a:r>
              <a:rPr lang="ru-RU" sz="900" b="1" strike="noStrike" spc="-7">
                <a:solidFill>
                  <a:srgbClr val="FFFFFF"/>
                </a:solidFill>
                <a:latin typeface="Calibri"/>
                <a:ea typeface="DejaVu Sans"/>
              </a:rPr>
              <a:t>ИНВЕСТОРЫ 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(ИНО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Т</a:t>
            </a:r>
            <a:r>
              <a:rPr lang="ru-RU" sz="900" b="1" strike="noStrike" spc="-46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АННЫЕ)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118" name="CustomShape 40"/>
          <p:cNvSpPr/>
          <p:nvPr/>
        </p:nvSpPr>
        <p:spPr>
          <a:xfrm>
            <a:off x="4560480" y="138312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9" name="CustomShape 41"/>
          <p:cNvSpPr/>
          <p:nvPr/>
        </p:nvSpPr>
        <p:spPr>
          <a:xfrm>
            <a:off x="4658040" y="2197800"/>
            <a:ext cx="24552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DejaVu Sans"/>
              </a:rPr>
              <a:t>8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20" name="CustomShape 42"/>
          <p:cNvSpPr/>
          <p:nvPr/>
        </p:nvSpPr>
        <p:spPr>
          <a:xfrm>
            <a:off x="4659840" y="1473120"/>
            <a:ext cx="82800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ВНЕШНИЕ ИНВ</a:t>
            </a:r>
            <a:r>
              <a:rPr lang="ru-RU" sz="900" b="1" strike="noStrike" spc="-7">
                <a:solidFill>
                  <a:srgbClr val="FFFFFF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СТ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Ы </a:t>
            </a:r>
            <a:r>
              <a:rPr lang="ru-RU" sz="900" b="1" strike="noStrike" spc="7">
                <a:solidFill>
                  <a:srgbClr val="FFFFFF"/>
                </a:solidFill>
                <a:latin typeface="Calibri"/>
                <a:ea typeface="DejaVu Sans"/>
              </a:rPr>
              <a:t>(РФ)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121" name="CustomShape 43"/>
          <p:cNvSpPr/>
          <p:nvPr/>
        </p:nvSpPr>
        <p:spPr>
          <a:xfrm>
            <a:off x="2457720" y="137988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2" name="CustomShape 44"/>
          <p:cNvSpPr/>
          <p:nvPr/>
        </p:nvSpPr>
        <p:spPr>
          <a:xfrm>
            <a:off x="2562120" y="1465560"/>
            <a:ext cx="1041480" cy="51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ВНЕШНИЕ </a:t>
            </a:r>
            <a:r>
              <a:rPr lang="ru-RU" sz="900" b="1" strike="noStrike" spc="-7">
                <a:solidFill>
                  <a:srgbClr val="FFFFFF"/>
                </a:solidFill>
                <a:latin typeface="Calibri"/>
                <a:ea typeface="DejaVu Sans"/>
              </a:rPr>
              <a:t>ИНВЕСТОРЫ </a:t>
            </a:r>
            <a:r>
              <a:rPr lang="ru-RU" sz="900" b="1" strike="noStrike" spc="1">
                <a:solidFill>
                  <a:srgbClr val="FFFFFF"/>
                </a:solidFill>
                <a:latin typeface="Calibri"/>
                <a:ea typeface="DejaVu Sans"/>
              </a:rPr>
              <a:t>(</a:t>
            </a:r>
            <a:r>
              <a:rPr lang="ru-RU" sz="900" b="1" strike="noStrike" spc="-26">
                <a:solidFill>
                  <a:srgbClr val="FFFFFF"/>
                </a:solidFill>
                <a:latin typeface="Calibri"/>
                <a:ea typeface="DejaVu Sans"/>
              </a:rPr>
              <a:t>ТЮМЕНСКАЯ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ОБЛАСТЬ)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123" name="CustomShape 45"/>
          <p:cNvSpPr/>
          <p:nvPr/>
        </p:nvSpPr>
        <p:spPr>
          <a:xfrm>
            <a:off x="351000" y="137556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4" name="CustomShape 46"/>
          <p:cNvSpPr/>
          <p:nvPr/>
        </p:nvSpPr>
        <p:spPr>
          <a:xfrm>
            <a:off x="448560" y="2192400"/>
            <a:ext cx="239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DejaVu Sans"/>
              </a:rPr>
              <a:t>6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25" name="CustomShape 47"/>
          <p:cNvSpPr/>
          <p:nvPr/>
        </p:nvSpPr>
        <p:spPr>
          <a:xfrm>
            <a:off x="450000" y="1465560"/>
            <a:ext cx="87768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ВН</a:t>
            </a:r>
            <a:r>
              <a:rPr lang="ru-RU" sz="900" b="1" strike="noStrike" spc="-21">
                <a:solidFill>
                  <a:srgbClr val="FFFFFF"/>
                </a:solidFill>
                <a:latin typeface="Calibri"/>
                <a:ea typeface="DejaVu Sans"/>
              </a:rPr>
              <a:t>У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Т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ЕННИЕ </a:t>
            </a:r>
            <a:r>
              <a:rPr lang="ru-RU" sz="900" b="1" strike="noStrike" spc="-7">
                <a:solidFill>
                  <a:srgbClr val="FFFFFF"/>
                </a:solidFill>
                <a:latin typeface="Calibri"/>
                <a:ea typeface="DejaVu Sans"/>
              </a:rPr>
              <a:t>ИНВЕСТОРЫ </a:t>
            </a:r>
            <a:r>
              <a:rPr lang="ru-RU" sz="900" b="1" strike="noStrike" spc="1">
                <a:solidFill>
                  <a:srgbClr val="FFFFFF"/>
                </a:solidFill>
                <a:latin typeface="Calibri"/>
                <a:ea typeface="DejaVu Sans"/>
              </a:rPr>
              <a:t>(МО)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126" name="CustomShape 48"/>
          <p:cNvSpPr/>
          <p:nvPr/>
        </p:nvSpPr>
        <p:spPr>
          <a:xfrm>
            <a:off x="2880" y="817560"/>
            <a:ext cx="10671480" cy="347760"/>
          </a:xfrm>
          <a:custGeom>
            <a:avLst/>
            <a:gdLst/>
            <a:ahLst/>
            <a:cxnLst/>
            <a:rect l="l" t="t" r="r" b="b"/>
            <a:pathLst>
              <a:path w="10678160" h="348615">
                <a:moveTo>
                  <a:pt x="10677740" y="0"/>
                </a:moveTo>
                <a:lnTo>
                  <a:pt x="0" y="0"/>
                </a:lnTo>
                <a:lnTo>
                  <a:pt x="0" y="16262"/>
                </a:lnTo>
                <a:lnTo>
                  <a:pt x="291312" y="348437"/>
                </a:lnTo>
                <a:lnTo>
                  <a:pt x="10372166" y="348437"/>
                </a:lnTo>
                <a:lnTo>
                  <a:pt x="1067774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7" name="CustomShape 49"/>
          <p:cNvSpPr/>
          <p:nvPr/>
        </p:nvSpPr>
        <p:spPr>
          <a:xfrm>
            <a:off x="4696200" y="796320"/>
            <a:ext cx="1398600" cy="33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algn="ctr">
              <a:lnSpc>
                <a:spcPts val="1636"/>
              </a:lnSpc>
              <a:spcBef>
                <a:spcPts val="102"/>
              </a:spcBef>
            </a:pPr>
            <a:r>
              <a:rPr lang="ru-RU" sz="1400" b="1" strike="noStrike" spc="15">
                <a:solidFill>
                  <a:srgbClr val="FFFFFF"/>
                </a:solidFill>
                <a:latin typeface="Calibri"/>
                <a:ea typeface="DejaVu Sans"/>
              </a:rPr>
              <a:t>Привлечение</a:t>
            </a:r>
            <a:endParaRPr lang="ru-RU" sz="1400" b="0" strike="noStrike" spc="-1">
              <a:latin typeface="Arial"/>
            </a:endParaRPr>
          </a:p>
          <a:p>
            <a:pPr algn="ctr">
              <a:lnSpc>
                <a:spcPts val="918"/>
              </a:lnSpc>
            </a:pPr>
            <a:r>
              <a:rPr lang="ru-RU" sz="800" b="1" strike="noStrike" spc="1">
                <a:solidFill>
                  <a:srgbClr val="FFFFFF"/>
                </a:solidFill>
                <a:latin typeface="Calibri"/>
                <a:ea typeface="DejaVu Sans"/>
              </a:rPr>
              <a:t>28</a:t>
            </a:r>
            <a:r>
              <a:rPr lang="ru-RU" sz="800" b="1" strike="noStrike" spc="7">
                <a:solidFill>
                  <a:srgbClr val="FFFFFF"/>
                </a:solidFill>
                <a:latin typeface="Calibri"/>
                <a:ea typeface="DejaVu Sans"/>
              </a:rPr>
              <a:t> мероприятий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128" name="CustomShape 50"/>
          <p:cNvSpPr/>
          <p:nvPr/>
        </p:nvSpPr>
        <p:spPr>
          <a:xfrm>
            <a:off x="2132640" y="183744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9" name="CustomShape 51"/>
          <p:cNvSpPr/>
          <p:nvPr/>
        </p:nvSpPr>
        <p:spPr>
          <a:xfrm>
            <a:off x="4246920" y="182016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0" name="CustomShape 52"/>
          <p:cNvSpPr/>
          <p:nvPr/>
        </p:nvSpPr>
        <p:spPr>
          <a:xfrm>
            <a:off x="6346080" y="183744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1" name="CustomShape 53"/>
          <p:cNvSpPr/>
          <p:nvPr/>
        </p:nvSpPr>
        <p:spPr>
          <a:xfrm>
            <a:off x="8448120" y="182016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2" name="CustomShape 54"/>
          <p:cNvSpPr/>
          <p:nvPr/>
        </p:nvSpPr>
        <p:spPr>
          <a:xfrm>
            <a:off x="9373680" y="90720"/>
            <a:ext cx="1099080" cy="59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06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320"/>
              </a:spcBef>
            </a:pPr>
            <a:r>
              <a:rPr lang="ru-RU" sz="1100" b="1" strike="noStrike" spc="-7">
                <a:solidFill>
                  <a:srgbClr val="2B2F32"/>
                </a:solidFill>
                <a:latin typeface="Calibri"/>
                <a:ea typeface="DejaVu Sans"/>
              </a:rPr>
              <a:t>задачи, требующие 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заим</a:t>
            </a:r>
            <a:r>
              <a:rPr lang="ru-RU" sz="11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д</a:t>
            </a: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ействия с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>
                <a:solidFill>
                  <a:srgbClr val="2B2F32"/>
                </a:solidFill>
                <a:latin typeface="Calibri"/>
                <a:ea typeface="DejaVu Sans"/>
              </a:rPr>
              <a:t>инвестором</a:t>
            </a:r>
            <a:endParaRPr lang="ru-RU" sz="1100" b="0" strike="noStrike" spc="-1">
              <a:latin typeface="Arial"/>
            </a:endParaRPr>
          </a:p>
        </p:txBody>
      </p:sp>
      <p:grpSp>
        <p:nvGrpSpPr>
          <p:cNvPr id="1133" name="Group 55"/>
          <p:cNvGrpSpPr/>
          <p:nvPr/>
        </p:nvGrpSpPr>
        <p:grpSpPr>
          <a:xfrm>
            <a:off x="9006840" y="120240"/>
            <a:ext cx="329040" cy="262080"/>
            <a:chOff x="9006840" y="120240"/>
            <a:chExt cx="329040" cy="262080"/>
          </a:xfrm>
        </p:grpSpPr>
        <p:sp>
          <p:nvSpPr>
            <p:cNvPr id="1134" name="CustomShape 56"/>
            <p:cNvSpPr/>
            <p:nvPr/>
          </p:nvSpPr>
          <p:spPr>
            <a:xfrm>
              <a:off x="9256680" y="205200"/>
              <a:ext cx="79200" cy="360"/>
            </a:xfrm>
            <a:custGeom>
              <a:avLst/>
              <a:gdLst/>
              <a:ahLst/>
              <a:cxnLst/>
              <a:rect l="l" t="t" r="r" b="b"/>
              <a:pathLst>
                <a:path w="80009">
                  <a:moveTo>
                    <a:pt x="0" y="0"/>
                  </a:moveTo>
                  <a:lnTo>
                    <a:pt x="79870" y="0"/>
                  </a:lnTo>
                </a:path>
              </a:pathLst>
            </a:custGeom>
            <a:noFill/>
            <a:ln w="1152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35" name="CustomShape 57"/>
            <p:cNvSpPr/>
            <p:nvPr/>
          </p:nvSpPr>
          <p:spPr>
            <a:xfrm>
              <a:off x="9006840" y="120240"/>
              <a:ext cx="243720" cy="262080"/>
            </a:xfrm>
            <a:prstGeom prst="rect">
              <a:avLst/>
            </a:prstGeom>
            <a:blipFill rotWithShape="0"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36" name="CustomShape 58"/>
          <p:cNvSpPr/>
          <p:nvPr/>
        </p:nvSpPr>
        <p:spPr>
          <a:xfrm>
            <a:off x="9140760" y="25740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137" name="CustomShape 59"/>
          <p:cNvSpPr/>
          <p:nvPr/>
        </p:nvSpPr>
        <p:spPr>
          <a:xfrm>
            <a:off x="2880" y="2160"/>
            <a:ext cx="8148240" cy="642960"/>
          </a:xfrm>
          <a:custGeom>
            <a:avLst/>
            <a:gdLst/>
            <a:ahLst/>
            <a:cxnLst/>
            <a:rect l="l" t="t" r="r" b="b"/>
            <a:pathLst>
              <a:path w="8153400" h="643890">
                <a:moveTo>
                  <a:pt x="8152798" y="0"/>
                </a:moveTo>
                <a:lnTo>
                  <a:pt x="0" y="0"/>
                </a:lnTo>
                <a:lnTo>
                  <a:pt x="0" y="642215"/>
                </a:lnTo>
                <a:lnTo>
                  <a:pt x="7582631" y="643725"/>
                </a:lnTo>
                <a:lnTo>
                  <a:pt x="8152798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8" name="CustomShape 60"/>
          <p:cNvSpPr/>
          <p:nvPr/>
        </p:nvSpPr>
        <p:spPr>
          <a:xfrm>
            <a:off x="469800" y="162720"/>
            <a:ext cx="557712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МЕХАНИЗМ </a:t>
            </a:r>
            <a:r>
              <a:rPr lang="ru-RU" sz="2000" b="1" strike="noStrike" spc="1">
                <a:solidFill>
                  <a:srgbClr val="FFFFFF"/>
                </a:solidFill>
                <a:latin typeface="Calibri"/>
              </a:rPr>
              <a:t>РАБОТЫ </a:t>
            </a: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С</a:t>
            </a:r>
            <a:r>
              <a:rPr lang="ru-RU" sz="2000" b="1" strike="noStrike" spc="12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ИНВЕСТОРАМИ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139" name="CustomShape 61"/>
          <p:cNvSpPr/>
          <p:nvPr/>
        </p:nvSpPr>
        <p:spPr>
          <a:xfrm>
            <a:off x="2221560" y="4655880"/>
            <a:ext cx="243720" cy="26208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40" name="CustomShape 62"/>
          <p:cNvSpPr/>
          <p:nvPr/>
        </p:nvSpPr>
        <p:spPr>
          <a:xfrm>
            <a:off x="2355480" y="479340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141" name="CustomShape 63"/>
          <p:cNvSpPr/>
          <p:nvPr/>
        </p:nvSpPr>
        <p:spPr>
          <a:xfrm>
            <a:off x="2451960" y="2725200"/>
            <a:ext cx="1647360" cy="4687312"/>
          </a:xfrm>
          <a:prstGeom prst="rect">
            <a:avLst/>
          </a:prstGeom>
          <a:solidFill>
            <a:srgbClr val="D1D3D4">
              <a:alpha val="2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480" rIns="0" bIns="0">
            <a:spAutoFit/>
          </a:bodyPr>
          <a:lstStyle/>
          <a:p>
            <a:pPr>
              <a:lnSpc>
                <a:spcPct val="100000"/>
              </a:lnSpc>
              <a:spcBef>
                <a:spcPts val="5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Выгрузка ключевых тюменских компаний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из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БД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«Контур Фокус»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или «</a:t>
            </a:r>
            <a:r>
              <a:rPr lang="ru-RU" sz="1000" b="1" strike="noStrike" spc="-1" dirty="0" err="1">
                <a:solidFill>
                  <a:srgbClr val="2B2F32"/>
                </a:solidFill>
                <a:latin typeface="Calibri"/>
                <a:ea typeface="DejaVu Sans"/>
              </a:rPr>
              <a:t>Спарк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»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Организация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000" b="1" strike="noStrike" spc="-13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регулярных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очных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встреч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ключевыми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компаниями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региона, обсуждение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планов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развития,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возможных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мер</a:t>
            </a:r>
            <a:r>
              <a:rPr lang="ru-RU" sz="1000" b="1" strike="noStrike" spc="-10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поддержки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3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Отслеживание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масштабируемых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000" b="1" strike="noStrike" spc="-69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территории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Тюменской области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компаний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"/>
              </a:spcBef>
            </a:pPr>
            <a:endParaRPr lang="ru-RU" sz="1000" b="0" strike="noStrike" spc="-1" dirty="0">
              <a:latin typeface="Arial"/>
            </a:endParaRPr>
          </a:p>
          <a:p>
            <a:pPr marL="11160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Проработка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вариантов </a:t>
            </a:r>
            <a:r>
              <a:rPr lang="ru-RU" sz="1000" b="1" strike="noStrike" spc="-32" dirty="0" err="1">
                <a:solidFill>
                  <a:srgbClr val="2B2F32"/>
                </a:solidFill>
                <a:latin typeface="Calibri"/>
                <a:ea typeface="DejaVu Sans"/>
              </a:rPr>
              <a:t>внутрирегиональной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 интеграции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000" b="1" strike="noStrike" spc="-13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кооперации</a:t>
            </a:r>
            <a:endParaRPr lang="ru-RU" sz="1000" b="0" strike="noStrike" spc="-1" dirty="0">
              <a:latin typeface="Arial"/>
            </a:endParaRPr>
          </a:p>
          <a:p>
            <a:pPr marL="111600">
              <a:lnSpc>
                <a:spcPct val="100000"/>
              </a:lnSpc>
              <a:spcBef>
                <a:spcPts val="37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819"/>
              </a:lnSpc>
              <a:spcBef>
                <a:spcPts val="6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000" b="1" strike="noStrike" spc="-26" dirty="0" err="1">
                <a:solidFill>
                  <a:srgbClr val="2B2F32"/>
                </a:solidFill>
                <a:latin typeface="Calibri"/>
                <a:ea typeface="DejaVu Sans"/>
              </a:rPr>
              <a:t>роуд</a:t>
            </a:r>
            <a:r>
              <a:rPr lang="ru-RU" sz="1000" b="1" strike="noStrike" spc="-69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шоу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40"/>
              </a:spcBef>
            </a:pP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для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потенциальных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инвесторов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Проработка с крупным бизнесом Тюменской области возможностей организации производств для включения в цепочку поставок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Оценка эффективности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работы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привлечению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инвесторов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края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интеграции</a:t>
            </a:r>
            <a:r>
              <a:rPr lang="ru-RU" sz="1000" b="1" strike="noStrike" spc="-12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их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11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муниципалитеты,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внесение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изменений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план</a:t>
            </a:r>
            <a:r>
              <a:rPr lang="ru-RU" sz="1000" b="1" strike="noStrike" spc="-1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работы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endParaRPr lang="ru-RU" sz="1000" b="0" strike="noStrike" spc="-1" dirty="0">
              <a:latin typeface="Arial"/>
            </a:endParaRPr>
          </a:p>
        </p:txBody>
      </p:sp>
      <p:sp>
        <p:nvSpPr>
          <p:cNvPr id="1142" name="CustomShape 64"/>
          <p:cNvSpPr/>
          <p:nvPr/>
        </p:nvSpPr>
        <p:spPr>
          <a:xfrm>
            <a:off x="432000" y="2053800"/>
            <a:ext cx="145800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143" name="CustomShape 65"/>
          <p:cNvSpPr/>
          <p:nvPr/>
        </p:nvSpPr>
        <p:spPr>
          <a:xfrm>
            <a:off x="2562120" y="2028960"/>
            <a:ext cx="104148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144" name="CustomShape 66"/>
          <p:cNvSpPr/>
          <p:nvPr/>
        </p:nvSpPr>
        <p:spPr>
          <a:xfrm>
            <a:off x="2551320" y="2206440"/>
            <a:ext cx="239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DejaVu Sans"/>
              </a:rPr>
              <a:t>7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45" name="CustomShape 67"/>
          <p:cNvSpPr/>
          <p:nvPr/>
        </p:nvSpPr>
        <p:spPr>
          <a:xfrm>
            <a:off x="4665960" y="1942920"/>
            <a:ext cx="112572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146" name="CustomShape 68"/>
          <p:cNvSpPr/>
          <p:nvPr/>
        </p:nvSpPr>
        <p:spPr>
          <a:xfrm>
            <a:off x="6751800" y="1952280"/>
            <a:ext cx="1109880" cy="9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120">
              <a:lnSpc>
                <a:spcPts val="700"/>
              </a:lnSpc>
              <a:spcBef>
                <a:spcPts val="564"/>
              </a:spcBef>
            </a:pP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ФИАТО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147" name="CustomShape 69"/>
          <p:cNvSpPr/>
          <p:nvPr/>
        </p:nvSpPr>
        <p:spPr>
          <a:xfrm>
            <a:off x="8856720" y="1454040"/>
            <a:ext cx="972720" cy="26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АГЕНТЫ, ИНТЕГ</a:t>
            </a:r>
            <a:r>
              <a:rPr lang="ru-RU" sz="900" b="1" strike="noStrike" spc="-46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38">
                <a:solidFill>
                  <a:srgbClr val="FFFFFF"/>
                </a:solidFill>
                <a:latin typeface="Calibri"/>
                <a:ea typeface="DejaVu Sans"/>
              </a:rPr>
              <a:t>А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Т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</a:t>
            </a:r>
            <a:r>
              <a:rPr lang="ru-RU" sz="9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Р</a:t>
            </a:r>
            <a:r>
              <a:rPr lang="ru-RU" sz="900" b="1" strike="noStrike" spc="-1">
                <a:solidFill>
                  <a:srgbClr val="FFFFFF"/>
                </a:solidFill>
                <a:latin typeface="Calibri"/>
                <a:ea typeface="DejaVu Sans"/>
              </a:rPr>
              <a:t>Ы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148" name="CustomShape 70"/>
          <p:cNvSpPr/>
          <p:nvPr/>
        </p:nvSpPr>
        <p:spPr>
          <a:xfrm>
            <a:off x="347040" y="2714040"/>
            <a:ext cx="1647360" cy="426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49" name="CustomShape 71"/>
          <p:cNvSpPr/>
          <p:nvPr/>
        </p:nvSpPr>
        <p:spPr>
          <a:xfrm>
            <a:off x="2457360" y="2714040"/>
            <a:ext cx="1647360" cy="426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0" name="CustomShape 72"/>
          <p:cNvSpPr/>
          <p:nvPr/>
        </p:nvSpPr>
        <p:spPr>
          <a:xfrm>
            <a:off x="4562280" y="2714040"/>
            <a:ext cx="1647360" cy="426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1" name="CustomShape 73"/>
          <p:cNvSpPr/>
          <p:nvPr/>
        </p:nvSpPr>
        <p:spPr>
          <a:xfrm>
            <a:off x="6652440" y="2714040"/>
            <a:ext cx="1647360" cy="426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2" name="CustomShape 74"/>
          <p:cNvSpPr/>
          <p:nvPr/>
        </p:nvSpPr>
        <p:spPr>
          <a:xfrm>
            <a:off x="8757360" y="2719800"/>
            <a:ext cx="1647360" cy="426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3" name="CustomShape 75"/>
          <p:cNvSpPr/>
          <p:nvPr/>
        </p:nvSpPr>
        <p:spPr>
          <a:xfrm>
            <a:off x="4328820" y="6206093"/>
            <a:ext cx="243720" cy="26208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5" name="CustomShape 77"/>
          <p:cNvSpPr/>
          <p:nvPr/>
        </p:nvSpPr>
        <p:spPr>
          <a:xfrm>
            <a:off x="6381032" y="6286532"/>
            <a:ext cx="243720" cy="26208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7" name="CustomShape 79"/>
          <p:cNvSpPr/>
          <p:nvPr/>
        </p:nvSpPr>
        <p:spPr>
          <a:xfrm>
            <a:off x="2221560" y="5806980"/>
            <a:ext cx="243720" cy="26208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9" name="CustomShape 81"/>
          <p:cNvSpPr/>
          <p:nvPr/>
        </p:nvSpPr>
        <p:spPr>
          <a:xfrm>
            <a:off x="8713080" y="57765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60" name="CustomShape 82"/>
          <p:cNvSpPr/>
          <p:nvPr/>
        </p:nvSpPr>
        <p:spPr>
          <a:xfrm>
            <a:off x="326880" y="7180560"/>
            <a:ext cx="31456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РОИВ – региональные органы исполнительной власти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ФИАТО – Фонд «Инвестиционное агентство Тюменской области»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161" name="CustomShape 83"/>
          <p:cNvSpPr/>
          <p:nvPr/>
        </p:nvSpPr>
        <p:spPr>
          <a:xfrm>
            <a:off x="3542400" y="7197120"/>
            <a:ext cx="3098520" cy="12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МО – Администрация Уватского муниципального района</a:t>
            </a:r>
            <a:endParaRPr lang="ru-RU" sz="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CustomShape 1"/>
          <p:cNvSpPr/>
          <p:nvPr/>
        </p:nvSpPr>
        <p:spPr>
          <a:xfrm>
            <a:off x="347040" y="271404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3" name="CustomShape 2"/>
          <p:cNvSpPr/>
          <p:nvPr/>
        </p:nvSpPr>
        <p:spPr>
          <a:xfrm>
            <a:off x="2457360" y="271404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4" name="CustomShape 3"/>
          <p:cNvSpPr/>
          <p:nvPr/>
        </p:nvSpPr>
        <p:spPr>
          <a:xfrm>
            <a:off x="4562280" y="271404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5" name="CustomShape 4"/>
          <p:cNvSpPr/>
          <p:nvPr/>
        </p:nvSpPr>
        <p:spPr>
          <a:xfrm>
            <a:off x="6652440" y="271404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6" name="CustomShape 5"/>
          <p:cNvSpPr/>
          <p:nvPr/>
        </p:nvSpPr>
        <p:spPr>
          <a:xfrm>
            <a:off x="8757360" y="2719800"/>
            <a:ext cx="1647360" cy="426528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7" name="CustomShape 6"/>
          <p:cNvSpPr/>
          <p:nvPr/>
        </p:nvSpPr>
        <p:spPr>
          <a:xfrm>
            <a:off x="8733960" y="13478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68" name="CustomShape 7"/>
          <p:cNvSpPr/>
          <p:nvPr/>
        </p:nvSpPr>
        <p:spPr>
          <a:xfrm>
            <a:off x="8831880" y="1437480"/>
            <a:ext cx="1351080" cy="39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404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ИНТЕГРАЦИЯ БИЗНЕСА В БИЗНЕС-СООБЩЕСТВО РЕГИОНА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169" name="CustomShape 8"/>
          <p:cNvSpPr/>
          <p:nvPr/>
        </p:nvSpPr>
        <p:spPr>
          <a:xfrm>
            <a:off x="6667200" y="136908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0" name="CustomShape 9"/>
          <p:cNvSpPr/>
          <p:nvPr/>
        </p:nvSpPr>
        <p:spPr>
          <a:xfrm>
            <a:off x="6764760" y="2189160"/>
            <a:ext cx="401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14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71" name="CustomShape 10"/>
          <p:cNvSpPr/>
          <p:nvPr/>
        </p:nvSpPr>
        <p:spPr>
          <a:xfrm>
            <a:off x="6766560" y="1459080"/>
            <a:ext cx="1111320" cy="12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2" name="CustomShape 11"/>
          <p:cNvSpPr/>
          <p:nvPr/>
        </p:nvSpPr>
        <p:spPr>
          <a:xfrm>
            <a:off x="4537080" y="136908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3" name="CustomShape 12"/>
          <p:cNvSpPr/>
          <p:nvPr/>
        </p:nvSpPr>
        <p:spPr>
          <a:xfrm>
            <a:off x="4634640" y="2189160"/>
            <a:ext cx="368640" cy="40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13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74" name="CustomShape 13"/>
          <p:cNvSpPr/>
          <p:nvPr/>
        </p:nvSpPr>
        <p:spPr>
          <a:xfrm>
            <a:off x="4636080" y="1459080"/>
            <a:ext cx="1159560" cy="53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ОБРАТНАЯ</a:t>
            </a:r>
            <a:r>
              <a:rPr lang="ru-RU" sz="900" b="1" strike="noStrike" spc="-75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СВЯЗЬ ОТ</a:t>
            </a:r>
            <a:r>
              <a:rPr lang="ru-RU" sz="900" b="1" strike="noStrike" spc="-2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ИНВЕСТОРОВ</a:t>
            </a:r>
            <a:endParaRPr lang="ru-RU" sz="900" b="0" strike="noStrike" spc="-1">
              <a:latin typeface="Arial"/>
            </a:endParaRPr>
          </a:p>
          <a:p>
            <a:pPr marL="12600">
              <a:lnSpc>
                <a:spcPts val="1001"/>
              </a:lnSpc>
              <a:spcBef>
                <a:spcPts val="79"/>
              </a:spcBef>
            </a:pPr>
            <a:endParaRPr lang="ru-RU" sz="900" b="0" strike="noStrike" spc="-1">
              <a:latin typeface="Arial"/>
            </a:endParaRPr>
          </a:p>
          <a:p>
            <a:pPr marL="12600">
              <a:lnSpc>
                <a:spcPts val="1001"/>
              </a:lnSpc>
              <a:spcBef>
                <a:spcPts val="79"/>
              </a:spcBef>
            </a:pPr>
            <a:endParaRPr lang="ru-RU" sz="900" b="0" strike="noStrike" spc="-1">
              <a:latin typeface="Arial"/>
            </a:endParaRPr>
          </a:p>
        </p:txBody>
      </p:sp>
      <p:sp>
        <p:nvSpPr>
          <p:cNvPr id="1175" name="CustomShape 14"/>
          <p:cNvSpPr/>
          <p:nvPr/>
        </p:nvSpPr>
        <p:spPr>
          <a:xfrm>
            <a:off x="2396160" y="136584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6" name="CustomShape 15"/>
          <p:cNvSpPr/>
          <p:nvPr/>
        </p:nvSpPr>
        <p:spPr>
          <a:xfrm>
            <a:off x="2500560" y="2181600"/>
            <a:ext cx="367560" cy="40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12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77" name="CustomShape 16"/>
          <p:cNvSpPr/>
          <p:nvPr/>
        </p:nvSpPr>
        <p:spPr>
          <a:xfrm>
            <a:off x="2500560" y="1451520"/>
            <a:ext cx="130428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РЕЕСТР </a:t>
            </a: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ИНВ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Е</a:t>
            </a: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ТИЦИОННЫХ 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ПРОЕКТОВ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178" name="CustomShape 17"/>
          <p:cNvSpPr/>
          <p:nvPr/>
        </p:nvSpPr>
        <p:spPr>
          <a:xfrm>
            <a:off x="327240" y="1361520"/>
            <a:ext cx="1647360" cy="119988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9" name="CustomShape 18"/>
          <p:cNvSpPr/>
          <p:nvPr/>
        </p:nvSpPr>
        <p:spPr>
          <a:xfrm>
            <a:off x="424800" y="2181600"/>
            <a:ext cx="41868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11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180" name="CustomShape 19"/>
          <p:cNvSpPr/>
          <p:nvPr/>
        </p:nvSpPr>
        <p:spPr>
          <a:xfrm>
            <a:off x="426600" y="1451520"/>
            <a:ext cx="1223640" cy="26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СТАНДАРТ </a:t>
            </a:r>
            <a:r>
              <a:rPr lang="ru-RU" sz="900" b="1" strike="noStrike" spc="-15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ОПРОВ</a:t>
            </a:r>
            <a:r>
              <a:rPr lang="ru-RU" sz="9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Ж</a:t>
            </a: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ДЕНИЯ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181" name="CustomShape 20"/>
          <p:cNvSpPr/>
          <p:nvPr/>
        </p:nvSpPr>
        <p:spPr>
          <a:xfrm>
            <a:off x="3240" y="819000"/>
            <a:ext cx="10685520" cy="347760"/>
          </a:xfrm>
          <a:custGeom>
            <a:avLst/>
            <a:gdLst/>
            <a:ahLst/>
            <a:cxnLst/>
            <a:rect l="l" t="t" r="r" b="b"/>
            <a:pathLst>
              <a:path w="10692130" h="348615">
                <a:moveTo>
                  <a:pt x="10691672" y="0"/>
                </a:moveTo>
                <a:lnTo>
                  <a:pt x="0" y="0"/>
                </a:lnTo>
                <a:lnTo>
                  <a:pt x="305562" y="348437"/>
                </a:lnTo>
                <a:lnTo>
                  <a:pt x="10386428" y="348437"/>
                </a:lnTo>
                <a:lnTo>
                  <a:pt x="10691672" y="381"/>
                </a:lnTo>
                <a:lnTo>
                  <a:pt x="10691672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2" name="CustomShape 21"/>
          <p:cNvSpPr/>
          <p:nvPr/>
        </p:nvSpPr>
        <p:spPr>
          <a:xfrm>
            <a:off x="4574160" y="794520"/>
            <a:ext cx="1679040" cy="33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algn="ctr">
              <a:lnSpc>
                <a:spcPts val="1636"/>
              </a:lnSpc>
              <a:spcBef>
                <a:spcPts val="102"/>
              </a:spcBef>
            </a:pPr>
            <a:r>
              <a:rPr lang="ru-RU" sz="1400" b="1" strike="noStrike" spc="9">
                <a:solidFill>
                  <a:srgbClr val="2B2F32"/>
                </a:solidFill>
                <a:latin typeface="Calibri"/>
                <a:ea typeface="DejaVu Sans"/>
              </a:rPr>
              <a:t>Сопровождение</a:t>
            </a:r>
            <a:endParaRPr lang="ru-RU" sz="1400" b="0" strike="noStrike" spc="-1">
              <a:latin typeface="Arial"/>
            </a:endParaRPr>
          </a:p>
          <a:p>
            <a:pPr algn="ctr">
              <a:lnSpc>
                <a:spcPts val="918"/>
              </a:lnSpc>
            </a:pPr>
            <a:r>
              <a:rPr lang="ru-RU" sz="800" b="1" strike="noStrike" spc="1">
                <a:solidFill>
                  <a:srgbClr val="2B2F32"/>
                </a:solidFill>
                <a:latin typeface="Calibri"/>
                <a:ea typeface="DejaVu Sans"/>
              </a:rPr>
              <a:t>26</a:t>
            </a:r>
            <a:r>
              <a:rPr lang="ru-RU" sz="800" b="1" strike="noStrike" spc="9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7">
                <a:solidFill>
                  <a:srgbClr val="2B2F32"/>
                </a:solidFill>
                <a:latin typeface="Calibri"/>
                <a:ea typeface="DejaVu Sans"/>
              </a:rPr>
              <a:t>мероприятий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183" name="CustomShape 22"/>
          <p:cNvSpPr/>
          <p:nvPr/>
        </p:nvSpPr>
        <p:spPr>
          <a:xfrm>
            <a:off x="2108880" y="18244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4" name="CustomShape 23"/>
          <p:cNvSpPr/>
          <p:nvPr/>
        </p:nvSpPr>
        <p:spPr>
          <a:xfrm>
            <a:off x="4223520" y="18244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5" name="CustomShape 24"/>
          <p:cNvSpPr/>
          <p:nvPr/>
        </p:nvSpPr>
        <p:spPr>
          <a:xfrm>
            <a:off x="6310080" y="18244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6" name="CustomShape 25"/>
          <p:cNvSpPr/>
          <p:nvPr/>
        </p:nvSpPr>
        <p:spPr>
          <a:xfrm>
            <a:off x="8411760" y="1824480"/>
            <a:ext cx="184680" cy="322920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7" name="CustomShape 26"/>
          <p:cNvSpPr/>
          <p:nvPr/>
        </p:nvSpPr>
        <p:spPr>
          <a:xfrm>
            <a:off x="9341640" y="94680"/>
            <a:ext cx="1099080" cy="59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06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320"/>
              </a:spcBef>
            </a:pPr>
            <a:r>
              <a:rPr lang="ru-RU" sz="1100" b="1" strike="noStrike" spc="-7">
                <a:solidFill>
                  <a:srgbClr val="2B2F32"/>
                </a:solidFill>
                <a:latin typeface="Calibri"/>
                <a:ea typeface="DejaVu Sans"/>
              </a:rPr>
              <a:t>задачи, требующие 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заим</a:t>
            </a:r>
            <a:r>
              <a:rPr lang="ru-RU" sz="11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д</a:t>
            </a: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ействия с</a:t>
            </a: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>
                <a:solidFill>
                  <a:srgbClr val="2B2F32"/>
                </a:solidFill>
                <a:latin typeface="Calibri"/>
                <a:ea typeface="DejaVu Sans"/>
              </a:rPr>
              <a:t>инвестором</a:t>
            </a:r>
            <a:endParaRPr lang="ru-RU" sz="1100" b="0" strike="noStrike" spc="-1">
              <a:latin typeface="Arial"/>
            </a:endParaRPr>
          </a:p>
        </p:txBody>
      </p:sp>
      <p:grpSp>
        <p:nvGrpSpPr>
          <p:cNvPr id="1188" name="Group 27"/>
          <p:cNvGrpSpPr/>
          <p:nvPr/>
        </p:nvGrpSpPr>
        <p:grpSpPr>
          <a:xfrm>
            <a:off x="8974800" y="124200"/>
            <a:ext cx="329040" cy="262080"/>
            <a:chOff x="8974800" y="124200"/>
            <a:chExt cx="329040" cy="262080"/>
          </a:xfrm>
        </p:grpSpPr>
        <p:sp>
          <p:nvSpPr>
            <p:cNvPr id="1189" name="CustomShape 28"/>
            <p:cNvSpPr/>
            <p:nvPr/>
          </p:nvSpPr>
          <p:spPr>
            <a:xfrm>
              <a:off x="9224640" y="209520"/>
              <a:ext cx="79200" cy="360"/>
            </a:xfrm>
            <a:custGeom>
              <a:avLst/>
              <a:gdLst/>
              <a:ahLst/>
              <a:cxnLst/>
              <a:rect l="l" t="t" r="r" b="b"/>
              <a:pathLst>
                <a:path w="80009">
                  <a:moveTo>
                    <a:pt x="0" y="0"/>
                  </a:moveTo>
                  <a:lnTo>
                    <a:pt x="79883" y="0"/>
                  </a:lnTo>
                </a:path>
              </a:pathLst>
            </a:custGeom>
            <a:noFill/>
            <a:ln w="1152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0" name="CustomShape 29"/>
            <p:cNvSpPr/>
            <p:nvPr/>
          </p:nvSpPr>
          <p:spPr>
            <a:xfrm>
              <a:off x="8974800" y="124200"/>
              <a:ext cx="243720" cy="26208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91" name="CustomShape 30"/>
          <p:cNvSpPr/>
          <p:nvPr/>
        </p:nvSpPr>
        <p:spPr>
          <a:xfrm>
            <a:off x="9108720" y="2617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192" name="CustomShape 31"/>
          <p:cNvSpPr/>
          <p:nvPr/>
        </p:nvSpPr>
        <p:spPr>
          <a:xfrm>
            <a:off x="129600" y="2867400"/>
            <a:ext cx="243720" cy="26208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3" name="CustomShape 32"/>
          <p:cNvSpPr/>
          <p:nvPr/>
        </p:nvSpPr>
        <p:spPr>
          <a:xfrm>
            <a:off x="263520" y="300456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194" name="CustomShape 33"/>
          <p:cNvSpPr/>
          <p:nvPr/>
        </p:nvSpPr>
        <p:spPr>
          <a:xfrm>
            <a:off x="283680" y="5207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5" name="CustomShape 34"/>
          <p:cNvSpPr/>
          <p:nvPr/>
        </p:nvSpPr>
        <p:spPr>
          <a:xfrm>
            <a:off x="2465640" y="2729160"/>
            <a:ext cx="1647360" cy="31590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320" rIns="0" bIns="0">
            <a:spAutoFit/>
          </a:bodyPr>
          <a:lstStyle/>
          <a:p>
            <a:pPr>
              <a:lnSpc>
                <a:spcPct val="100000"/>
              </a:lnSpc>
              <a:spcBef>
                <a:spcPts val="37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Создание единого реестра инвестиционных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проектов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регионального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муниципального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уровня, реализуемых на территории</a:t>
            </a:r>
            <a:r>
              <a:rPr lang="ru-RU" sz="10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ГО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Включение</a:t>
            </a:r>
            <a:r>
              <a:rPr lang="ru-RU" sz="1000" b="1" strike="noStrike" spc="-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инвесторов</a:t>
            </a:r>
            <a:r>
              <a:rPr lang="ru-RU" sz="1000" b="1" strike="noStrike" spc="-5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r>
              <a:rPr lang="ru-RU" sz="1000" b="1" strike="noStrike" spc="-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5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реестр инвестиционных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проектов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Тюменской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области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Поддержание</a:t>
            </a:r>
            <a:r>
              <a:rPr lang="ru-RU" sz="1000" b="1" strike="noStrike" spc="-103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актуальности реестра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  <a:spcBef>
                <a:spcPts val="6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Разграничение и закрепление статусов за инвестиционными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проектами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регионального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муниципального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уровня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Автоматизация ведения реестра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(по типу CRM)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формирование проектов, анализ реализации этапов проектов,</a:t>
            </a:r>
            <a:r>
              <a:rPr lang="ru-RU" sz="1000" b="1" strike="noStrike" spc="-11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информирование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о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проблемах проекта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196" name="CustomShape 35"/>
          <p:cNvSpPr/>
          <p:nvPr/>
        </p:nvSpPr>
        <p:spPr>
          <a:xfrm>
            <a:off x="2389320" y="288180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7" name="CustomShape 36"/>
          <p:cNvSpPr/>
          <p:nvPr/>
        </p:nvSpPr>
        <p:spPr>
          <a:xfrm>
            <a:off x="2389320" y="34700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8" name="CustomShape 37"/>
          <p:cNvSpPr/>
          <p:nvPr/>
        </p:nvSpPr>
        <p:spPr>
          <a:xfrm>
            <a:off x="2389320" y="3884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9" name="CustomShape 38"/>
          <p:cNvSpPr/>
          <p:nvPr/>
        </p:nvSpPr>
        <p:spPr>
          <a:xfrm>
            <a:off x="2389320" y="418068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0" name="CustomShape 39"/>
          <p:cNvSpPr/>
          <p:nvPr/>
        </p:nvSpPr>
        <p:spPr>
          <a:xfrm>
            <a:off x="2389320" y="46886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1" name="CustomShape 40"/>
          <p:cNvSpPr/>
          <p:nvPr/>
        </p:nvSpPr>
        <p:spPr>
          <a:xfrm>
            <a:off x="4290840" y="2869200"/>
            <a:ext cx="243720" cy="26208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2" name="CustomShape 41"/>
          <p:cNvSpPr/>
          <p:nvPr/>
        </p:nvSpPr>
        <p:spPr>
          <a:xfrm>
            <a:off x="4424760" y="300636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03" name="CustomShape 42"/>
          <p:cNvSpPr/>
          <p:nvPr/>
        </p:nvSpPr>
        <p:spPr>
          <a:xfrm>
            <a:off x="4290840" y="3508200"/>
            <a:ext cx="243720" cy="26208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4" name="CustomShape 43"/>
          <p:cNvSpPr/>
          <p:nvPr/>
        </p:nvSpPr>
        <p:spPr>
          <a:xfrm>
            <a:off x="4424760" y="364536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05" name="CustomShape 44"/>
          <p:cNvSpPr/>
          <p:nvPr/>
        </p:nvSpPr>
        <p:spPr>
          <a:xfrm>
            <a:off x="4290840" y="4481640"/>
            <a:ext cx="243720" cy="26208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6" name="CustomShape 45"/>
          <p:cNvSpPr/>
          <p:nvPr/>
        </p:nvSpPr>
        <p:spPr>
          <a:xfrm>
            <a:off x="4424760" y="461880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07" name="CustomShape 46"/>
          <p:cNvSpPr/>
          <p:nvPr/>
        </p:nvSpPr>
        <p:spPr>
          <a:xfrm>
            <a:off x="4542840" y="2729160"/>
            <a:ext cx="1647360" cy="36676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  <a:spcBef>
                <a:spcPts val="6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Сбор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обратной</a:t>
            </a:r>
            <a:r>
              <a:rPr lang="ru-RU" sz="1000" b="1" strike="noStrike" spc="-14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связи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от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инвесторов, </a:t>
            </a:r>
            <a:r>
              <a:rPr lang="ru-RU" sz="1000" b="1" strike="noStrike" spc="-41" dirty="0">
                <a:solidFill>
                  <a:srgbClr val="2B2F32"/>
                </a:solidFill>
                <a:latin typeface="Calibri"/>
                <a:ea typeface="DejaVu Sans"/>
              </a:rPr>
              <a:t>находящихся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на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сопровождении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4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Сбор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обратной</a:t>
            </a:r>
            <a:r>
              <a:rPr lang="ru-RU" sz="1000" b="1" strike="noStrike" spc="-14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связи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от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инвесторов,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планировавших реализовать проект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на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территории МО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,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но</a:t>
            </a:r>
            <a:r>
              <a:rPr lang="ru-RU" sz="1000" b="1" strike="noStrike" spc="-69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отказавшихся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14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стратегических</a:t>
            </a:r>
            <a:r>
              <a:rPr lang="ru-RU" sz="1000" b="1" strike="noStrike" spc="-1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сессий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улучшению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карты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ценностей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факторов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притяжения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 МО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(не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реже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1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раза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полгода)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0"/>
              </a:spcBef>
            </a:pPr>
            <a:endParaRPr lang="ru-RU" sz="1000" b="0" strike="noStrike" spc="-1" dirty="0">
              <a:latin typeface="Arial"/>
            </a:endParaRPr>
          </a:p>
          <a:p>
            <a:pPr marL="109800" algn="just">
              <a:lnSpc>
                <a:spcPts val="799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Оценка эффективности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работы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сопровождению</a:t>
            </a:r>
            <a:r>
              <a:rPr lang="ru-RU" sz="1000" b="1" strike="noStrike" spc="-11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инвесторов,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внесение изменений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11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работу</a:t>
            </a:r>
            <a:endParaRPr lang="ru-RU" sz="1000" b="0" strike="noStrike" spc="-1" dirty="0">
              <a:latin typeface="Arial"/>
            </a:endParaRPr>
          </a:p>
          <a:p>
            <a:pPr marL="109800" algn="just">
              <a:lnSpc>
                <a:spcPts val="780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0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инвесторами</a:t>
            </a:r>
            <a:endParaRPr lang="ru-RU" sz="1000" b="0" strike="noStrike" spc="-1" dirty="0">
              <a:latin typeface="Arial"/>
            </a:endParaRPr>
          </a:p>
          <a:p>
            <a:pPr marL="109800" algn="just">
              <a:lnSpc>
                <a:spcPts val="780"/>
              </a:lnSpc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Подготовка предложений по внесению изменений в методику оценки муниципальных образований Тюменской области в части учета мнения бизнеса о работе Администрации МО</a:t>
            </a:r>
            <a:endParaRPr lang="ru-RU" sz="1000" b="0" strike="noStrike" spc="-1" dirty="0">
              <a:latin typeface="Arial"/>
            </a:endParaRPr>
          </a:p>
          <a:p>
            <a:pPr marL="109800" algn="just">
              <a:lnSpc>
                <a:spcPts val="780"/>
              </a:lnSpc>
            </a:pPr>
            <a:endParaRPr lang="ru-RU" sz="1000" b="0" strike="noStrike" spc="-1" dirty="0">
              <a:latin typeface="Arial"/>
            </a:endParaRPr>
          </a:p>
        </p:txBody>
      </p:sp>
      <p:sp>
        <p:nvSpPr>
          <p:cNvPr id="1208" name="CustomShape 47"/>
          <p:cNvSpPr/>
          <p:nvPr/>
        </p:nvSpPr>
        <p:spPr>
          <a:xfrm>
            <a:off x="4492440" y="54723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9" name="CustomShape 48"/>
          <p:cNvSpPr/>
          <p:nvPr/>
        </p:nvSpPr>
        <p:spPr>
          <a:xfrm>
            <a:off x="6388920" y="2868840"/>
            <a:ext cx="243720" cy="262080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0" name="CustomShape 49"/>
          <p:cNvSpPr/>
          <p:nvPr/>
        </p:nvSpPr>
        <p:spPr>
          <a:xfrm>
            <a:off x="6522840" y="300600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11" name="CustomShape 50"/>
          <p:cNvSpPr/>
          <p:nvPr/>
        </p:nvSpPr>
        <p:spPr>
          <a:xfrm>
            <a:off x="6388920" y="3783960"/>
            <a:ext cx="243720" cy="262080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2" name="CustomShape 51"/>
          <p:cNvSpPr/>
          <p:nvPr/>
        </p:nvSpPr>
        <p:spPr>
          <a:xfrm>
            <a:off x="6522840" y="39211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13" name="CustomShape 52"/>
          <p:cNvSpPr/>
          <p:nvPr/>
        </p:nvSpPr>
        <p:spPr>
          <a:xfrm>
            <a:off x="6388920" y="4608000"/>
            <a:ext cx="243720" cy="26208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4" name="CustomShape 53"/>
          <p:cNvSpPr/>
          <p:nvPr/>
        </p:nvSpPr>
        <p:spPr>
          <a:xfrm>
            <a:off x="6522840" y="47455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15" name="CustomShape 54"/>
          <p:cNvSpPr/>
          <p:nvPr/>
        </p:nvSpPr>
        <p:spPr>
          <a:xfrm>
            <a:off x="6648120" y="2729160"/>
            <a:ext cx="1647360" cy="22253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8360" rIns="0" bIns="0">
            <a:spAutoFit/>
          </a:bodyPr>
          <a:lstStyle/>
          <a:p>
            <a:pPr marL="109800">
              <a:lnSpc>
                <a:spcPts val="989"/>
              </a:lnSpc>
              <a:spcBef>
                <a:spcPts val="853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Опрос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инвесторов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  <a:spcBef>
                <a:spcPts val="91"/>
              </a:spcBef>
            </a:pP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на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предмет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их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возможных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рекомендаций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по</a:t>
            </a:r>
            <a:r>
              <a:rPr lang="ru-RU" sz="1000" b="1" strike="noStrike" spc="-15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сервисам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работы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0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инвесторами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Тюменской области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(по</a:t>
            </a:r>
            <a:r>
              <a:rPr lang="ru-RU" sz="1000" b="1" strike="noStrike" spc="-7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10</a:t>
            </a:r>
            <a:r>
              <a:rPr lang="ru-RU" sz="1000" b="1" strike="noStrike" spc="-75" dirty="0">
                <a:solidFill>
                  <a:srgbClr val="2B2F32"/>
                </a:solidFill>
                <a:latin typeface="Calibri"/>
                <a:ea typeface="DejaVu Sans"/>
              </a:rPr>
              <a:t>-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балльной</a:t>
            </a:r>
            <a:r>
              <a:rPr lang="ru-RU" sz="1000" b="1" strike="noStrike" spc="-7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шкале)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26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89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Работа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0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группой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  <a:spcBef>
                <a:spcPts val="91"/>
              </a:spcBef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«промоутеров»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–</a:t>
            </a:r>
            <a:r>
              <a:rPr lang="ru-RU" sz="1000" b="1" strike="noStrike" spc="-13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41" dirty="0">
                <a:solidFill>
                  <a:srgbClr val="2B2F32"/>
                </a:solidFill>
                <a:latin typeface="Calibri"/>
                <a:ea typeface="DejaVu Sans"/>
              </a:rPr>
              <a:t>тех,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кто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дал</a:t>
            </a:r>
            <a:r>
              <a:rPr lang="ru-RU" sz="1000" b="1" strike="noStrike" spc="-14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максимальную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оценку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готов рекомендовать</a:t>
            </a:r>
            <a:r>
              <a:rPr lang="ru-RU" sz="10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регион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89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Работа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0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группой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  <a:spcBef>
                <a:spcPts val="91"/>
              </a:spcBef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«деструкторов»</a:t>
            </a:r>
            <a:r>
              <a:rPr lang="ru-RU" sz="1000" b="1" strike="noStrike" spc="-8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–</a:t>
            </a:r>
            <a:r>
              <a:rPr lang="ru-RU" sz="1000" b="1" strike="noStrike" spc="-8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тех,</a:t>
            </a:r>
            <a:r>
              <a:rPr lang="ru-RU" sz="1000" b="1" strike="noStrike" spc="-8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кто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дал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минимальную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оценку,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проработка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ними путей улучшения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сервиса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216" name="CustomShape 55"/>
          <p:cNvSpPr/>
          <p:nvPr/>
        </p:nvSpPr>
        <p:spPr>
          <a:xfrm>
            <a:off x="8477640" y="3783960"/>
            <a:ext cx="243720" cy="262080"/>
          </a:xfrm>
          <a:prstGeom prst="rect">
            <a:avLst/>
          </a:prstGeom>
          <a:blipFill rotWithShape="0">
            <a:blip r:embed="rId1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7" name="CustomShape 56"/>
          <p:cNvSpPr/>
          <p:nvPr/>
        </p:nvSpPr>
        <p:spPr>
          <a:xfrm>
            <a:off x="8611560" y="39211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18" name="CustomShape 57"/>
          <p:cNvSpPr/>
          <p:nvPr/>
        </p:nvSpPr>
        <p:spPr>
          <a:xfrm>
            <a:off x="8477640" y="5242680"/>
            <a:ext cx="243720" cy="262080"/>
          </a:xfrm>
          <a:prstGeom prst="rect">
            <a:avLst/>
          </a:prstGeom>
          <a:blipFill rotWithShape="0">
            <a:blip r:embed="rId1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9" name="CustomShape 58"/>
          <p:cNvSpPr/>
          <p:nvPr/>
        </p:nvSpPr>
        <p:spPr>
          <a:xfrm>
            <a:off x="8611560" y="53798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20" name="CustomShape 59"/>
          <p:cNvSpPr/>
          <p:nvPr/>
        </p:nvSpPr>
        <p:spPr>
          <a:xfrm>
            <a:off x="8761320" y="2729160"/>
            <a:ext cx="1647360" cy="34822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840" rIns="0" bIns="0">
            <a:spAutoFit/>
          </a:bodyPr>
          <a:lstStyle/>
          <a:p>
            <a:pPr>
              <a:lnSpc>
                <a:spcPct val="100000"/>
              </a:lnSpc>
              <a:spcBef>
                <a:spcPts val="54"/>
              </a:spcBef>
            </a:pP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Совершенствование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стандарта запуска проектов: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история успеха,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применение мер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поддержек, привлечение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к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открытию </a:t>
            </a: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лидеров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общественного</a:t>
            </a:r>
            <a:r>
              <a:rPr lang="ru-RU" sz="10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мнения</a:t>
            </a:r>
            <a:endParaRPr lang="ru-RU" sz="10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60"/>
              </a:spcBef>
            </a:pPr>
            <a:endParaRPr lang="ru-RU" sz="1000" b="0" strike="noStrike" spc="-1" dirty="0">
              <a:latin typeface="Arial"/>
            </a:endParaRPr>
          </a:p>
          <a:p>
            <a:pPr marL="9648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Организация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000" b="1" strike="noStrike" spc="-13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регулярных</a:t>
            </a:r>
            <a:r>
              <a:rPr lang="ru-RU" sz="1000" b="1" strike="noStrike" spc="-69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контактов</a:t>
            </a:r>
            <a:endParaRPr lang="ru-RU" sz="1000" b="0" strike="noStrike" spc="-1" dirty="0">
              <a:latin typeface="Arial"/>
            </a:endParaRPr>
          </a:p>
          <a:p>
            <a:pPr marL="96480">
              <a:lnSpc>
                <a:spcPts val="901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инвесторами,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реализовавшими</a:t>
            </a:r>
            <a:r>
              <a:rPr lang="ru-RU" sz="1000" b="1" strike="noStrike" spc="-10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свои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проекты.</a:t>
            </a:r>
            <a:endParaRPr lang="ru-RU" sz="1000" b="0" strike="noStrike" spc="-1" dirty="0">
              <a:latin typeface="Arial"/>
            </a:endParaRPr>
          </a:p>
          <a:p>
            <a:pPr marL="96480">
              <a:lnSpc>
                <a:spcPts val="989"/>
              </a:lnSpc>
              <a:spcBef>
                <a:spcPts val="720"/>
              </a:spcBef>
            </a:pP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Проработка возможных</a:t>
            </a:r>
            <a:endParaRPr lang="ru-RU" sz="1000" b="0" strike="noStrike" spc="-1" dirty="0">
              <a:latin typeface="Arial"/>
            </a:endParaRPr>
          </a:p>
          <a:p>
            <a:pPr marL="96480">
              <a:lnSpc>
                <a:spcPts val="901"/>
              </a:lnSpc>
              <a:spcBef>
                <a:spcPts val="91"/>
              </a:spcBef>
            </a:pPr>
            <a:r>
              <a:rPr lang="ru-RU" sz="10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тем 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для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обсуждения: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сбыт, кооперация,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экспорт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–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поддержка действующего</a:t>
            </a:r>
            <a:r>
              <a:rPr lang="ru-RU" sz="1000" b="1" strike="noStrike" spc="-12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бизнеса</a:t>
            </a:r>
            <a:endParaRPr lang="ru-RU" sz="1000" b="0" strike="noStrike" spc="-1" dirty="0">
              <a:latin typeface="Arial"/>
            </a:endParaRPr>
          </a:p>
          <a:p>
            <a:pPr marL="96480">
              <a:lnSpc>
                <a:spcPct val="100000"/>
              </a:lnSpc>
              <a:spcBef>
                <a:spcPts val="11"/>
              </a:spcBef>
            </a:pPr>
            <a:endParaRPr lang="ru-RU" sz="1000" b="0" strike="noStrike" spc="-1" dirty="0">
              <a:latin typeface="Arial"/>
            </a:endParaRPr>
          </a:p>
          <a:p>
            <a:pPr marL="9648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Проведение 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регулярных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совместных целевых</a:t>
            </a:r>
            <a:r>
              <a:rPr lang="ru-RU" sz="1000" b="1" strike="noStrike" spc="-154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B2B мероприятий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и</a:t>
            </a:r>
            <a:r>
              <a:rPr lang="ru-RU" sz="10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нвесторами</a:t>
            </a:r>
            <a:endParaRPr lang="ru-RU" sz="1000" b="0" strike="noStrike" spc="-1" dirty="0">
              <a:latin typeface="Arial"/>
            </a:endParaRPr>
          </a:p>
          <a:p>
            <a:pPr marL="96480">
              <a:lnSpc>
                <a:spcPts val="901"/>
              </a:lnSpc>
            </a:pPr>
            <a:endParaRPr lang="ru-RU" sz="1000" b="0" strike="noStrike" spc="-1" dirty="0">
              <a:latin typeface="Arial"/>
            </a:endParaRPr>
          </a:p>
          <a:p>
            <a:pPr marL="96480">
              <a:lnSpc>
                <a:spcPts val="901"/>
              </a:lnSpc>
            </a:pPr>
            <a:r>
              <a:rPr lang="ru-RU" sz="10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Организация Клуба Инвесторов с участием Губернатора Тюменской области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221" name="CustomShape 60"/>
          <p:cNvSpPr/>
          <p:nvPr/>
        </p:nvSpPr>
        <p:spPr>
          <a:xfrm>
            <a:off x="8490960" y="2868840"/>
            <a:ext cx="243720" cy="262080"/>
          </a:xfrm>
          <a:prstGeom prst="rect">
            <a:avLst/>
          </a:prstGeom>
          <a:blipFill rotWithShape="0">
            <a:blip r:embed="rId1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2" name="CustomShape 61"/>
          <p:cNvSpPr/>
          <p:nvPr/>
        </p:nvSpPr>
        <p:spPr>
          <a:xfrm>
            <a:off x="8624880" y="300600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23" name="CustomShape 62"/>
          <p:cNvSpPr/>
          <p:nvPr/>
        </p:nvSpPr>
        <p:spPr>
          <a:xfrm>
            <a:off x="2880" y="2160"/>
            <a:ext cx="8119800" cy="647280"/>
          </a:xfrm>
          <a:custGeom>
            <a:avLst/>
            <a:gdLst/>
            <a:ahLst/>
            <a:cxnLst/>
            <a:rect l="l" t="t" r="r" b="b"/>
            <a:pathLst>
              <a:path w="8124825" h="648335">
                <a:moveTo>
                  <a:pt x="0" y="0"/>
                </a:moveTo>
                <a:lnTo>
                  <a:pt x="0" y="646296"/>
                </a:lnTo>
                <a:lnTo>
                  <a:pt x="7550619" y="647800"/>
                </a:lnTo>
                <a:lnTo>
                  <a:pt x="8124329" y="87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4" name="CustomShape 63"/>
          <p:cNvSpPr/>
          <p:nvPr/>
        </p:nvSpPr>
        <p:spPr>
          <a:xfrm>
            <a:off x="437760" y="166680"/>
            <a:ext cx="557712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МЕХАНИЗМ </a:t>
            </a:r>
            <a:r>
              <a:rPr lang="ru-RU" sz="2000" b="1" strike="noStrike" spc="1">
                <a:solidFill>
                  <a:srgbClr val="FFFFFF"/>
                </a:solidFill>
                <a:latin typeface="Calibri"/>
              </a:rPr>
              <a:t>РАБОТЫ </a:t>
            </a: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С</a:t>
            </a:r>
            <a:r>
              <a:rPr lang="ru-RU" sz="2000" b="1" strike="noStrike" spc="12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ИНВЕСТОРАМИ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225" name="CustomShape 64"/>
          <p:cNvSpPr/>
          <p:nvPr/>
        </p:nvSpPr>
        <p:spPr>
          <a:xfrm>
            <a:off x="299880" y="66020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6" name="CustomShape 65"/>
          <p:cNvSpPr/>
          <p:nvPr/>
        </p:nvSpPr>
        <p:spPr>
          <a:xfrm>
            <a:off x="347400" y="2729160"/>
            <a:ext cx="1647360" cy="46748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800" rIns="0" bIns="0">
            <a:spAutoFit/>
          </a:bodyPr>
          <a:lstStyle/>
          <a:p>
            <a:pPr>
              <a:lnSpc>
                <a:spcPct val="100000"/>
              </a:lnSpc>
              <a:spcBef>
                <a:spcPts val="31"/>
              </a:spcBef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901"/>
              </a:lnSpc>
            </a:pP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Регулярный </a:t>
            </a:r>
            <a:r>
              <a:rPr lang="ru-RU" sz="900" b="1" strike="noStrike" spc="-38" dirty="0">
                <a:solidFill>
                  <a:srgbClr val="2B2F32"/>
                </a:solidFill>
                <a:latin typeface="Calibri"/>
                <a:ea typeface="DejaVu Sans"/>
              </a:rPr>
              <a:t>мониторинг </a:t>
            </a: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реализации инвестиционных</a:t>
            </a:r>
            <a:r>
              <a:rPr lang="ru-RU" sz="900" b="1" strike="noStrike" spc="-97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проектов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45"/>
              </a:spcBef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Формирование </a:t>
            </a:r>
            <a:r>
              <a:rPr lang="ru-RU" sz="9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базы </a:t>
            </a: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типовых проблем</a:t>
            </a:r>
            <a:r>
              <a:rPr lang="ru-RU" sz="9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инвесторов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ct val="100000"/>
              </a:lnSpc>
              <a:spcBef>
                <a:spcPts val="51"/>
              </a:spcBef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99"/>
              </a:lnSpc>
            </a:pP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Формирование </a:t>
            </a: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корпоративной </a:t>
            </a: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культуры</a:t>
            </a:r>
            <a:r>
              <a:rPr lang="ru-RU" sz="9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взаимодействия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900" b="1" strike="noStrike" spc="-5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инвесторами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Создание на уровне Тюменской области единого регламента по сопровождению инвесторов с определением взаимодействия между РОИВ, территориальными ФОИВ, </a:t>
            </a:r>
            <a:r>
              <a:rPr lang="ru-RU" sz="900" b="1" strike="noStrike" spc="-32" dirty="0" err="1">
                <a:solidFill>
                  <a:srgbClr val="2B2F32"/>
                </a:solidFill>
                <a:latin typeface="Calibri"/>
                <a:ea typeface="DejaVu Sans"/>
              </a:rPr>
              <a:t>ресурсоснабжающими</a:t>
            </a: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 организациями, муниципалитетами 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32" dirty="0">
                <a:solidFill>
                  <a:srgbClr val="2B2F32"/>
                </a:solidFill>
                <a:latin typeface="Calibri"/>
                <a:ea typeface="DejaVu Sans"/>
              </a:rPr>
              <a:t>Создание центра компетенции по сбыту продукции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Подготовка реестра производимой продукции, услуг, работ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Создание программы продвижения продукции местных компаний :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- на рынок Тюменской области («Покупаем Тюменское»)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- на рынок РФ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- на экспортный рынок (совместно с ЦПЭ и РЭЦ)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r>
              <a:rPr lang="ru-RU" sz="900" b="1" strike="noStrike" spc="-26" dirty="0">
                <a:solidFill>
                  <a:srgbClr val="2B2F32"/>
                </a:solidFill>
                <a:latin typeface="Calibri"/>
                <a:ea typeface="DejaVu Sans"/>
              </a:rPr>
              <a:t>Инициирование закупочных сессий с крупным бизнесом</a:t>
            </a:r>
            <a:endParaRPr lang="ru-RU" sz="900" b="0" strike="noStrike" spc="-1" dirty="0">
              <a:latin typeface="Arial"/>
            </a:endParaRPr>
          </a:p>
          <a:p>
            <a:pPr marL="109800">
              <a:lnSpc>
                <a:spcPts val="780"/>
              </a:lnSpc>
            </a:pPr>
            <a:endParaRPr lang="ru-RU" sz="900" b="0" strike="noStrike" spc="-1" dirty="0">
              <a:latin typeface="Arial"/>
            </a:endParaRPr>
          </a:p>
        </p:txBody>
      </p:sp>
      <p:sp>
        <p:nvSpPr>
          <p:cNvPr id="1227" name="CustomShape 66"/>
          <p:cNvSpPr/>
          <p:nvPr/>
        </p:nvSpPr>
        <p:spPr>
          <a:xfrm>
            <a:off x="290880" y="336348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8" name="CustomShape 67"/>
          <p:cNvSpPr/>
          <p:nvPr/>
        </p:nvSpPr>
        <p:spPr>
          <a:xfrm>
            <a:off x="290880" y="36806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9" name="CustomShape 68"/>
          <p:cNvSpPr/>
          <p:nvPr/>
        </p:nvSpPr>
        <p:spPr>
          <a:xfrm>
            <a:off x="426600" y="1771560"/>
            <a:ext cx="1223640" cy="13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0880">
              <a:lnSpc>
                <a:spcPct val="100000"/>
              </a:lnSpc>
              <a:spcBef>
                <a:spcPts val="289"/>
              </a:spcBef>
            </a:pPr>
            <a:r>
              <a:rPr lang="ru-RU" sz="800" b="0" strike="noStrike" spc="-32">
                <a:solidFill>
                  <a:srgbClr val="2B2F32"/>
                </a:solidFill>
                <a:latin typeface="Calibri"/>
                <a:ea typeface="DejaVu Sans"/>
              </a:rPr>
              <a:t>РОИВ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4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4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230" name="CustomShape 69"/>
          <p:cNvSpPr/>
          <p:nvPr/>
        </p:nvSpPr>
        <p:spPr>
          <a:xfrm>
            <a:off x="2491920" y="1913760"/>
            <a:ext cx="1470240" cy="13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0880">
              <a:lnSpc>
                <a:spcPct val="100000"/>
              </a:lnSpc>
              <a:spcBef>
                <a:spcPts val="289"/>
              </a:spcBef>
            </a:pPr>
            <a:r>
              <a:rPr lang="ru-RU" sz="800" b="0" strike="noStrike" spc="-32">
                <a:solidFill>
                  <a:srgbClr val="2B2F32"/>
                </a:solidFill>
                <a:latin typeface="Calibri"/>
                <a:ea typeface="DejaVu Sans"/>
              </a:rPr>
              <a:t>РОИВ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4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4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231" name="CustomShape 70"/>
          <p:cNvSpPr/>
          <p:nvPr/>
        </p:nvSpPr>
        <p:spPr>
          <a:xfrm>
            <a:off x="4633560" y="1876320"/>
            <a:ext cx="1159560" cy="13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0880">
              <a:lnSpc>
                <a:spcPct val="100000"/>
              </a:lnSpc>
              <a:spcBef>
                <a:spcPts val="289"/>
              </a:spcBef>
            </a:pP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4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232" name="CustomShape 71"/>
          <p:cNvSpPr/>
          <p:nvPr/>
        </p:nvSpPr>
        <p:spPr>
          <a:xfrm>
            <a:off x="6766560" y="1940760"/>
            <a:ext cx="1111320" cy="13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5840">
              <a:lnSpc>
                <a:spcPct val="100000"/>
              </a:lnSpc>
              <a:spcBef>
                <a:spcPts val="499"/>
              </a:spcBef>
            </a:pP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233" name="CustomShape 72"/>
          <p:cNvSpPr/>
          <p:nvPr/>
        </p:nvSpPr>
        <p:spPr>
          <a:xfrm>
            <a:off x="8862120" y="2185920"/>
            <a:ext cx="401040" cy="4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2"/>
              </a:spcBef>
            </a:pPr>
            <a:r>
              <a:rPr lang="ru-RU" sz="2600" b="1" strike="noStrike" spc="35">
                <a:solidFill>
                  <a:srgbClr val="2B2F32"/>
                </a:solidFill>
                <a:latin typeface="Calibri"/>
                <a:ea typeface="DejaVu Sans"/>
              </a:rPr>
              <a:t>15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234" name="CustomShape 73"/>
          <p:cNvSpPr/>
          <p:nvPr/>
        </p:nvSpPr>
        <p:spPr>
          <a:xfrm>
            <a:off x="8831880" y="2068200"/>
            <a:ext cx="1436040" cy="13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20880">
              <a:lnSpc>
                <a:spcPct val="100000"/>
              </a:lnSpc>
              <a:spcBef>
                <a:spcPts val="289"/>
              </a:spcBef>
            </a:pPr>
            <a:r>
              <a:rPr lang="ru-RU" sz="800" b="0" strike="noStrike" spc="-32">
                <a:solidFill>
                  <a:srgbClr val="2B2F32"/>
                </a:solidFill>
                <a:latin typeface="Calibri"/>
                <a:ea typeface="DejaVu Sans"/>
              </a:rPr>
              <a:t>РОИВ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4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>
                <a:solidFill>
                  <a:srgbClr val="2B2F32"/>
                </a:solidFill>
                <a:latin typeface="Calibri"/>
                <a:ea typeface="DejaVu Sans"/>
              </a:rPr>
              <a:t>ФИАТО</a:t>
            </a:r>
            <a:r>
              <a:rPr lang="ru-RU" sz="800" b="0" strike="noStrike" spc="-4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2B2F32"/>
                </a:solidFill>
                <a:latin typeface="Calibri"/>
                <a:ea typeface="DejaVu Sans"/>
              </a:rPr>
              <a:t>/</a:t>
            </a:r>
            <a:r>
              <a:rPr lang="ru-RU" sz="800" b="0" strike="noStrike" spc="-5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МО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235" name="CustomShape 74"/>
          <p:cNvSpPr/>
          <p:nvPr/>
        </p:nvSpPr>
        <p:spPr>
          <a:xfrm>
            <a:off x="285120" y="551808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6" name="CustomShape 75"/>
          <p:cNvSpPr/>
          <p:nvPr/>
        </p:nvSpPr>
        <p:spPr>
          <a:xfrm>
            <a:off x="300960" y="413604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7" name="CustomShape 76"/>
          <p:cNvSpPr/>
          <p:nvPr/>
        </p:nvSpPr>
        <p:spPr>
          <a:xfrm>
            <a:off x="156960" y="4840200"/>
            <a:ext cx="243720" cy="26208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8" name="CustomShape 77"/>
          <p:cNvSpPr/>
          <p:nvPr/>
        </p:nvSpPr>
        <p:spPr>
          <a:xfrm>
            <a:off x="290880" y="497736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39" name="CustomShape 78"/>
          <p:cNvSpPr/>
          <p:nvPr/>
        </p:nvSpPr>
        <p:spPr>
          <a:xfrm>
            <a:off x="8489160" y="5800320"/>
            <a:ext cx="243720" cy="262080"/>
          </a:xfrm>
          <a:prstGeom prst="rect">
            <a:avLst/>
          </a:prstGeom>
          <a:blipFill rotWithShape="0">
            <a:blip r:embed="rId1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0" name="CustomShape 79"/>
          <p:cNvSpPr/>
          <p:nvPr/>
        </p:nvSpPr>
        <p:spPr>
          <a:xfrm>
            <a:off x="8623080" y="593784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41" name="CustomShape 80"/>
          <p:cNvSpPr/>
          <p:nvPr/>
        </p:nvSpPr>
        <p:spPr>
          <a:xfrm>
            <a:off x="4508640" y="5990760"/>
            <a:ext cx="60840" cy="6084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2" name="CustomShape 81"/>
          <p:cNvSpPr/>
          <p:nvPr/>
        </p:nvSpPr>
        <p:spPr>
          <a:xfrm>
            <a:off x="8466480" y="4455360"/>
            <a:ext cx="243720" cy="262080"/>
          </a:xfrm>
          <a:prstGeom prst="rect">
            <a:avLst/>
          </a:prstGeom>
          <a:blipFill rotWithShape="0">
            <a:blip r:embed="rId1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3" name="CustomShape 82"/>
          <p:cNvSpPr/>
          <p:nvPr/>
        </p:nvSpPr>
        <p:spPr>
          <a:xfrm>
            <a:off x="8600400" y="4592520"/>
            <a:ext cx="80640" cy="9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7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3"/>
              </a:spcBef>
            </a:pPr>
            <a:r>
              <a:rPr lang="ru-RU" sz="550" b="1" strike="noStrike" spc="7">
                <a:solidFill>
                  <a:srgbClr val="2B2F32"/>
                </a:solidFill>
                <a:latin typeface="Calibri"/>
                <a:ea typeface="DejaVu Sans"/>
              </a:rPr>
              <a:t>₽</a:t>
            </a:r>
            <a:endParaRPr lang="ru-RU" sz="550" b="0" strike="noStrike" spc="-1">
              <a:latin typeface="Arial"/>
            </a:endParaRPr>
          </a:p>
        </p:txBody>
      </p:sp>
      <p:sp>
        <p:nvSpPr>
          <p:cNvPr id="1244" name="CustomShape 83"/>
          <p:cNvSpPr/>
          <p:nvPr/>
        </p:nvSpPr>
        <p:spPr>
          <a:xfrm>
            <a:off x="326880" y="7180560"/>
            <a:ext cx="31456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РОИВ – региональные органы исполнительной власти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ФИАТО – Фонд «Инвестиционное агентство Тюменской области»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245" name="CustomShape 84"/>
          <p:cNvSpPr/>
          <p:nvPr/>
        </p:nvSpPr>
        <p:spPr>
          <a:xfrm>
            <a:off x="6766560" y="1451520"/>
            <a:ext cx="111132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79"/>
              </a:spcBef>
            </a:pP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NPS (ИНДЕКС ЧИСТОЙ ПОДДЕРЖКИ)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246" name="CustomShape 85"/>
          <p:cNvSpPr/>
          <p:nvPr/>
        </p:nvSpPr>
        <p:spPr>
          <a:xfrm>
            <a:off x="3542400" y="7197120"/>
            <a:ext cx="3098520" cy="12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901"/>
              </a:lnSpc>
              <a:spcBef>
                <a:spcPts val="102"/>
              </a:spcBef>
            </a:pPr>
            <a:r>
              <a:rPr lang="ru-RU" sz="800" b="0" strike="noStrike" spc="7">
                <a:solidFill>
                  <a:srgbClr val="2B2F32"/>
                </a:solidFill>
                <a:latin typeface="Calibri"/>
                <a:ea typeface="DejaVu Sans"/>
              </a:rPr>
              <a:t>МО – Администрация Уватского муниципального района</a:t>
            </a:r>
            <a:endParaRPr lang="ru-RU" sz="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CustomShape 1"/>
          <p:cNvSpPr/>
          <p:nvPr/>
        </p:nvSpPr>
        <p:spPr>
          <a:xfrm>
            <a:off x="781560" y="2648880"/>
            <a:ext cx="3227760" cy="4374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 dirty="0">
                <a:solidFill>
                  <a:srgbClr val="10243E"/>
                </a:solidFill>
                <a:latin typeface="Arial"/>
                <a:ea typeface="DejaVu Sans"/>
              </a:rPr>
              <a:t>Гарантийный фонд</a:t>
            </a:r>
            <a:endParaRPr lang="ru-RU" sz="1289" b="0" strike="noStrike" spc="-1" dirty="0">
              <a:latin typeface="Arial"/>
            </a:endParaRPr>
          </a:p>
        </p:txBody>
      </p:sp>
      <p:sp>
        <p:nvSpPr>
          <p:cNvPr id="1248" name="CustomShape 2"/>
          <p:cNvSpPr/>
          <p:nvPr/>
        </p:nvSpPr>
        <p:spPr>
          <a:xfrm>
            <a:off x="781560" y="3630960"/>
            <a:ext cx="3227760" cy="4374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Центр поддержки экспорта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49" name="CustomShape 3"/>
          <p:cNvSpPr/>
          <p:nvPr/>
        </p:nvSpPr>
        <p:spPr>
          <a:xfrm>
            <a:off x="777960" y="4124880"/>
            <a:ext cx="3229560" cy="4374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Центр инжиниринга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0" name="CustomShape 4"/>
          <p:cNvSpPr/>
          <p:nvPr/>
        </p:nvSpPr>
        <p:spPr>
          <a:xfrm>
            <a:off x="777960" y="4622400"/>
            <a:ext cx="3229560" cy="4374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Центр поддержки предпринимательства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1" name="CustomShape 5"/>
          <p:cNvSpPr/>
          <p:nvPr/>
        </p:nvSpPr>
        <p:spPr>
          <a:xfrm>
            <a:off x="781560" y="3139200"/>
            <a:ext cx="3227760" cy="4374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Микрофинансовая организация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2" name="CustomShape 6"/>
          <p:cNvSpPr/>
          <p:nvPr/>
        </p:nvSpPr>
        <p:spPr>
          <a:xfrm>
            <a:off x="783360" y="5612040"/>
            <a:ext cx="3227760" cy="4374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Центр поддержки фермерства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3" name="CustomShape 7"/>
          <p:cNvSpPr/>
          <p:nvPr/>
        </p:nvSpPr>
        <p:spPr>
          <a:xfrm>
            <a:off x="781560" y="5118120"/>
            <a:ext cx="3227760" cy="43740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Центр инноваций социальной сферы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4" name="CustomShape 8"/>
          <p:cNvSpPr/>
          <p:nvPr/>
        </p:nvSpPr>
        <p:spPr>
          <a:xfrm>
            <a:off x="5927760" y="2645280"/>
            <a:ext cx="3227760" cy="437400"/>
          </a:xfrm>
          <a:prstGeom prst="roundRect">
            <a:avLst>
              <a:gd name="adj" fmla="val 16667"/>
            </a:avLst>
          </a:prstGeom>
          <a:solidFill>
            <a:srgbClr val="A9D18E"/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Индустриальные парки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5" name="CustomShape 9"/>
          <p:cNvSpPr/>
          <p:nvPr/>
        </p:nvSpPr>
        <p:spPr>
          <a:xfrm>
            <a:off x="5927760" y="3625560"/>
            <a:ext cx="3227760" cy="441000"/>
          </a:xfrm>
          <a:prstGeom prst="roundRect">
            <a:avLst>
              <a:gd name="adj" fmla="val 16667"/>
            </a:avLst>
          </a:prstGeom>
          <a:solidFill>
            <a:srgbClr val="A9D18E"/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Фонд развития промышленности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6" name="CustomShape 10"/>
          <p:cNvSpPr/>
          <p:nvPr/>
        </p:nvSpPr>
        <p:spPr>
          <a:xfrm>
            <a:off x="5927760" y="3139200"/>
            <a:ext cx="3227760" cy="437400"/>
          </a:xfrm>
          <a:prstGeom prst="roundRect">
            <a:avLst>
              <a:gd name="adj" fmla="val 16667"/>
            </a:avLst>
          </a:prstGeom>
          <a:solidFill>
            <a:srgbClr val="A9D18E"/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Инвестиционное агентство Тюменской области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7" name="CustomShape 11"/>
          <p:cNvSpPr/>
          <p:nvPr/>
        </p:nvSpPr>
        <p:spPr>
          <a:xfrm>
            <a:off x="5927760" y="4128480"/>
            <a:ext cx="3227760" cy="437400"/>
          </a:xfrm>
          <a:prstGeom prst="roundRect">
            <a:avLst>
              <a:gd name="adj" fmla="val 16667"/>
            </a:avLst>
          </a:prstGeom>
          <a:solidFill>
            <a:srgbClr val="A9D18E"/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Региональная лизинговая компания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8" name="CustomShape 12"/>
          <p:cNvSpPr/>
          <p:nvPr/>
        </p:nvSpPr>
        <p:spPr>
          <a:xfrm>
            <a:off x="5927760" y="5116320"/>
            <a:ext cx="3227760" cy="437400"/>
          </a:xfrm>
          <a:prstGeom prst="roundRect">
            <a:avLst>
              <a:gd name="adj" fmla="val 16667"/>
            </a:avLst>
          </a:prstGeom>
          <a:ln>
            <a:solidFill>
              <a:srgbClr val="548235"/>
            </a:solidFill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Субсидии на CAPEX/OPEX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59" name="CustomShape 13"/>
          <p:cNvSpPr/>
          <p:nvPr/>
        </p:nvSpPr>
        <p:spPr>
          <a:xfrm>
            <a:off x="5918400" y="5612040"/>
            <a:ext cx="3227760" cy="437400"/>
          </a:xfrm>
          <a:prstGeom prst="roundRect">
            <a:avLst>
              <a:gd name="adj" fmla="val 16667"/>
            </a:avLst>
          </a:prstGeom>
          <a:ln>
            <a:solidFill>
              <a:srgbClr val="548235"/>
            </a:solidFill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Налоговые преференции / статусы инвестора</a:t>
            </a:r>
            <a:endParaRPr lang="ru-RU" sz="1289" b="0" strike="noStrike" spc="-1">
              <a:latin typeface="Arial"/>
            </a:endParaRPr>
          </a:p>
        </p:txBody>
      </p:sp>
      <p:pic>
        <p:nvPicPr>
          <p:cNvPr id="1260" name="Picture 2"/>
          <p:cNvPicPr/>
          <p:nvPr/>
        </p:nvPicPr>
        <p:blipFill>
          <a:blip r:embed="rId2"/>
          <a:srcRect t="29148" b="27494"/>
          <a:stretch/>
        </p:blipFill>
        <p:spPr>
          <a:xfrm>
            <a:off x="477000" y="1869120"/>
            <a:ext cx="2360880" cy="753120"/>
          </a:xfrm>
          <a:prstGeom prst="rect">
            <a:avLst/>
          </a:prstGeom>
          <a:ln>
            <a:noFill/>
          </a:ln>
        </p:spPr>
      </p:pic>
      <p:sp>
        <p:nvSpPr>
          <p:cNvPr id="1261" name="CustomShape 14"/>
          <p:cNvSpPr/>
          <p:nvPr/>
        </p:nvSpPr>
        <p:spPr>
          <a:xfrm>
            <a:off x="4112280" y="2643480"/>
            <a:ext cx="56556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✓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62" name="CustomShape 15"/>
          <p:cNvSpPr/>
          <p:nvPr/>
        </p:nvSpPr>
        <p:spPr>
          <a:xfrm>
            <a:off x="9292680" y="2643480"/>
            <a:ext cx="29556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C00000"/>
                </a:solidFill>
                <a:latin typeface="Arial"/>
                <a:ea typeface="DejaVu Sans"/>
              </a:rPr>
              <a:t>✗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63" name="CustomShape 16"/>
          <p:cNvSpPr/>
          <p:nvPr/>
        </p:nvSpPr>
        <p:spPr>
          <a:xfrm>
            <a:off x="4112280" y="3137400"/>
            <a:ext cx="56556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✓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64" name="CustomShape 17"/>
          <p:cNvSpPr/>
          <p:nvPr/>
        </p:nvSpPr>
        <p:spPr>
          <a:xfrm>
            <a:off x="4069440" y="3647880"/>
            <a:ext cx="65088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+/-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65" name="CustomShape 18"/>
          <p:cNvSpPr/>
          <p:nvPr/>
        </p:nvSpPr>
        <p:spPr>
          <a:xfrm>
            <a:off x="4056480" y="4161960"/>
            <a:ext cx="65088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+/-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66" name="CustomShape 19"/>
          <p:cNvSpPr/>
          <p:nvPr/>
        </p:nvSpPr>
        <p:spPr>
          <a:xfrm>
            <a:off x="4069440" y="4626000"/>
            <a:ext cx="65088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+/-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67" name="CustomShape 20"/>
          <p:cNvSpPr/>
          <p:nvPr/>
        </p:nvSpPr>
        <p:spPr>
          <a:xfrm>
            <a:off x="4112280" y="5136840"/>
            <a:ext cx="65268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+/-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68" name="CustomShape 21"/>
          <p:cNvSpPr/>
          <p:nvPr/>
        </p:nvSpPr>
        <p:spPr>
          <a:xfrm>
            <a:off x="4112280" y="5615640"/>
            <a:ext cx="65268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+/-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69" name="CustomShape 22"/>
          <p:cNvSpPr/>
          <p:nvPr/>
        </p:nvSpPr>
        <p:spPr>
          <a:xfrm>
            <a:off x="9256320" y="3137400"/>
            <a:ext cx="56376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✓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70" name="CustomShape 23"/>
          <p:cNvSpPr/>
          <p:nvPr/>
        </p:nvSpPr>
        <p:spPr>
          <a:xfrm>
            <a:off x="9247320" y="3621600"/>
            <a:ext cx="65268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+/-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71" name="CustomShape 24"/>
          <p:cNvSpPr/>
          <p:nvPr/>
        </p:nvSpPr>
        <p:spPr>
          <a:xfrm>
            <a:off x="9291600" y="4123080"/>
            <a:ext cx="56376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✓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72" name="CustomShape 25"/>
          <p:cNvSpPr/>
          <p:nvPr/>
        </p:nvSpPr>
        <p:spPr>
          <a:xfrm>
            <a:off x="5927760" y="4626000"/>
            <a:ext cx="3227760" cy="437400"/>
          </a:xfrm>
          <a:prstGeom prst="roundRect">
            <a:avLst>
              <a:gd name="adj" fmla="val 16667"/>
            </a:avLst>
          </a:prstGeom>
          <a:solidFill>
            <a:srgbClr val="A9D18E"/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89" b="0" strike="noStrike" spc="-1">
                <a:solidFill>
                  <a:srgbClr val="10243E"/>
                </a:solidFill>
                <a:latin typeface="Arial"/>
                <a:ea typeface="DejaVu Sans"/>
              </a:rPr>
              <a:t>Кредитование Банк МСП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73" name="CustomShape 26"/>
          <p:cNvSpPr/>
          <p:nvPr/>
        </p:nvSpPr>
        <p:spPr>
          <a:xfrm>
            <a:off x="9247320" y="4642920"/>
            <a:ext cx="65268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+/-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74" name="CustomShape 27"/>
          <p:cNvSpPr/>
          <p:nvPr/>
        </p:nvSpPr>
        <p:spPr>
          <a:xfrm>
            <a:off x="9199080" y="5101560"/>
            <a:ext cx="114840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✓/✓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75" name="CustomShape 28"/>
          <p:cNvSpPr/>
          <p:nvPr/>
        </p:nvSpPr>
        <p:spPr>
          <a:xfrm>
            <a:off x="9169200" y="5606280"/>
            <a:ext cx="1148400" cy="3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70" b="0" strike="noStrike" spc="-1">
                <a:solidFill>
                  <a:srgbClr val="548235"/>
                </a:solidFill>
                <a:latin typeface="Arial"/>
                <a:ea typeface="DejaVu Sans"/>
              </a:rPr>
              <a:t>✓/✓</a:t>
            </a:r>
            <a:endParaRPr lang="ru-RU" sz="1870" b="0" strike="noStrike" spc="-1">
              <a:latin typeface="Arial"/>
            </a:endParaRPr>
          </a:p>
        </p:txBody>
      </p:sp>
      <p:sp>
        <p:nvSpPr>
          <p:cNvPr id="1276" name="CustomShape 29"/>
          <p:cNvSpPr/>
          <p:nvPr/>
        </p:nvSpPr>
        <p:spPr>
          <a:xfrm>
            <a:off x="5838840" y="2045520"/>
            <a:ext cx="3146040" cy="48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89" b="1" strike="noStrike" spc="-1">
                <a:solidFill>
                  <a:srgbClr val="10243E"/>
                </a:solidFill>
                <a:latin typeface="Arial"/>
                <a:ea typeface="DejaVu Sans"/>
              </a:rPr>
              <a:t>Региональные и федеральные институты поддержки</a:t>
            </a:r>
            <a:endParaRPr lang="ru-RU" sz="1289" b="0" strike="noStrike" spc="-1">
              <a:latin typeface="Arial"/>
            </a:endParaRPr>
          </a:p>
        </p:txBody>
      </p:sp>
      <p:sp>
        <p:nvSpPr>
          <p:cNvPr id="1277" name="CustomShape 30"/>
          <p:cNvSpPr/>
          <p:nvPr/>
        </p:nvSpPr>
        <p:spPr>
          <a:xfrm>
            <a:off x="-3600" y="720"/>
            <a:ext cx="8119800" cy="647280"/>
          </a:xfrm>
          <a:custGeom>
            <a:avLst/>
            <a:gdLst/>
            <a:ahLst/>
            <a:cxnLst/>
            <a:rect l="l" t="t" r="r" b="b"/>
            <a:pathLst>
              <a:path w="8124825" h="648335">
                <a:moveTo>
                  <a:pt x="0" y="0"/>
                </a:moveTo>
                <a:lnTo>
                  <a:pt x="0" y="646296"/>
                </a:lnTo>
                <a:lnTo>
                  <a:pt x="7550619" y="647800"/>
                </a:lnTo>
                <a:lnTo>
                  <a:pt x="8124329" y="87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8" name="CustomShape 31"/>
          <p:cNvSpPr/>
          <p:nvPr/>
        </p:nvSpPr>
        <p:spPr>
          <a:xfrm>
            <a:off x="431280" y="167400"/>
            <a:ext cx="621000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b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02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  <a:ea typeface="DejaVu Sans"/>
              </a:rPr>
              <a:t>ЦЕЛЕВОЙ КЛИЕНТ ПО ИНСТРУМЕНТАМ ПОДДЕРЖКИ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9" name="Group 1"/>
          <p:cNvGrpSpPr/>
          <p:nvPr/>
        </p:nvGrpSpPr>
        <p:grpSpPr>
          <a:xfrm>
            <a:off x="0" y="2986560"/>
            <a:ext cx="5800680" cy="2374920"/>
            <a:chOff x="0" y="2986560"/>
            <a:chExt cx="5800680" cy="2374920"/>
          </a:xfrm>
        </p:grpSpPr>
        <p:sp>
          <p:nvSpPr>
            <p:cNvPr id="1280" name="CustomShape 2"/>
            <p:cNvSpPr/>
            <p:nvPr/>
          </p:nvSpPr>
          <p:spPr>
            <a:xfrm>
              <a:off x="3425760" y="2986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1" name="CustomShape 3"/>
            <p:cNvSpPr/>
            <p:nvPr/>
          </p:nvSpPr>
          <p:spPr>
            <a:xfrm>
              <a:off x="3425760" y="2986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2" name="CustomShape 4"/>
            <p:cNvSpPr/>
            <p:nvPr/>
          </p:nvSpPr>
          <p:spPr>
            <a:xfrm>
              <a:off x="3425760" y="2986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noFill/>
            <a:ln w="25560">
              <a:solidFill>
                <a:srgbClr val="FFE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3" name="CustomShape 5"/>
            <p:cNvSpPr/>
            <p:nvPr/>
          </p:nvSpPr>
          <p:spPr>
            <a:xfrm>
              <a:off x="0" y="2986560"/>
              <a:ext cx="1202040" cy="2374920"/>
            </a:xfrm>
            <a:custGeom>
              <a:avLst/>
              <a:gdLst/>
              <a:ahLst/>
              <a:cxnLst/>
              <a:rect l="l" t="t" r="r" b="b"/>
              <a:pathLst>
                <a:path w="1202690" h="2375535">
                  <a:moveTo>
                    <a:pt x="0" y="2374630"/>
                  </a:moveTo>
                  <a:lnTo>
                    <a:pt x="62685" y="2373982"/>
                  </a:lnTo>
                  <a:lnTo>
                    <a:pt x="109965" y="2371177"/>
                  </a:lnTo>
                  <a:lnTo>
                    <a:pt x="156731" y="2366545"/>
                  </a:lnTo>
                  <a:lnTo>
                    <a:pt x="202948" y="2360122"/>
                  </a:lnTo>
                  <a:lnTo>
                    <a:pt x="248579" y="2351944"/>
                  </a:lnTo>
                  <a:lnTo>
                    <a:pt x="293590" y="2342045"/>
                  </a:lnTo>
                  <a:lnTo>
                    <a:pt x="337945" y="2330461"/>
                  </a:lnTo>
                  <a:lnTo>
                    <a:pt x="381608" y="2317228"/>
                  </a:lnTo>
                  <a:lnTo>
                    <a:pt x="424545" y="2302382"/>
                  </a:lnTo>
                  <a:lnTo>
                    <a:pt x="466719" y="2285957"/>
                  </a:lnTo>
                  <a:lnTo>
                    <a:pt x="508095" y="2267989"/>
                  </a:lnTo>
                  <a:lnTo>
                    <a:pt x="548637" y="2248513"/>
                  </a:lnTo>
                  <a:lnTo>
                    <a:pt x="588311" y="2227566"/>
                  </a:lnTo>
                  <a:lnTo>
                    <a:pt x="627080" y="2205182"/>
                  </a:lnTo>
                  <a:lnTo>
                    <a:pt x="664910" y="2181398"/>
                  </a:lnTo>
                  <a:lnTo>
                    <a:pt x="701764" y="2156247"/>
                  </a:lnTo>
                  <a:lnTo>
                    <a:pt x="737608" y="2129767"/>
                  </a:lnTo>
                  <a:lnTo>
                    <a:pt x="772405" y="2101992"/>
                  </a:lnTo>
                  <a:lnTo>
                    <a:pt x="806120" y="2072958"/>
                  </a:lnTo>
                  <a:lnTo>
                    <a:pt x="838719" y="2042701"/>
                  </a:lnTo>
                  <a:lnTo>
                    <a:pt x="870164" y="2011255"/>
                  </a:lnTo>
                  <a:lnTo>
                    <a:pt x="900422" y="1978657"/>
                  </a:lnTo>
                  <a:lnTo>
                    <a:pt x="929456" y="1944941"/>
                  </a:lnTo>
                  <a:lnTo>
                    <a:pt x="957231" y="1910144"/>
                  </a:lnTo>
                  <a:lnTo>
                    <a:pt x="983711" y="1874301"/>
                  </a:lnTo>
                  <a:lnTo>
                    <a:pt x="1008861" y="1837446"/>
                  </a:lnTo>
                  <a:lnTo>
                    <a:pt x="1032646" y="1799617"/>
                  </a:lnTo>
                  <a:lnTo>
                    <a:pt x="1055030" y="1760847"/>
                  </a:lnTo>
                  <a:lnTo>
                    <a:pt x="1075977" y="1721174"/>
                  </a:lnTo>
                  <a:lnTo>
                    <a:pt x="1095452" y="1680631"/>
                  </a:lnTo>
                  <a:lnTo>
                    <a:pt x="1113420" y="1639255"/>
                  </a:lnTo>
                  <a:lnTo>
                    <a:pt x="1129845" y="1597081"/>
                  </a:lnTo>
                  <a:lnTo>
                    <a:pt x="1144692" y="1554145"/>
                  </a:lnTo>
                  <a:lnTo>
                    <a:pt x="1157925" y="1510481"/>
                  </a:lnTo>
                  <a:lnTo>
                    <a:pt x="1169509" y="1466127"/>
                  </a:lnTo>
                  <a:lnTo>
                    <a:pt x="1179407" y="1421116"/>
                  </a:lnTo>
                  <a:lnTo>
                    <a:pt x="1187586" y="1375484"/>
                  </a:lnTo>
                  <a:lnTo>
                    <a:pt x="1194009" y="1329268"/>
                  </a:lnTo>
                  <a:lnTo>
                    <a:pt x="1198641" y="1282501"/>
                  </a:lnTo>
                  <a:lnTo>
                    <a:pt x="1201446" y="1235221"/>
                  </a:lnTo>
                  <a:lnTo>
                    <a:pt x="1202389" y="1187462"/>
                  </a:lnTo>
                  <a:lnTo>
                    <a:pt x="1201446" y="1139703"/>
                  </a:lnTo>
                  <a:lnTo>
                    <a:pt x="1198641" y="1092423"/>
                  </a:lnTo>
                  <a:lnTo>
                    <a:pt x="1194009" y="1045657"/>
                  </a:lnTo>
                  <a:lnTo>
                    <a:pt x="1187586" y="999440"/>
                  </a:lnTo>
                  <a:lnTo>
                    <a:pt x="1179407" y="953809"/>
                  </a:lnTo>
                  <a:lnTo>
                    <a:pt x="1169509" y="908798"/>
                  </a:lnTo>
                  <a:lnTo>
                    <a:pt x="1157925" y="864443"/>
                  </a:lnTo>
                  <a:lnTo>
                    <a:pt x="1144692" y="820780"/>
                  </a:lnTo>
                  <a:lnTo>
                    <a:pt x="1129845" y="777843"/>
                  </a:lnTo>
                  <a:lnTo>
                    <a:pt x="1113420" y="735669"/>
                  </a:lnTo>
                  <a:lnTo>
                    <a:pt x="1095452" y="694293"/>
                  </a:lnTo>
                  <a:lnTo>
                    <a:pt x="1075977" y="653751"/>
                  </a:lnTo>
                  <a:lnTo>
                    <a:pt x="1055030" y="614077"/>
                  </a:lnTo>
                  <a:lnTo>
                    <a:pt x="1032646" y="575308"/>
                  </a:lnTo>
                  <a:lnTo>
                    <a:pt x="1008861" y="537478"/>
                  </a:lnTo>
                  <a:lnTo>
                    <a:pt x="983711" y="500624"/>
                  </a:lnTo>
                  <a:lnTo>
                    <a:pt x="957231" y="464780"/>
                  </a:lnTo>
                  <a:lnTo>
                    <a:pt x="929456" y="429983"/>
                  </a:lnTo>
                  <a:lnTo>
                    <a:pt x="900422" y="396268"/>
                  </a:lnTo>
                  <a:lnTo>
                    <a:pt x="870164" y="363669"/>
                  </a:lnTo>
                  <a:lnTo>
                    <a:pt x="838719" y="332224"/>
                  </a:lnTo>
                  <a:lnTo>
                    <a:pt x="806120" y="301966"/>
                  </a:lnTo>
                  <a:lnTo>
                    <a:pt x="772405" y="272932"/>
                  </a:lnTo>
                  <a:lnTo>
                    <a:pt x="737608" y="245157"/>
                  </a:lnTo>
                  <a:lnTo>
                    <a:pt x="701764" y="218677"/>
                  </a:lnTo>
                  <a:lnTo>
                    <a:pt x="664910" y="193527"/>
                  </a:lnTo>
                  <a:lnTo>
                    <a:pt x="627080" y="169742"/>
                  </a:lnTo>
                  <a:lnTo>
                    <a:pt x="588311" y="147358"/>
                  </a:lnTo>
                  <a:lnTo>
                    <a:pt x="548637" y="126411"/>
                  </a:lnTo>
                  <a:lnTo>
                    <a:pt x="508095" y="106936"/>
                  </a:lnTo>
                  <a:lnTo>
                    <a:pt x="466719" y="88968"/>
                  </a:lnTo>
                  <a:lnTo>
                    <a:pt x="424545" y="72543"/>
                  </a:lnTo>
                  <a:lnTo>
                    <a:pt x="381608" y="57696"/>
                  </a:lnTo>
                  <a:lnTo>
                    <a:pt x="337945" y="44463"/>
                  </a:lnTo>
                  <a:lnTo>
                    <a:pt x="293590" y="32879"/>
                  </a:lnTo>
                  <a:lnTo>
                    <a:pt x="248579" y="22981"/>
                  </a:lnTo>
                  <a:lnTo>
                    <a:pt x="202948" y="14802"/>
                  </a:lnTo>
                  <a:lnTo>
                    <a:pt x="156731" y="8379"/>
                  </a:lnTo>
                  <a:lnTo>
                    <a:pt x="109965" y="3747"/>
                  </a:lnTo>
                  <a:lnTo>
                    <a:pt x="62685" y="942"/>
                  </a:lnTo>
                  <a:lnTo>
                    <a:pt x="14926" y="0"/>
                  </a:lnTo>
                  <a:lnTo>
                    <a:pt x="0" y="294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4" name="CustomShape 6"/>
            <p:cNvSpPr/>
            <p:nvPr/>
          </p:nvSpPr>
          <p:spPr>
            <a:xfrm>
              <a:off x="1201320" y="4173840"/>
              <a:ext cx="2228040" cy="36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5" name="CustomShape 7"/>
            <p:cNvSpPr/>
            <p:nvPr/>
          </p:nvSpPr>
          <p:spPr>
            <a:xfrm>
              <a:off x="3831120" y="3383280"/>
              <a:ext cx="1715040" cy="156924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286" name="CustomShape 8"/>
          <p:cNvSpPr/>
          <p:nvPr/>
        </p:nvSpPr>
        <p:spPr>
          <a:xfrm>
            <a:off x="1031040" y="969840"/>
            <a:ext cx="5951880" cy="80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720" rIns="0" bIns="0">
            <a:spAutoFit/>
          </a:bodyPr>
          <a:lstStyle/>
          <a:p>
            <a:pPr marL="12600">
              <a:lnSpc>
                <a:spcPts val="3010"/>
              </a:lnSpc>
              <a:spcBef>
                <a:spcPts val="289"/>
              </a:spcBef>
            </a:pPr>
            <a:r>
              <a:rPr lang="ru-RU" sz="2600" b="1" strike="noStrike" spc="9">
                <a:solidFill>
                  <a:srgbClr val="FFDE16"/>
                </a:solidFill>
                <a:latin typeface="Calibri"/>
              </a:rPr>
              <a:t>ИСХОДНЫЕ ДАННЫЕ ДЛЯ </a:t>
            </a:r>
            <a:r>
              <a:rPr lang="ru-RU" sz="2600" b="1" strike="noStrike" spc="26">
                <a:solidFill>
                  <a:srgbClr val="FFDE16"/>
                </a:solidFill>
                <a:latin typeface="Calibri"/>
              </a:rPr>
              <a:t>ИНВЕСТИЦИОННОГО</a:t>
            </a:r>
            <a:r>
              <a:rPr lang="ru-RU" sz="2600" b="1" strike="noStrike" spc="-7">
                <a:solidFill>
                  <a:srgbClr val="FFDE16"/>
                </a:solidFill>
                <a:latin typeface="Calibri"/>
              </a:rPr>
              <a:t> </a:t>
            </a:r>
            <a:r>
              <a:rPr lang="ru-RU" sz="2600" b="1" strike="noStrike" spc="35">
                <a:solidFill>
                  <a:srgbClr val="FFDE16"/>
                </a:solidFill>
                <a:latin typeface="Calibri"/>
              </a:rPr>
              <a:t>ПРОФИЛЯ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1287" name="CustomShape 9"/>
          <p:cNvSpPr/>
          <p:nvPr/>
        </p:nvSpPr>
        <p:spPr>
          <a:xfrm>
            <a:off x="3240" y="919440"/>
            <a:ext cx="463320" cy="944640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83"/>
                </a:lnTo>
                <a:lnTo>
                  <a:pt x="463600" y="472541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8" name="CustomShape 10"/>
          <p:cNvSpPr/>
          <p:nvPr/>
        </p:nvSpPr>
        <p:spPr>
          <a:xfrm>
            <a:off x="4140360" y="5662800"/>
            <a:ext cx="944640" cy="46332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83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9" name="CustomShape 11"/>
          <p:cNvSpPr/>
          <p:nvPr/>
        </p:nvSpPr>
        <p:spPr>
          <a:xfrm>
            <a:off x="6415560" y="3434400"/>
            <a:ext cx="3501360" cy="128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600" b="1" strike="noStrike" spc="7">
                <a:solidFill>
                  <a:srgbClr val="FFFFFF"/>
                </a:solidFill>
                <a:latin typeface="Calibri"/>
                <a:ea typeface="DejaVu Sans"/>
              </a:rPr>
              <a:t>2</a:t>
            </a:r>
            <a:r>
              <a:rPr lang="ru-RU" sz="2600" b="1" strike="noStrike" spc="4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2600" b="1" strike="noStrike" spc="21">
                <a:solidFill>
                  <a:srgbClr val="FFFFFF"/>
                </a:solidFill>
                <a:latin typeface="Calibri"/>
                <a:ea typeface="DejaVu Sans"/>
              </a:rPr>
              <a:t>часть</a:t>
            </a:r>
            <a:endParaRPr lang="ru-RU" sz="26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145"/>
              </a:spcBef>
            </a:pPr>
            <a:r>
              <a:rPr lang="ru-RU" sz="1600" b="1" strike="noStrike" spc="7">
                <a:solidFill>
                  <a:srgbClr val="FFFFFF"/>
                </a:solidFill>
                <a:latin typeface="Calibri"/>
                <a:ea typeface="DejaVu Sans"/>
              </a:rPr>
              <a:t>Обоснование </a:t>
            </a:r>
            <a:r>
              <a:rPr lang="ru-RU" sz="1600" b="1" strike="noStrike" spc="15">
                <a:solidFill>
                  <a:srgbClr val="FFFFFF"/>
                </a:solidFill>
                <a:latin typeface="Calibri"/>
                <a:ea typeface="DejaVu Sans"/>
              </a:rPr>
              <a:t>Инвестиционного профиля муниципального образования (канва профиля)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CustomShape 1"/>
          <p:cNvSpPr/>
          <p:nvPr/>
        </p:nvSpPr>
        <p:spPr>
          <a:xfrm>
            <a:off x="7723080" y="1559880"/>
            <a:ext cx="2965320" cy="314280"/>
          </a:xfrm>
          <a:custGeom>
            <a:avLst/>
            <a:gdLst/>
            <a:ahLst/>
            <a:cxnLst/>
            <a:rect l="l" t="t" r="r" b="b"/>
            <a:pathLst>
              <a:path w="2965450" h="314960">
                <a:moveTo>
                  <a:pt x="2965208" y="0"/>
                </a:moveTo>
                <a:lnTo>
                  <a:pt x="246722" y="0"/>
                </a:lnTo>
                <a:lnTo>
                  <a:pt x="0" y="314350"/>
                </a:lnTo>
                <a:lnTo>
                  <a:pt x="2965208" y="314350"/>
                </a:lnTo>
                <a:lnTo>
                  <a:pt x="2965208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1" name="CustomShape 2"/>
          <p:cNvSpPr/>
          <p:nvPr/>
        </p:nvSpPr>
        <p:spPr>
          <a:xfrm>
            <a:off x="8233200" y="1594440"/>
            <a:ext cx="252396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2B2F32"/>
                </a:solidFill>
                <a:latin typeface="Calibri"/>
                <a:ea typeface="DejaVu Sans"/>
              </a:rPr>
              <a:t>8-факторная модель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292" name="CustomShape 3"/>
          <p:cNvSpPr/>
          <p:nvPr/>
        </p:nvSpPr>
        <p:spPr>
          <a:xfrm>
            <a:off x="7287840" y="2690640"/>
            <a:ext cx="381600" cy="668520"/>
          </a:xfrm>
          <a:custGeom>
            <a:avLst/>
            <a:gdLst/>
            <a:ahLst/>
            <a:cxnLst/>
            <a:rect l="l" t="t" r="r" b="b"/>
            <a:pathLst>
              <a:path w="382270" h="669289">
                <a:moveTo>
                  <a:pt x="376897" y="0"/>
                </a:moveTo>
                <a:lnTo>
                  <a:pt x="0" y="330517"/>
                </a:lnTo>
                <a:lnTo>
                  <a:pt x="0" y="334149"/>
                </a:lnTo>
                <a:lnTo>
                  <a:pt x="382015" y="669162"/>
                </a:lnTo>
                <a:lnTo>
                  <a:pt x="382015" y="2298"/>
                </a:lnTo>
                <a:lnTo>
                  <a:pt x="37689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3" name="CustomShape 4"/>
          <p:cNvSpPr/>
          <p:nvPr/>
        </p:nvSpPr>
        <p:spPr>
          <a:xfrm>
            <a:off x="8341920" y="2066040"/>
            <a:ext cx="1926720" cy="20335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39000"/>
              </a:lnSpc>
              <a:spcBef>
                <a:spcPts val="99"/>
              </a:spcBef>
            </a:pPr>
            <a:r>
              <a:rPr lang="ru-RU" sz="12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Привлечение инвесторов  Сопровождение инвесторов  Создание контента</a:t>
            </a:r>
            <a:endParaRPr lang="ru-RU" sz="12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524"/>
              </a:spcBef>
            </a:pPr>
            <a:r>
              <a:rPr lang="ru-RU" sz="12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PR</a:t>
            </a:r>
            <a:endParaRPr lang="ru-RU" sz="1200" b="0" strike="noStrike" spc="-1" dirty="0">
              <a:latin typeface="Arial"/>
            </a:endParaRPr>
          </a:p>
          <a:p>
            <a:pPr marL="12600">
              <a:lnSpc>
                <a:spcPct val="139000"/>
              </a:lnSpc>
            </a:pPr>
            <a:r>
              <a:rPr lang="ru-RU" sz="12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Документооборот, НПА  Команда МО и региона  Активность  </a:t>
            </a:r>
            <a:endParaRPr lang="ru-RU" sz="1200" b="0" strike="noStrike" spc="-1" dirty="0">
              <a:latin typeface="Arial"/>
            </a:endParaRPr>
          </a:p>
          <a:p>
            <a:pPr marL="12600">
              <a:lnSpc>
                <a:spcPct val="139000"/>
              </a:lnSpc>
            </a:pPr>
            <a:r>
              <a:rPr lang="ru-RU" sz="12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Полезность инвестору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294" name="CustomShape 5"/>
          <p:cNvSpPr/>
          <p:nvPr/>
        </p:nvSpPr>
        <p:spPr>
          <a:xfrm>
            <a:off x="8186040" y="2439360"/>
            <a:ext cx="66600" cy="6660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5" name="CustomShape 6"/>
          <p:cNvSpPr/>
          <p:nvPr/>
        </p:nvSpPr>
        <p:spPr>
          <a:xfrm>
            <a:off x="8186040" y="2205000"/>
            <a:ext cx="66600" cy="6660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6" name="CustomShape 7"/>
          <p:cNvSpPr/>
          <p:nvPr/>
        </p:nvSpPr>
        <p:spPr>
          <a:xfrm>
            <a:off x="8186040" y="2673360"/>
            <a:ext cx="66600" cy="6660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7" name="CustomShape 8"/>
          <p:cNvSpPr/>
          <p:nvPr/>
        </p:nvSpPr>
        <p:spPr>
          <a:xfrm>
            <a:off x="8186040" y="2907720"/>
            <a:ext cx="66600" cy="6660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8" name="CustomShape 9"/>
          <p:cNvSpPr/>
          <p:nvPr/>
        </p:nvSpPr>
        <p:spPr>
          <a:xfrm>
            <a:off x="8186040" y="3142080"/>
            <a:ext cx="66600" cy="6660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9" name="CustomShape 10"/>
          <p:cNvSpPr/>
          <p:nvPr/>
        </p:nvSpPr>
        <p:spPr>
          <a:xfrm>
            <a:off x="8186040" y="3376440"/>
            <a:ext cx="66600" cy="6660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0" name="CustomShape 11"/>
          <p:cNvSpPr/>
          <p:nvPr/>
        </p:nvSpPr>
        <p:spPr>
          <a:xfrm>
            <a:off x="8186040" y="3610800"/>
            <a:ext cx="66600" cy="6660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1" name="CustomShape 12"/>
          <p:cNvSpPr/>
          <p:nvPr/>
        </p:nvSpPr>
        <p:spPr>
          <a:xfrm>
            <a:off x="8186040" y="3845160"/>
            <a:ext cx="66600" cy="6660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2" name="CustomShape 13"/>
          <p:cNvSpPr/>
          <p:nvPr/>
        </p:nvSpPr>
        <p:spPr>
          <a:xfrm>
            <a:off x="7941240" y="5269320"/>
            <a:ext cx="118800" cy="208800"/>
          </a:xfrm>
          <a:custGeom>
            <a:avLst/>
            <a:gdLst/>
            <a:ahLst/>
            <a:cxnLst/>
            <a:rect l="l" t="t" r="r" b="b"/>
            <a:pathLst>
              <a:path w="119379" h="209550">
                <a:moveTo>
                  <a:pt x="1600" y="0"/>
                </a:moveTo>
                <a:lnTo>
                  <a:pt x="0" y="723"/>
                </a:lnTo>
                <a:lnTo>
                  <a:pt x="0" y="208965"/>
                </a:lnTo>
                <a:lnTo>
                  <a:pt x="119291" y="104355"/>
                </a:lnTo>
                <a:lnTo>
                  <a:pt x="119291" y="103225"/>
                </a:lnTo>
                <a:lnTo>
                  <a:pt x="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3" name="CustomShape 14"/>
          <p:cNvSpPr/>
          <p:nvPr/>
        </p:nvSpPr>
        <p:spPr>
          <a:xfrm>
            <a:off x="8184240" y="5374080"/>
            <a:ext cx="477000" cy="1519560"/>
          </a:xfrm>
          <a:custGeom>
            <a:avLst/>
            <a:gdLst/>
            <a:ahLst/>
            <a:cxnLst/>
            <a:rect l="l" t="t" r="r" b="b"/>
            <a:pathLst>
              <a:path w="477520" h="972820">
                <a:moveTo>
                  <a:pt x="0" y="972819"/>
                </a:moveTo>
                <a:lnTo>
                  <a:pt x="477151" y="972819"/>
                </a:lnTo>
                <a:lnTo>
                  <a:pt x="477151" y="0"/>
                </a:lnTo>
                <a:lnTo>
                  <a:pt x="0" y="0"/>
                </a:lnTo>
                <a:lnTo>
                  <a:pt x="0" y="9728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4" name="CustomShape 15"/>
          <p:cNvSpPr/>
          <p:nvPr/>
        </p:nvSpPr>
        <p:spPr>
          <a:xfrm>
            <a:off x="8184240" y="5875200"/>
            <a:ext cx="477000" cy="1018440"/>
          </a:xfrm>
          <a:custGeom>
            <a:avLst/>
            <a:gdLst/>
            <a:ahLst/>
            <a:cxnLst/>
            <a:rect l="l" t="t" r="r" b="b"/>
            <a:pathLst>
              <a:path w="477520" h="547370">
                <a:moveTo>
                  <a:pt x="477151" y="546760"/>
                </a:moveTo>
                <a:lnTo>
                  <a:pt x="0" y="546760"/>
                </a:lnTo>
                <a:lnTo>
                  <a:pt x="0" y="0"/>
                </a:lnTo>
                <a:lnTo>
                  <a:pt x="477151" y="0"/>
                </a:lnTo>
                <a:lnTo>
                  <a:pt x="477151" y="54676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5" name="CustomShape 16"/>
          <p:cNvSpPr/>
          <p:nvPr/>
        </p:nvSpPr>
        <p:spPr>
          <a:xfrm>
            <a:off x="9047160" y="5762520"/>
            <a:ext cx="1512720" cy="23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ts val="1749"/>
              </a:lnSpc>
              <a:spcBef>
                <a:spcPts val="96"/>
              </a:spcBef>
            </a:pPr>
            <a:r>
              <a:rPr lang="ru-RU" sz="1500" b="1" strike="noStrike" spc="-1">
                <a:solidFill>
                  <a:srgbClr val="FFDE16"/>
                </a:solidFill>
                <a:latin typeface="Calibri"/>
                <a:ea typeface="DejaVu Sans"/>
              </a:rPr>
              <a:t>48 баллов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1306" name="CustomShape 17"/>
          <p:cNvSpPr/>
          <p:nvPr/>
        </p:nvSpPr>
        <p:spPr>
          <a:xfrm>
            <a:off x="8813880" y="5793120"/>
            <a:ext cx="118800" cy="208800"/>
          </a:xfrm>
          <a:custGeom>
            <a:avLst/>
            <a:gdLst/>
            <a:ahLst/>
            <a:cxnLst/>
            <a:rect l="l" t="t" r="r" b="b"/>
            <a:pathLst>
              <a:path w="119379" h="209550">
                <a:moveTo>
                  <a:pt x="117690" y="0"/>
                </a:moveTo>
                <a:lnTo>
                  <a:pt x="0" y="103212"/>
                </a:lnTo>
                <a:lnTo>
                  <a:pt x="0" y="104355"/>
                </a:lnTo>
                <a:lnTo>
                  <a:pt x="119278" y="208965"/>
                </a:lnTo>
                <a:lnTo>
                  <a:pt x="119278" y="723"/>
                </a:lnTo>
                <a:lnTo>
                  <a:pt x="117690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7" name="CustomShape 18"/>
          <p:cNvSpPr/>
          <p:nvPr/>
        </p:nvSpPr>
        <p:spPr>
          <a:xfrm>
            <a:off x="7115400" y="5205600"/>
            <a:ext cx="719640" cy="38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algn="r">
              <a:lnSpc>
                <a:spcPts val="1749"/>
              </a:lnSpc>
              <a:spcBef>
                <a:spcPts val="96"/>
              </a:spcBef>
            </a:pPr>
            <a:r>
              <a:rPr lang="ru-RU" sz="1500" b="1" strike="noStrike" spc="-1">
                <a:solidFill>
                  <a:srgbClr val="FFFFFF"/>
                </a:solidFill>
                <a:latin typeface="Calibri"/>
                <a:ea typeface="DejaVu Sans"/>
              </a:rPr>
              <a:t>80</a:t>
            </a:r>
            <a:endParaRPr lang="ru-RU" sz="1500" b="0" strike="noStrike" spc="-1">
              <a:latin typeface="Arial"/>
            </a:endParaRPr>
          </a:p>
          <a:p>
            <a:pPr marL="12600">
              <a:lnSpc>
                <a:spcPts val="1151"/>
              </a:lnSpc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баллов max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308" name="CustomShape 19"/>
          <p:cNvSpPr/>
          <p:nvPr/>
        </p:nvSpPr>
        <p:spPr>
          <a:xfrm>
            <a:off x="457560" y="177120"/>
            <a:ext cx="981108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ДИАГНОСТИКА РАБОТЫ МО С ИНВЕСТОРАМИ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309" name="CustomShape 20"/>
          <p:cNvSpPr/>
          <p:nvPr/>
        </p:nvSpPr>
        <p:spPr>
          <a:xfrm>
            <a:off x="-720" y="-720"/>
            <a:ext cx="867960" cy="173880"/>
          </a:xfrm>
          <a:custGeom>
            <a:avLst/>
            <a:gdLst/>
            <a:ahLst/>
            <a:cxnLst/>
            <a:rect l="l" t="t" r="r" b="b"/>
            <a:pathLst>
              <a:path w="868680" h="174625">
                <a:moveTo>
                  <a:pt x="868183" y="0"/>
                </a:moveTo>
                <a:lnTo>
                  <a:pt x="790463" y="0"/>
                </a:lnTo>
                <a:lnTo>
                  <a:pt x="0" y="158762"/>
                </a:lnTo>
                <a:lnTo>
                  <a:pt x="0" y="174372"/>
                </a:lnTo>
                <a:lnTo>
                  <a:pt x="868183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0" name="CustomShape 21"/>
          <p:cNvSpPr/>
          <p:nvPr/>
        </p:nvSpPr>
        <p:spPr>
          <a:xfrm>
            <a:off x="3456000" y="-720"/>
            <a:ext cx="681480" cy="242640"/>
          </a:xfrm>
          <a:custGeom>
            <a:avLst/>
            <a:gdLst/>
            <a:ahLst/>
            <a:cxnLst/>
            <a:rect l="l" t="t" r="r" b="b"/>
            <a:pathLst>
              <a:path w="681989" h="243204">
                <a:moveTo>
                  <a:pt x="21467" y="0"/>
                </a:moveTo>
                <a:lnTo>
                  <a:pt x="0" y="0"/>
                </a:lnTo>
                <a:lnTo>
                  <a:pt x="238294" y="242070"/>
                </a:lnTo>
                <a:lnTo>
                  <a:pt x="241431" y="242781"/>
                </a:lnTo>
                <a:lnTo>
                  <a:pt x="289457" y="225763"/>
                </a:lnTo>
                <a:lnTo>
                  <a:pt x="243691" y="225763"/>
                </a:lnTo>
                <a:lnTo>
                  <a:pt x="21467" y="0"/>
                </a:lnTo>
                <a:close/>
                <a:moveTo>
                  <a:pt x="521193" y="0"/>
                </a:moveTo>
                <a:lnTo>
                  <a:pt x="485642" y="0"/>
                </a:lnTo>
                <a:lnTo>
                  <a:pt x="654168" y="80322"/>
                </a:lnTo>
                <a:lnTo>
                  <a:pt x="243691" y="225763"/>
                </a:lnTo>
                <a:lnTo>
                  <a:pt x="289457" y="225763"/>
                </a:lnTo>
                <a:lnTo>
                  <a:pt x="678616" y="87866"/>
                </a:lnTo>
                <a:lnTo>
                  <a:pt x="680152" y="86456"/>
                </a:lnTo>
                <a:lnTo>
                  <a:pt x="681448" y="83751"/>
                </a:lnTo>
                <a:lnTo>
                  <a:pt x="681702" y="82786"/>
                </a:lnTo>
                <a:lnTo>
                  <a:pt x="681918" y="78659"/>
                </a:lnTo>
                <a:lnTo>
                  <a:pt x="680203" y="75788"/>
                </a:lnTo>
                <a:lnTo>
                  <a:pt x="521193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1" name="CustomShape 22"/>
          <p:cNvSpPr/>
          <p:nvPr/>
        </p:nvSpPr>
        <p:spPr>
          <a:xfrm>
            <a:off x="8330400" y="-720"/>
            <a:ext cx="75960" cy="45000"/>
          </a:xfrm>
          <a:custGeom>
            <a:avLst/>
            <a:gdLst/>
            <a:ahLst/>
            <a:cxnLst/>
            <a:rect l="l" t="t" r="r" b="b"/>
            <a:pathLst>
              <a:path w="76834" h="45720">
                <a:moveTo>
                  <a:pt x="20627" y="0"/>
                </a:moveTo>
                <a:lnTo>
                  <a:pt x="0" y="0"/>
                </a:lnTo>
                <a:lnTo>
                  <a:pt x="40394" y="44586"/>
                </a:lnTo>
                <a:lnTo>
                  <a:pt x="42769" y="45513"/>
                </a:lnTo>
                <a:lnTo>
                  <a:pt x="47557" y="45081"/>
                </a:lnTo>
                <a:lnTo>
                  <a:pt x="49716" y="43735"/>
                </a:lnTo>
                <a:lnTo>
                  <a:pt x="61273" y="25015"/>
                </a:lnTo>
                <a:lnTo>
                  <a:pt x="43290" y="25015"/>
                </a:lnTo>
                <a:lnTo>
                  <a:pt x="20627" y="0"/>
                </a:lnTo>
                <a:close/>
                <a:moveTo>
                  <a:pt x="76716" y="0"/>
                </a:moveTo>
                <a:lnTo>
                  <a:pt x="58727" y="0"/>
                </a:lnTo>
                <a:lnTo>
                  <a:pt x="43290" y="25015"/>
                </a:lnTo>
                <a:lnTo>
                  <a:pt x="61273" y="25015"/>
                </a:lnTo>
                <a:lnTo>
                  <a:pt x="76716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2" name="CustomShape 23"/>
          <p:cNvSpPr/>
          <p:nvPr/>
        </p:nvSpPr>
        <p:spPr>
          <a:xfrm>
            <a:off x="8339040" y="1080"/>
            <a:ext cx="71640" cy="71640"/>
          </a:xfrm>
          <a:custGeom>
            <a:avLst/>
            <a:gdLst/>
            <a:ahLst/>
            <a:cxnLst/>
            <a:rect l="l" t="t" r="r" b="b"/>
            <a:pathLst>
              <a:path w="72390" h="72390">
                <a:moveTo>
                  <a:pt x="37578" y="0"/>
                </a:moveTo>
                <a:lnTo>
                  <a:pt x="23937" y="2029"/>
                </a:lnTo>
                <a:lnTo>
                  <a:pt x="12056" y="9023"/>
                </a:lnTo>
                <a:lnTo>
                  <a:pt x="3479" y="20436"/>
                </a:lnTo>
                <a:lnTo>
                  <a:pt x="0" y="34272"/>
                </a:lnTo>
                <a:lnTo>
                  <a:pt x="2035" y="47892"/>
                </a:lnTo>
                <a:lnTo>
                  <a:pt x="9037" y="59757"/>
                </a:lnTo>
                <a:lnTo>
                  <a:pt x="20459" y="68328"/>
                </a:lnTo>
                <a:lnTo>
                  <a:pt x="34314" y="71808"/>
                </a:lnTo>
                <a:lnTo>
                  <a:pt x="47950" y="69775"/>
                </a:lnTo>
                <a:lnTo>
                  <a:pt x="59827" y="62781"/>
                </a:lnTo>
                <a:lnTo>
                  <a:pt x="68402" y="51373"/>
                </a:lnTo>
                <a:lnTo>
                  <a:pt x="71883" y="37536"/>
                </a:lnTo>
                <a:lnTo>
                  <a:pt x="69853" y="23913"/>
                </a:lnTo>
                <a:lnTo>
                  <a:pt x="62855" y="12047"/>
                </a:lnTo>
                <a:lnTo>
                  <a:pt x="51434" y="3481"/>
                </a:lnTo>
                <a:lnTo>
                  <a:pt x="37578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3" name="CustomShape 24"/>
          <p:cNvSpPr/>
          <p:nvPr/>
        </p:nvSpPr>
        <p:spPr>
          <a:xfrm>
            <a:off x="3668760" y="205200"/>
            <a:ext cx="57600" cy="57600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0282" y="0"/>
                </a:moveTo>
                <a:lnTo>
                  <a:pt x="19289" y="1635"/>
                </a:lnTo>
                <a:lnTo>
                  <a:pt x="9714" y="7269"/>
                </a:lnTo>
                <a:lnTo>
                  <a:pt x="2804" y="16464"/>
                </a:lnTo>
                <a:lnTo>
                  <a:pt x="0" y="27620"/>
                </a:lnTo>
                <a:lnTo>
                  <a:pt x="1637" y="38602"/>
                </a:lnTo>
                <a:lnTo>
                  <a:pt x="7278" y="48166"/>
                </a:lnTo>
                <a:lnTo>
                  <a:pt x="16482" y="55072"/>
                </a:lnTo>
                <a:lnTo>
                  <a:pt x="27648" y="57871"/>
                </a:lnTo>
                <a:lnTo>
                  <a:pt x="38639" y="56236"/>
                </a:lnTo>
                <a:lnTo>
                  <a:pt x="48213" y="50602"/>
                </a:lnTo>
                <a:lnTo>
                  <a:pt x="55128" y="41407"/>
                </a:lnTo>
                <a:lnTo>
                  <a:pt x="57933" y="30251"/>
                </a:lnTo>
                <a:lnTo>
                  <a:pt x="56295" y="19269"/>
                </a:lnTo>
                <a:lnTo>
                  <a:pt x="50654" y="9705"/>
                </a:lnTo>
                <a:lnTo>
                  <a:pt x="41450" y="2799"/>
                </a:lnTo>
                <a:lnTo>
                  <a:pt x="30282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4" name="CustomShape 25"/>
          <p:cNvSpPr/>
          <p:nvPr/>
        </p:nvSpPr>
        <p:spPr>
          <a:xfrm>
            <a:off x="3669840" y="206280"/>
            <a:ext cx="55080" cy="550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29096" y="0"/>
                </a:moveTo>
                <a:lnTo>
                  <a:pt x="18533" y="1570"/>
                </a:lnTo>
                <a:lnTo>
                  <a:pt x="9334" y="6983"/>
                </a:lnTo>
                <a:lnTo>
                  <a:pt x="2694" y="15816"/>
                </a:lnTo>
                <a:lnTo>
                  <a:pt x="0" y="26532"/>
                </a:lnTo>
                <a:lnTo>
                  <a:pt x="1575" y="37084"/>
                </a:lnTo>
                <a:lnTo>
                  <a:pt x="6997" y="46275"/>
                </a:lnTo>
                <a:lnTo>
                  <a:pt x="15839" y="52912"/>
                </a:lnTo>
                <a:lnTo>
                  <a:pt x="26565" y="55604"/>
                </a:lnTo>
                <a:lnTo>
                  <a:pt x="37126" y="54035"/>
                </a:lnTo>
                <a:lnTo>
                  <a:pt x="46327" y="48624"/>
                </a:lnTo>
                <a:lnTo>
                  <a:pt x="52974" y="39793"/>
                </a:lnTo>
                <a:lnTo>
                  <a:pt x="55663" y="29070"/>
                </a:lnTo>
                <a:lnTo>
                  <a:pt x="54088" y="18516"/>
                </a:lnTo>
                <a:lnTo>
                  <a:pt x="48670" y="9327"/>
                </a:lnTo>
                <a:lnTo>
                  <a:pt x="39829" y="2697"/>
                </a:lnTo>
                <a:lnTo>
                  <a:pt x="29096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5" name="CustomShape 26"/>
          <p:cNvSpPr/>
          <p:nvPr/>
        </p:nvSpPr>
        <p:spPr>
          <a:xfrm>
            <a:off x="3582720" y="119160"/>
            <a:ext cx="229680" cy="229680"/>
          </a:xfrm>
          <a:custGeom>
            <a:avLst/>
            <a:gdLst/>
            <a:ahLst/>
            <a:cxnLst/>
            <a:rect l="l" t="t" r="r" b="b"/>
            <a:pathLst>
              <a:path w="230504" h="230504">
                <a:moveTo>
                  <a:pt x="120338" y="0"/>
                </a:moveTo>
                <a:lnTo>
                  <a:pt x="76660" y="6505"/>
                </a:lnTo>
                <a:lnTo>
                  <a:pt x="38609" y="28898"/>
                </a:lnTo>
                <a:lnTo>
                  <a:pt x="11130" y="65433"/>
                </a:lnTo>
                <a:lnTo>
                  <a:pt x="0" y="109756"/>
                </a:lnTo>
                <a:lnTo>
                  <a:pt x="6515" y="153388"/>
                </a:lnTo>
                <a:lnTo>
                  <a:pt x="28930" y="191393"/>
                </a:lnTo>
                <a:lnTo>
                  <a:pt x="65499" y="218836"/>
                </a:lnTo>
                <a:lnTo>
                  <a:pt x="109864" y="229962"/>
                </a:lnTo>
                <a:lnTo>
                  <a:pt x="153542" y="223456"/>
                </a:lnTo>
                <a:lnTo>
                  <a:pt x="191590" y="201066"/>
                </a:lnTo>
                <a:lnTo>
                  <a:pt x="219067" y="164543"/>
                </a:lnTo>
                <a:lnTo>
                  <a:pt x="230205" y="120220"/>
                </a:lnTo>
                <a:lnTo>
                  <a:pt x="223692" y="76586"/>
                </a:lnTo>
                <a:lnTo>
                  <a:pt x="201274" y="38578"/>
                </a:lnTo>
                <a:lnTo>
                  <a:pt x="164698" y="11127"/>
                </a:lnTo>
                <a:lnTo>
                  <a:pt x="120338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6" name="CustomShape 27"/>
          <p:cNvSpPr/>
          <p:nvPr/>
        </p:nvSpPr>
        <p:spPr>
          <a:xfrm>
            <a:off x="8421480" y="3093120"/>
            <a:ext cx="80640" cy="80640"/>
          </a:xfrm>
          <a:custGeom>
            <a:avLst/>
            <a:gdLst/>
            <a:ahLst/>
            <a:cxnLst/>
            <a:rect l="l" t="t" r="r" b="b"/>
            <a:pathLst>
              <a:path w="81279" h="81280">
                <a:moveTo>
                  <a:pt x="42421" y="0"/>
                </a:moveTo>
                <a:lnTo>
                  <a:pt x="27022" y="2293"/>
                </a:lnTo>
                <a:lnTo>
                  <a:pt x="13608" y="10187"/>
                </a:lnTo>
                <a:lnTo>
                  <a:pt x="3924" y="23070"/>
                </a:lnTo>
                <a:lnTo>
                  <a:pt x="0" y="38692"/>
                </a:lnTo>
                <a:lnTo>
                  <a:pt x="2295" y="54071"/>
                </a:lnTo>
                <a:lnTo>
                  <a:pt x="10196" y="67469"/>
                </a:lnTo>
                <a:lnTo>
                  <a:pt x="23088" y="77147"/>
                </a:lnTo>
                <a:lnTo>
                  <a:pt x="38729" y="81071"/>
                </a:lnTo>
                <a:lnTo>
                  <a:pt x="54125" y="78777"/>
                </a:lnTo>
                <a:lnTo>
                  <a:pt x="67538" y="70880"/>
                </a:lnTo>
                <a:lnTo>
                  <a:pt x="77228" y="57995"/>
                </a:lnTo>
                <a:lnTo>
                  <a:pt x="81152" y="42373"/>
                </a:lnTo>
                <a:lnTo>
                  <a:pt x="78857" y="26995"/>
                </a:lnTo>
                <a:lnTo>
                  <a:pt x="70956" y="13597"/>
                </a:lnTo>
                <a:lnTo>
                  <a:pt x="58064" y="3919"/>
                </a:lnTo>
                <a:lnTo>
                  <a:pt x="42421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7" name="CustomShape 28"/>
          <p:cNvSpPr/>
          <p:nvPr/>
        </p:nvSpPr>
        <p:spPr>
          <a:xfrm>
            <a:off x="8380440" y="3052440"/>
            <a:ext cx="162360" cy="162360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85099" y="0"/>
                </a:moveTo>
                <a:lnTo>
                  <a:pt x="54214" y="4601"/>
                </a:lnTo>
                <a:lnTo>
                  <a:pt x="27308" y="20438"/>
                </a:lnTo>
                <a:lnTo>
                  <a:pt x="7873" y="46273"/>
                </a:lnTo>
                <a:lnTo>
                  <a:pt x="0" y="77609"/>
                </a:lnTo>
                <a:lnTo>
                  <a:pt x="4606" y="108463"/>
                </a:lnTo>
                <a:lnTo>
                  <a:pt x="20457" y="135343"/>
                </a:lnTo>
                <a:lnTo>
                  <a:pt x="46316" y="154757"/>
                </a:lnTo>
                <a:lnTo>
                  <a:pt x="77695" y="162620"/>
                </a:lnTo>
                <a:lnTo>
                  <a:pt x="108583" y="158019"/>
                </a:lnTo>
                <a:lnTo>
                  <a:pt x="135486" y="142185"/>
                </a:lnTo>
                <a:lnTo>
                  <a:pt x="154914" y="116352"/>
                </a:lnTo>
                <a:lnTo>
                  <a:pt x="162794" y="85010"/>
                </a:lnTo>
                <a:lnTo>
                  <a:pt x="158190" y="54157"/>
                </a:lnTo>
                <a:lnTo>
                  <a:pt x="142337" y="27280"/>
                </a:lnTo>
                <a:lnTo>
                  <a:pt x="116471" y="7868"/>
                </a:lnTo>
                <a:lnTo>
                  <a:pt x="85099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8" name="CustomShape 29"/>
          <p:cNvSpPr/>
          <p:nvPr/>
        </p:nvSpPr>
        <p:spPr>
          <a:xfrm>
            <a:off x="8399880" y="3071880"/>
            <a:ext cx="123120" cy="12312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9" name="CustomShape 30"/>
          <p:cNvSpPr/>
          <p:nvPr/>
        </p:nvSpPr>
        <p:spPr>
          <a:xfrm>
            <a:off x="8397000" y="3068640"/>
            <a:ext cx="129240" cy="129240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0" name="CustomShape 31"/>
          <p:cNvSpPr/>
          <p:nvPr/>
        </p:nvSpPr>
        <p:spPr>
          <a:xfrm>
            <a:off x="8405280" y="3076920"/>
            <a:ext cx="113040" cy="113040"/>
          </a:xfrm>
          <a:custGeom>
            <a:avLst/>
            <a:gdLst/>
            <a:ahLst/>
            <a:cxnLst/>
            <a:rect l="l" t="t" r="r" b="b"/>
            <a:pathLst>
              <a:path w="113665" h="113664">
                <a:moveTo>
                  <a:pt x="59375" y="0"/>
                </a:moveTo>
                <a:lnTo>
                  <a:pt x="37825" y="3213"/>
                </a:lnTo>
                <a:lnTo>
                  <a:pt x="19050" y="14265"/>
                </a:lnTo>
                <a:lnTo>
                  <a:pt x="5494" y="32289"/>
                </a:lnTo>
                <a:lnTo>
                  <a:pt x="0" y="54160"/>
                </a:lnTo>
                <a:lnTo>
                  <a:pt x="3212" y="75688"/>
                </a:lnTo>
                <a:lnTo>
                  <a:pt x="14272" y="94440"/>
                </a:lnTo>
                <a:lnTo>
                  <a:pt x="32316" y="107981"/>
                </a:lnTo>
                <a:lnTo>
                  <a:pt x="54208" y="113471"/>
                </a:lnTo>
                <a:lnTo>
                  <a:pt x="75760" y="110262"/>
                </a:lnTo>
                <a:lnTo>
                  <a:pt x="94535" y="99218"/>
                </a:lnTo>
                <a:lnTo>
                  <a:pt x="108097" y="81197"/>
                </a:lnTo>
                <a:lnTo>
                  <a:pt x="113589" y="59319"/>
                </a:lnTo>
                <a:lnTo>
                  <a:pt x="110372" y="37787"/>
                </a:lnTo>
                <a:lnTo>
                  <a:pt x="99308" y="19034"/>
                </a:lnTo>
                <a:lnTo>
                  <a:pt x="81262" y="5492"/>
                </a:lnTo>
                <a:lnTo>
                  <a:pt x="59375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1" name="CustomShape 32"/>
          <p:cNvSpPr/>
          <p:nvPr/>
        </p:nvSpPr>
        <p:spPr>
          <a:xfrm>
            <a:off x="8353800" y="3025440"/>
            <a:ext cx="216000" cy="216000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113121" y="0"/>
                </a:moveTo>
                <a:lnTo>
                  <a:pt x="72063" y="6116"/>
                </a:lnTo>
                <a:lnTo>
                  <a:pt x="36297" y="27166"/>
                </a:lnTo>
                <a:lnTo>
                  <a:pt x="10465" y="61509"/>
                </a:lnTo>
                <a:lnTo>
                  <a:pt x="0" y="103174"/>
                </a:lnTo>
                <a:lnTo>
                  <a:pt x="6123" y="144191"/>
                </a:lnTo>
                <a:lnTo>
                  <a:pt x="27194" y="179918"/>
                </a:lnTo>
                <a:lnTo>
                  <a:pt x="61570" y="205717"/>
                </a:lnTo>
                <a:lnTo>
                  <a:pt x="103275" y="216173"/>
                </a:lnTo>
                <a:lnTo>
                  <a:pt x="144332" y="210056"/>
                </a:lnTo>
                <a:lnTo>
                  <a:pt x="180099" y="189006"/>
                </a:lnTo>
                <a:lnTo>
                  <a:pt x="205931" y="154663"/>
                </a:lnTo>
                <a:lnTo>
                  <a:pt x="216401" y="113000"/>
                </a:lnTo>
                <a:lnTo>
                  <a:pt x="210277" y="71986"/>
                </a:lnTo>
                <a:lnTo>
                  <a:pt x="189204" y="36259"/>
                </a:lnTo>
                <a:lnTo>
                  <a:pt x="154826" y="10455"/>
                </a:lnTo>
                <a:lnTo>
                  <a:pt x="113121" y="0"/>
                </a:lnTo>
                <a:close/>
              </a:path>
            </a:pathLst>
          </a:custGeom>
          <a:solidFill>
            <a:srgbClr val="D1D3D4">
              <a:alpha val="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1322" name="Диаграмма 274"/>
          <p:cNvGraphicFramePr/>
          <p:nvPr>
            <p:extLst>
              <p:ext uri="{D42A27DB-BD31-4B8C-83A1-F6EECF244321}">
                <p14:modId xmlns:p14="http://schemas.microsoft.com/office/powerpoint/2010/main" val="1573227682"/>
              </p:ext>
            </p:extLst>
          </p:nvPr>
        </p:nvGraphicFramePr>
        <p:xfrm>
          <a:off x="-102240" y="885240"/>
          <a:ext cx="8037720" cy="608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23" name="CustomShape 33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82F203D8-ED63-481C-9D15-F48B16290B3B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25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CustomShape 1"/>
          <p:cNvSpPr/>
          <p:nvPr/>
        </p:nvSpPr>
        <p:spPr>
          <a:xfrm>
            <a:off x="2585520" y="1548786"/>
            <a:ext cx="2399040" cy="12861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ctr">
            <a:spAutoFit/>
          </a:bodyPr>
          <a:lstStyle/>
          <a:p>
            <a:pPr marL="241200" indent="-227880">
              <a:lnSpc>
                <a:spcPts val="700"/>
              </a:lnSpc>
              <a:spcBef>
                <a:spcPts val="879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CRM-системы, острой необходимости в этом нет</a:t>
            </a:r>
            <a:endParaRPr lang="ru-RU" sz="900" b="0" strike="noStrike" spc="-1" dirty="0">
              <a:latin typeface="Arial"/>
            </a:endParaRPr>
          </a:p>
          <a:p>
            <a:pPr marL="241200" indent="-227880">
              <a:lnSpc>
                <a:spcPts val="700"/>
              </a:lnSpc>
              <a:spcBef>
                <a:spcPts val="879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«Ручной режим» сопровождения</a:t>
            </a:r>
            <a:endParaRPr lang="ru-RU" sz="900" b="0" strike="noStrike" spc="-1" dirty="0">
              <a:latin typeface="Arial"/>
            </a:endParaRPr>
          </a:p>
          <a:p>
            <a:pPr marL="241200" indent="-227880">
              <a:lnSpc>
                <a:spcPts val="700"/>
              </a:lnSpc>
              <a:spcBef>
                <a:spcPts val="879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формата получения обратной связи от инвесторов</a:t>
            </a:r>
            <a:endParaRPr lang="ru-RU" sz="900" b="0" strike="noStrike" spc="-1" dirty="0">
              <a:latin typeface="Arial"/>
            </a:endParaRPr>
          </a:p>
          <a:p>
            <a:pPr marL="241200" indent="-227880">
              <a:lnSpc>
                <a:spcPts val="700"/>
              </a:lnSpc>
              <a:spcBef>
                <a:spcPts val="879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Сложность с лесными ресурсами и торфом – нет полномочий</a:t>
            </a:r>
            <a:endParaRPr lang="ru-RU" sz="900" b="0" strike="noStrike" spc="-1" dirty="0">
              <a:latin typeface="Arial"/>
            </a:endParaRPr>
          </a:p>
          <a:p>
            <a:pPr marL="241200" indent="-227880">
              <a:lnSpc>
                <a:spcPts val="700"/>
              </a:lnSpc>
              <a:spcBef>
                <a:spcPts val="879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Проблемы с землей из-за установленной зоны подтопления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25" name="CustomShape 2"/>
          <p:cNvSpPr/>
          <p:nvPr/>
        </p:nvSpPr>
        <p:spPr>
          <a:xfrm>
            <a:off x="5142960" y="4924440"/>
            <a:ext cx="2574000" cy="7892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884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плана проведения активностей за пределами территории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884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плана проведения межмуниципальных форумов, съездов, включающих представителей администраций и бизнеса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884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 используют агентов бизнеса, интеграторов 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26" name="CustomShape 3"/>
          <p:cNvSpPr/>
          <p:nvPr/>
        </p:nvSpPr>
        <p:spPr>
          <a:xfrm>
            <a:off x="7822260" y="1738171"/>
            <a:ext cx="2609280" cy="4686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720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целенаправленного </a:t>
            </a:r>
            <a:r>
              <a:rPr lang="ru-RU" sz="900" b="1" strike="noStrike" spc="-1" dirty="0" err="1">
                <a:solidFill>
                  <a:srgbClr val="58595B"/>
                </a:solidFill>
                <a:latin typeface="Calibri"/>
                <a:ea typeface="DejaVu Sans"/>
              </a:rPr>
              <a:t>медиапланирования</a:t>
            </a: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: МО, регион, РФ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720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единой бренд-платформы для продвижения совместно с регионом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27" name="CustomShape 4"/>
          <p:cNvSpPr/>
          <p:nvPr/>
        </p:nvSpPr>
        <p:spPr>
          <a:xfrm>
            <a:off x="5142960" y="1628640"/>
            <a:ext cx="2491920" cy="14176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75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плана создания инвестиционного контента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75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базы профильных экспертов для проработки проектов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75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подразделения для формирования инвестиционного контента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75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регулярности обновления информации от РОИВ, не достаточно качественной информации о ресурсах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75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Мало точек сбыта для потенциальных инвесторов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28" name="CustomShape 5"/>
          <p:cNvSpPr/>
          <p:nvPr/>
        </p:nvSpPr>
        <p:spPr>
          <a:xfrm>
            <a:off x="839304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9" name="CustomShape 6"/>
          <p:cNvSpPr/>
          <p:nvPr/>
        </p:nvSpPr>
        <p:spPr>
          <a:xfrm>
            <a:off x="853056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0" name="CustomShape 7"/>
          <p:cNvSpPr/>
          <p:nvPr/>
        </p:nvSpPr>
        <p:spPr>
          <a:xfrm>
            <a:off x="866808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1" name="CustomShape 8"/>
          <p:cNvSpPr/>
          <p:nvPr/>
        </p:nvSpPr>
        <p:spPr>
          <a:xfrm>
            <a:off x="880560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2" name="CustomShape 9"/>
          <p:cNvSpPr/>
          <p:nvPr/>
        </p:nvSpPr>
        <p:spPr>
          <a:xfrm>
            <a:off x="894276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3" name="CustomShape 10"/>
          <p:cNvSpPr/>
          <p:nvPr/>
        </p:nvSpPr>
        <p:spPr>
          <a:xfrm>
            <a:off x="908028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4" name="CustomShape 11"/>
          <p:cNvSpPr/>
          <p:nvPr/>
        </p:nvSpPr>
        <p:spPr>
          <a:xfrm>
            <a:off x="9217800" y="4325760"/>
            <a:ext cx="93240" cy="26388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5" name="CustomShape 12"/>
          <p:cNvSpPr/>
          <p:nvPr/>
        </p:nvSpPr>
        <p:spPr>
          <a:xfrm>
            <a:off x="935532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6" name="CustomShape 13"/>
          <p:cNvSpPr/>
          <p:nvPr/>
        </p:nvSpPr>
        <p:spPr>
          <a:xfrm>
            <a:off x="949284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7" name="CustomShape 14"/>
          <p:cNvSpPr/>
          <p:nvPr/>
        </p:nvSpPr>
        <p:spPr>
          <a:xfrm>
            <a:off x="963036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8" name="CustomShape 15"/>
          <p:cNvSpPr/>
          <p:nvPr/>
        </p:nvSpPr>
        <p:spPr>
          <a:xfrm>
            <a:off x="580392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9" name="CustomShape 16"/>
          <p:cNvSpPr/>
          <p:nvPr/>
        </p:nvSpPr>
        <p:spPr>
          <a:xfrm>
            <a:off x="594144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0" name="CustomShape 17"/>
          <p:cNvSpPr/>
          <p:nvPr/>
        </p:nvSpPr>
        <p:spPr>
          <a:xfrm>
            <a:off x="607896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1" name="CustomShape 18"/>
          <p:cNvSpPr/>
          <p:nvPr/>
        </p:nvSpPr>
        <p:spPr>
          <a:xfrm>
            <a:off x="621648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2" name="CustomShape 19"/>
          <p:cNvSpPr/>
          <p:nvPr/>
        </p:nvSpPr>
        <p:spPr>
          <a:xfrm>
            <a:off x="635364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3" name="CustomShape 20"/>
          <p:cNvSpPr/>
          <p:nvPr/>
        </p:nvSpPr>
        <p:spPr>
          <a:xfrm>
            <a:off x="6491160" y="4325760"/>
            <a:ext cx="93240" cy="26388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4" name="CustomShape 21"/>
          <p:cNvSpPr/>
          <p:nvPr/>
        </p:nvSpPr>
        <p:spPr>
          <a:xfrm>
            <a:off x="6628680" y="4325760"/>
            <a:ext cx="93240" cy="26388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5" name="CustomShape 22"/>
          <p:cNvSpPr/>
          <p:nvPr/>
        </p:nvSpPr>
        <p:spPr>
          <a:xfrm>
            <a:off x="676620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6" name="CustomShape 23"/>
          <p:cNvSpPr/>
          <p:nvPr/>
        </p:nvSpPr>
        <p:spPr>
          <a:xfrm>
            <a:off x="690372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7" name="CustomShape 24"/>
          <p:cNvSpPr/>
          <p:nvPr/>
        </p:nvSpPr>
        <p:spPr>
          <a:xfrm>
            <a:off x="704124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8" name="CustomShape 25"/>
          <p:cNvSpPr/>
          <p:nvPr/>
        </p:nvSpPr>
        <p:spPr>
          <a:xfrm>
            <a:off x="-21240" y="7200"/>
            <a:ext cx="10713960" cy="647640"/>
          </a:xfrm>
          <a:custGeom>
            <a:avLst/>
            <a:gdLst/>
            <a:ahLst/>
            <a:cxnLst/>
            <a:rect l="l" t="t" r="r" b="b"/>
            <a:pathLst>
              <a:path w="10692130" h="648335">
                <a:moveTo>
                  <a:pt x="0" y="0"/>
                </a:moveTo>
                <a:lnTo>
                  <a:pt x="0" y="646264"/>
                </a:lnTo>
                <a:lnTo>
                  <a:pt x="10692003" y="647801"/>
                </a:lnTo>
                <a:lnTo>
                  <a:pt x="10692003" y="63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9" name="CustomShape 26"/>
          <p:cNvSpPr/>
          <p:nvPr/>
        </p:nvSpPr>
        <p:spPr>
          <a:xfrm>
            <a:off x="405360" y="146880"/>
            <a:ext cx="1034784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9072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52">
                <a:solidFill>
                  <a:srgbClr val="FFFFFF"/>
                </a:solidFill>
                <a:latin typeface="Calibri"/>
              </a:rPr>
              <a:t>ДИАГНОСТИЧЕСКАЯ КАРТА ПО ФАКТОРАМ РАБОТЫ С ИНВЕСТОРАМИ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350" name="CustomShape 27"/>
          <p:cNvSpPr/>
          <p:nvPr/>
        </p:nvSpPr>
        <p:spPr>
          <a:xfrm>
            <a:off x="207360" y="1519771"/>
            <a:ext cx="2279880" cy="1259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ctr">
            <a:spAutoFit/>
          </a:bodyPr>
          <a:lstStyle/>
          <a:p>
            <a:pPr marL="228600" indent="-227880">
              <a:lnSpc>
                <a:spcPct val="100000"/>
              </a:lnSpc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подразделения для привлечения инвесторов</a:t>
            </a:r>
            <a:endParaRPr lang="ru-RU" sz="9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Бюджет МО около 1,8 млрд. рублей, на продвижение средств не предусмотрено</a:t>
            </a:r>
            <a:endParaRPr lang="ru-RU" sz="9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Работают на входящем потоке и внутренними инвесторами</a:t>
            </a:r>
            <a:endParaRPr lang="ru-RU" sz="9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понимания целевых внешних клиентов</a:t>
            </a:r>
            <a:endParaRPr lang="ru-RU" sz="9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мотивации в привлечении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51" name="CustomShape 28"/>
          <p:cNvSpPr/>
          <p:nvPr/>
        </p:nvSpPr>
        <p:spPr>
          <a:xfrm>
            <a:off x="213480" y="2891035"/>
            <a:ext cx="2169000" cy="11207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ctr">
            <a:spAutoFit/>
          </a:bodyPr>
          <a:lstStyle/>
          <a:p>
            <a:pPr marL="228600" indent="-227880">
              <a:lnSpc>
                <a:spcPct val="100000"/>
              </a:lnSpc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Основные перспективы: ЛПК, </a:t>
            </a:r>
            <a:r>
              <a:rPr lang="ru-RU" sz="900" b="1" strike="noStrike" spc="-1" dirty="0" err="1">
                <a:solidFill>
                  <a:srgbClr val="58595B"/>
                </a:solidFill>
                <a:latin typeface="Calibri"/>
                <a:ea typeface="DejaVu Sans"/>
              </a:rPr>
              <a:t>нефтесервис</a:t>
            </a: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, АПК, логистика, промышленное производство, сервисные услуги, освоение новых месторождений нефти</a:t>
            </a:r>
            <a:endParaRPr lang="ru-RU" sz="900" b="0" strike="noStrike" spc="-1" dirty="0">
              <a:latin typeface="Arial"/>
            </a:endParaRPr>
          </a:p>
          <a:p>
            <a:pPr marL="228600" indent="-227880">
              <a:lnSpc>
                <a:spcPct val="100000"/>
              </a:lnSpc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Есть успешные примеры прихода бизнеса из других территорий ХМАО, ЯНАО (4 проекта)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52" name="CustomShape 29"/>
          <p:cNvSpPr/>
          <p:nvPr/>
        </p:nvSpPr>
        <p:spPr>
          <a:xfrm>
            <a:off x="265680" y="2793580"/>
            <a:ext cx="1665000" cy="36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noFill/>
          <a:ln w="28440">
            <a:solidFill>
              <a:srgbClr val="FFDE1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3" name="CustomShape 30"/>
          <p:cNvSpPr/>
          <p:nvPr/>
        </p:nvSpPr>
        <p:spPr>
          <a:xfrm>
            <a:off x="167379" y="5004653"/>
            <a:ext cx="2279880" cy="3105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средств автоматизации для сбора отчетности по территории – отнимает много времени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54" name="CustomShape 31"/>
          <p:cNvSpPr/>
          <p:nvPr/>
        </p:nvSpPr>
        <p:spPr>
          <a:xfrm>
            <a:off x="2583720" y="3017160"/>
            <a:ext cx="2522880" cy="9822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263520" indent="-250200">
              <a:lnSpc>
                <a:spcPct val="100000"/>
              </a:lnSpc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Имеется реестр инвестиционных проектов: муниципальный и региональный 12 проектов на сопровождении</a:t>
            </a:r>
            <a:endParaRPr lang="ru-RU" sz="900" b="0" strike="noStrike" spc="-1" dirty="0">
              <a:latin typeface="Arial"/>
            </a:endParaRPr>
          </a:p>
          <a:p>
            <a:pPr marL="263520" indent="-250200">
              <a:lnSpc>
                <a:spcPct val="100000"/>
              </a:lnSpc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Работают в активном взаимодействии с </a:t>
            </a:r>
            <a:r>
              <a:rPr lang="ru-RU" sz="900" b="1" strike="noStrike" spc="-1" dirty="0" err="1">
                <a:solidFill>
                  <a:srgbClr val="58595B"/>
                </a:solidFill>
                <a:latin typeface="Calibri"/>
                <a:ea typeface="DejaVu Sans"/>
              </a:rPr>
              <a:t>ресурсоснабжающими</a:t>
            </a: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 организациями</a:t>
            </a:r>
            <a:endParaRPr lang="ru-RU" sz="900" b="0" strike="noStrike" spc="-1" dirty="0">
              <a:latin typeface="Arial"/>
            </a:endParaRPr>
          </a:p>
          <a:p>
            <a:pPr marL="263520" indent="-250200">
              <a:lnSpc>
                <a:spcPct val="100000"/>
              </a:lnSpc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Решение вопросов инвесторов на системной основе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55" name="CustomShape 32"/>
          <p:cNvSpPr/>
          <p:nvPr/>
        </p:nvSpPr>
        <p:spPr>
          <a:xfrm>
            <a:off x="5171400" y="6198607"/>
            <a:ext cx="2517120" cy="76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Имеются примеры связи с бизнесом ХМАО и ЯНАО, были с выездом в Ханты-</a:t>
            </a:r>
            <a:r>
              <a:rPr lang="ru-RU" sz="900" b="1" strike="noStrike" spc="-1" dirty="0" err="1">
                <a:solidFill>
                  <a:srgbClr val="58595B"/>
                </a:solidFill>
                <a:latin typeface="Calibri"/>
                <a:ea typeface="DejaVu Sans"/>
              </a:rPr>
              <a:t>Манскийске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Активное взаимодействие с общественными организациями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Работа с бизнесом приграничных МО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56" name="CustomShape 33"/>
          <p:cNvSpPr/>
          <p:nvPr/>
        </p:nvSpPr>
        <p:spPr>
          <a:xfrm>
            <a:off x="7831440" y="2510205"/>
            <a:ext cx="2609280" cy="11227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Имеются газеты, сайты (плохо обновляются)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Работают СМИ, </a:t>
            </a:r>
            <a:r>
              <a:rPr lang="ru-RU" sz="900" b="1" strike="noStrike" spc="-1" dirty="0" err="1">
                <a:solidFill>
                  <a:srgbClr val="58595B"/>
                </a:solidFill>
                <a:latin typeface="Calibri"/>
                <a:ea typeface="DejaVu Sans"/>
              </a:rPr>
              <a:t>соцсети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Купили </a:t>
            </a:r>
            <a:r>
              <a:rPr lang="ru-RU" sz="900" b="1" strike="noStrike" spc="-1" dirty="0" err="1">
                <a:solidFill>
                  <a:srgbClr val="58595B"/>
                </a:solidFill>
                <a:latin typeface="Calibri"/>
                <a:ea typeface="DejaVu Sans"/>
              </a:rPr>
              <a:t>квадрокоптер</a:t>
            </a: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 – ведут съемки всех инвестиционных проектов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Регулярно создают </a:t>
            </a:r>
            <a:r>
              <a:rPr lang="ru-RU" sz="900" b="1" strike="noStrike" spc="-1" dirty="0" err="1">
                <a:solidFill>
                  <a:srgbClr val="58595B"/>
                </a:solidFill>
                <a:latin typeface="Calibri"/>
                <a:ea typeface="DejaVu Sans"/>
              </a:rPr>
              <a:t>медиаконтент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Высокий уровень узнаваемости на уровне региона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Есть ставка пресс-секретаря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57" name="CustomShape 34"/>
          <p:cNvSpPr/>
          <p:nvPr/>
        </p:nvSpPr>
        <p:spPr>
          <a:xfrm>
            <a:off x="7864391" y="5991480"/>
            <a:ext cx="2599200" cy="12178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Система работы с бизнесом выстроена за последние годы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Имеется представительство Фонда Инвестиционное агентство Тюменской области, работают эффективно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Проводятся выездные обучающие мероприятия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Нужна адресная помощь бизнесу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58" name="CustomShape 35"/>
          <p:cNvSpPr/>
          <p:nvPr/>
        </p:nvSpPr>
        <p:spPr>
          <a:xfrm>
            <a:off x="2594520" y="2867040"/>
            <a:ext cx="1665000" cy="36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noFill/>
          <a:ln w="28440">
            <a:solidFill>
              <a:srgbClr val="FFDE1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9" name="CustomShape 36"/>
          <p:cNvSpPr/>
          <p:nvPr/>
        </p:nvSpPr>
        <p:spPr>
          <a:xfrm>
            <a:off x="5281740" y="3133353"/>
            <a:ext cx="1665000" cy="36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noFill/>
          <a:ln w="28440">
            <a:solidFill>
              <a:srgbClr val="FFDE1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0" name="CustomShape 37"/>
          <p:cNvSpPr/>
          <p:nvPr/>
        </p:nvSpPr>
        <p:spPr>
          <a:xfrm>
            <a:off x="7831440" y="2337109"/>
            <a:ext cx="1665000" cy="36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33" y="0"/>
                </a:lnTo>
              </a:path>
            </a:pathLst>
          </a:custGeom>
          <a:noFill/>
          <a:ln w="28440">
            <a:solidFill>
              <a:srgbClr val="FFDE1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1" name="CustomShape 38"/>
          <p:cNvSpPr/>
          <p:nvPr/>
        </p:nvSpPr>
        <p:spPr>
          <a:xfrm>
            <a:off x="2864700" y="5991120"/>
            <a:ext cx="1665000" cy="36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noFill/>
          <a:ln w="28440">
            <a:solidFill>
              <a:srgbClr val="FFDE1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2" name="CustomShape 39"/>
          <p:cNvSpPr/>
          <p:nvPr/>
        </p:nvSpPr>
        <p:spPr>
          <a:xfrm>
            <a:off x="5340927" y="5948059"/>
            <a:ext cx="1665000" cy="36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noFill/>
          <a:ln w="28440">
            <a:solidFill>
              <a:srgbClr val="FFDE1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3" name="CustomShape 40"/>
          <p:cNvSpPr/>
          <p:nvPr/>
        </p:nvSpPr>
        <p:spPr>
          <a:xfrm>
            <a:off x="7878600" y="5838840"/>
            <a:ext cx="1665000" cy="36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33" y="0"/>
                </a:lnTo>
              </a:path>
            </a:pathLst>
          </a:custGeom>
          <a:noFill/>
          <a:ln w="28440">
            <a:solidFill>
              <a:srgbClr val="FFDE1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4" name="CustomShape 41"/>
          <p:cNvSpPr/>
          <p:nvPr/>
        </p:nvSpPr>
        <p:spPr>
          <a:xfrm>
            <a:off x="1105920" y="937260"/>
            <a:ext cx="2246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4</a:t>
            </a:r>
            <a:r>
              <a:rPr lang="ru-RU" sz="800" b="1" strike="noStrike" spc="-41" dirty="0">
                <a:solidFill>
                  <a:srgbClr val="231F20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10</a:t>
            </a:r>
            <a:endParaRPr lang="ru-RU" sz="800" b="0" strike="noStrike" spc="-1" dirty="0">
              <a:latin typeface="Arial"/>
            </a:endParaRPr>
          </a:p>
        </p:txBody>
      </p:sp>
      <p:sp>
        <p:nvSpPr>
          <p:cNvPr id="1365" name="CustomShape 42"/>
          <p:cNvSpPr/>
          <p:nvPr/>
        </p:nvSpPr>
        <p:spPr>
          <a:xfrm>
            <a:off x="411840" y="711720"/>
            <a:ext cx="1705320" cy="19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 dirty="0">
                <a:solidFill>
                  <a:srgbClr val="171B1E"/>
                </a:solidFill>
                <a:latin typeface="Calibri"/>
                <a:ea typeface="DejaVu Sans"/>
              </a:rPr>
              <a:t>ПРИВЛЕЧЕНИЕ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366" name="CustomShape 43"/>
          <p:cNvSpPr/>
          <p:nvPr/>
        </p:nvSpPr>
        <p:spPr>
          <a:xfrm>
            <a:off x="1041660" y="4095021"/>
            <a:ext cx="445680" cy="19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 dirty="0">
                <a:solidFill>
                  <a:srgbClr val="171B1E"/>
                </a:solidFill>
                <a:latin typeface="Calibri"/>
                <a:ea typeface="DejaVu Sans"/>
              </a:rPr>
              <a:t>НПА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368" name="CustomShape 45"/>
          <p:cNvSpPr/>
          <p:nvPr/>
        </p:nvSpPr>
        <p:spPr>
          <a:xfrm>
            <a:off x="2938680" y="711720"/>
            <a:ext cx="1879920" cy="19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 dirty="0">
                <a:solidFill>
                  <a:srgbClr val="171B1E"/>
                </a:solidFill>
                <a:latin typeface="Calibri"/>
                <a:ea typeface="DejaVu Sans"/>
              </a:rPr>
              <a:t>СОПРОВОЖДЕНИЕ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369" name="CustomShape 46"/>
          <p:cNvSpPr/>
          <p:nvPr/>
        </p:nvSpPr>
        <p:spPr>
          <a:xfrm>
            <a:off x="2367720" y="4010040"/>
            <a:ext cx="2777040" cy="19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>
                <a:solidFill>
                  <a:srgbClr val="171B1E"/>
                </a:solidFill>
                <a:latin typeface="Calibri"/>
                <a:ea typeface="DejaVu Sans"/>
              </a:rPr>
              <a:t>КОМАНДА МО И РЕГИОНА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1370" name="CustomShape 47"/>
          <p:cNvSpPr/>
          <p:nvPr/>
        </p:nvSpPr>
        <p:spPr>
          <a:xfrm>
            <a:off x="2628540" y="4851360"/>
            <a:ext cx="2454840" cy="10970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73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системности в обучении единой инвестиционной команды региона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73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программы по изучению лучших российских, мировых практик – выездные стажировки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73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системного взаимодействия между региональной командой развития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731"/>
              </a:spcBef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Дефицит кадров на рынке, нет кадрового резерва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71" name="CustomShape 48"/>
          <p:cNvSpPr/>
          <p:nvPr/>
        </p:nvSpPr>
        <p:spPr>
          <a:xfrm>
            <a:off x="5968546" y="714176"/>
            <a:ext cx="946080" cy="19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 dirty="0">
                <a:solidFill>
                  <a:srgbClr val="171B1E"/>
                </a:solidFill>
                <a:latin typeface="Calibri"/>
                <a:ea typeface="DejaVu Sans"/>
              </a:rPr>
              <a:t>КОНТЕНТ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372" name="CustomShape 49"/>
          <p:cNvSpPr/>
          <p:nvPr/>
        </p:nvSpPr>
        <p:spPr>
          <a:xfrm>
            <a:off x="5323320" y="4010040"/>
            <a:ext cx="2311920" cy="19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>
                <a:solidFill>
                  <a:srgbClr val="171B1E"/>
                </a:solidFill>
                <a:latin typeface="Calibri"/>
                <a:ea typeface="DejaVu Sans"/>
              </a:rPr>
              <a:t>АКТИВНОСТЬ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1373" name="CustomShape 50"/>
          <p:cNvSpPr/>
          <p:nvPr/>
        </p:nvSpPr>
        <p:spPr>
          <a:xfrm>
            <a:off x="8248680" y="744596"/>
            <a:ext cx="1597320" cy="19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 dirty="0">
                <a:solidFill>
                  <a:srgbClr val="171B1E"/>
                </a:solidFill>
                <a:latin typeface="Calibri"/>
                <a:ea typeface="DejaVu Sans"/>
              </a:rPr>
              <a:t>ПРОДВИЖЕНИЕ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374" name="CustomShape 51"/>
          <p:cNvSpPr/>
          <p:nvPr/>
        </p:nvSpPr>
        <p:spPr>
          <a:xfrm>
            <a:off x="7465320" y="4010040"/>
            <a:ext cx="3213360" cy="19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 dirty="0">
                <a:solidFill>
                  <a:srgbClr val="171B1E"/>
                </a:solidFill>
                <a:latin typeface="Calibri"/>
                <a:ea typeface="DejaVu Sans"/>
              </a:rPr>
              <a:t>ПОЛЕЗНОСТЬ ИНВЕСТОРУ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375" name="CustomShape 52"/>
          <p:cNvSpPr/>
          <p:nvPr/>
        </p:nvSpPr>
        <p:spPr>
          <a:xfrm>
            <a:off x="7870680" y="4858348"/>
            <a:ext cx="2599200" cy="8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Достаточно сложная система гос. поддержки – необходимо упрощать, нет механизмов ее актуализации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Нет прогнозируемости и плановости в государственной поддержке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150000"/>
              <a:buFont typeface="Courier New"/>
              <a:buChar char="o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Информации о гос. поддержке слишком много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376" name="CustomShape 53"/>
          <p:cNvSpPr/>
          <p:nvPr/>
        </p:nvSpPr>
        <p:spPr>
          <a:xfrm>
            <a:off x="60372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7" name="CustomShape 54"/>
          <p:cNvSpPr/>
          <p:nvPr/>
        </p:nvSpPr>
        <p:spPr>
          <a:xfrm>
            <a:off x="74124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8" name="CustomShape 55"/>
          <p:cNvSpPr/>
          <p:nvPr/>
        </p:nvSpPr>
        <p:spPr>
          <a:xfrm>
            <a:off x="87876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9" name="CustomShape 56"/>
          <p:cNvSpPr/>
          <p:nvPr/>
        </p:nvSpPr>
        <p:spPr>
          <a:xfrm>
            <a:off x="101628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0" name="CustomShape 57"/>
          <p:cNvSpPr/>
          <p:nvPr/>
        </p:nvSpPr>
        <p:spPr>
          <a:xfrm>
            <a:off x="115380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1" name="CustomShape 58"/>
          <p:cNvSpPr/>
          <p:nvPr/>
        </p:nvSpPr>
        <p:spPr>
          <a:xfrm>
            <a:off x="129132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2" name="CustomShape 59"/>
          <p:cNvSpPr/>
          <p:nvPr/>
        </p:nvSpPr>
        <p:spPr>
          <a:xfrm>
            <a:off x="142848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3" name="CustomShape 60"/>
          <p:cNvSpPr/>
          <p:nvPr/>
        </p:nvSpPr>
        <p:spPr>
          <a:xfrm>
            <a:off x="156600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4" name="CustomShape 61"/>
          <p:cNvSpPr/>
          <p:nvPr/>
        </p:nvSpPr>
        <p:spPr>
          <a:xfrm>
            <a:off x="170352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5" name="CustomShape 62"/>
          <p:cNvSpPr/>
          <p:nvPr/>
        </p:nvSpPr>
        <p:spPr>
          <a:xfrm>
            <a:off x="184104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6" name="CustomShape 63"/>
          <p:cNvSpPr/>
          <p:nvPr/>
        </p:nvSpPr>
        <p:spPr>
          <a:xfrm>
            <a:off x="319140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7" name="CustomShape 64"/>
          <p:cNvSpPr/>
          <p:nvPr/>
        </p:nvSpPr>
        <p:spPr>
          <a:xfrm>
            <a:off x="332892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8" name="CustomShape 65"/>
          <p:cNvSpPr/>
          <p:nvPr/>
        </p:nvSpPr>
        <p:spPr>
          <a:xfrm>
            <a:off x="346644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9" name="CustomShape 66"/>
          <p:cNvSpPr/>
          <p:nvPr/>
        </p:nvSpPr>
        <p:spPr>
          <a:xfrm>
            <a:off x="360396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0" name="CustomShape 67"/>
          <p:cNvSpPr/>
          <p:nvPr/>
        </p:nvSpPr>
        <p:spPr>
          <a:xfrm>
            <a:off x="374112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1" name="CustomShape 68"/>
          <p:cNvSpPr/>
          <p:nvPr/>
        </p:nvSpPr>
        <p:spPr>
          <a:xfrm>
            <a:off x="387864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2" name="CustomShape 69"/>
          <p:cNvSpPr/>
          <p:nvPr/>
        </p:nvSpPr>
        <p:spPr>
          <a:xfrm>
            <a:off x="401616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3" name="CustomShape 70"/>
          <p:cNvSpPr/>
          <p:nvPr/>
        </p:nvSpPr>
        <p:spPr>
          <a:xfrm>
            <a:off x="4153680" y="432576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4" name="CustomShape 71"/>
          <p:cNvSpPr/>
          <p:nvPr/>
        </p:nvSpPr>
        <p:spPr>
          <a:xfrm>
            <a:off x="4291200" y="4325760"/>
            <a:ext cx="93240" cy="26388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5" name="CustomShape 72"/>
          <p:cNvSpPr/>
          <p:nvPr/>
        </p:nvSpPr>
        <p:spPr>
          <a:xfrm>
            <a:off x="4428720" y="432576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6" name="CustomShape 73"/>
          <p:cNvSpPr/>
          <p:nvPr/>
        </p:nvSpPr>
        <p:spPr>
          <a:xfrm>
            <a:off x="838944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7" name="CustomShape 74"/>
          <p:cNvSpPr/>
          <p:nvPr/>
        </p:nvSpPr>
        <p:spPr>
          <a:xfrm>
            <a:off x="852696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8" name="CustomShape 75"/>
          <p:cNvSpPr/>
          <p:nvPr/>
        </p:nvSpPr>
        <p:spPr>
          <a:xfrm>
            <a:off x="866448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9" name="CustomShape 76"/>
          <p:cNvSpPr/>
          <p:nvPr/>
        </p:nvSpPr>
        <p:spPr>
          <a:xfrm>
            <a:off x="880200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0" name="CustomShape 77"/>
          <p:cNvSpPr/>
          <p:nvPr/>
        </p:nvSpPr>
        <p:spPr>
          <a:xfrm>
            <a:off x="893952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1" name="CustomShape 78"/>
          <p:cNvSpPr/>
          <p:nvPr/>
        </p:nvSpPr>
        <p:spPr>
          <a:xfrm>
            <a:off x="9077040" y="1114200"/>
            <a:ext cx="93240" cy="2638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2" name="CustomShape 79"/>
          <p:cNvSpPr/>
          <p:nvPr/>
        </p:nvSpPr>
        <p:spPr>
          <a:xfrm>
            <a:off x="9214200" y="1114200"/>
            <a:ext cx="93240" cy="2638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3" name="CustomShape 80"/>
          <p:cNvSpPr/>
          <p:nvPr/>
        </p:nvSpPr>
        <p:spPr>
          <a:xfrm>
            <a:off x="935172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4" name="CustomShape 81"/>
          <p:cNvSpPr/>
          <p:nvPr/>
        </p:nvSpPr>
        <p:spPr>
          <a:xfrm>
            <a:off x="948924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5" name="CustomShape 82"/>
          <p:cNvSpPr/>
          <p:nvPr/>
        </p:nvSpPr>
        <p:spPr>
          <a:xfrm>
            <a:off x="962676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6" name="CustomShape 83"/>
          <p:cNvSpPr/>
          <p:nvPr/>
        </p:nvSpPr>
        <p:spPr>
          <a:xfrm>
            <a:off x="580068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7" name="CustomShape 84"/>
          <p:cNvSpPr/>
          <p:nvPr/>
        </p:nvSpPr>
        <p:spPr>
          <a:xfrm>
            <a:off x="593784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8" name="CustomShape 85"/>
          <p:cNvSpPr/>
          <p:nvPr/>
        </p:nvSpPr>
        <p:spPr>
          <a:xfrm>
            <a:off x="607536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9" name="CustomShape 86"/>
          <p:cNvSpPr/>
          <p:nvPr/>
        </p:nvSpPr>
        <p:spPr>
          <a:xfrm>
            <a:off x="621288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0" name="CustomShape 87"/>
          <p:cNvSpPr/>
          <p:nvPr/>
        </p:nvSpPr>
        <p:spPr>
          <a:xfrm>
            <a:off x="6350400" y="1114200"/>
            <a:ext cx="93240" cy="2638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1" name="CustomShape 88"/>
          <p:cNvSpPr/>
          <p:nvPr/>
        </p:nvSpPr>
        <p:spPr>
          <a:xfrm>
            <a:off x="6482160" y="1114200"/>
            <a:ext cx="93240" cy="2638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2" name="CustomShape 89"/>
          <p:cNvSpPr/>
          <p:nvPr/>
        </p:nvSpPr>
        <p:spPr>
          <a:xfrm>
            <a:off x="662508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3" name="CustomShape 90"/>
          <p:cNvSpPr/>
          <p:nvPr/>
        </p:nvSpPr>
        <p:spPr>
          <a:xfrm>
            <a:off x="676260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4" name="CustomShape 91"/>
          <p:cNvSpPr/>
          <p:nvPr/>
        </p:nvSpPr>
        <p:spPr>
          <a:xfrm>
            <a:off x="690012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5" name="CustomShape 92"/>
          <p:cNvSpPr/>
          <p:nvPr/>
        </p:nvSpPr>
        <p:spPr>
          <a:xfrm>
            <a:off x="703764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6" name="CustomShape 93"/>
          <p:cNvSpPr/>
          <p:nvPr/>
        </p:nvSpPr>
        <p:spPr>
          <a:xfrm>
            <a:off x="60048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7" name="CustomShape 94"/>
          <p:cNvSpPr/>
          <p:nvPr/>
        </p:nvSpPr>
        <p:spPr>
          <a:xfrm>
            <a:off x="73800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8" name="CustomShape 95"/>
          <p:cNvSpPr/>
          <p:nvPr/>
        </p:nvSpPr>
        <p:spPr>
          <a:xfrm>
            <a:off x="87516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9" name="CustomShape 96"/>
          <p:cNvSpPr/>
          <p:nvPr/>
        </p:nvSpPr>
        <p:spPr>
          <a:xfrm>
            <a:off x="101268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0" name="CustomShape 97"/>
          <p:cNvSpPr/>
          <p:nvPr/>
        </p:nvSpPr>
        <p:spPr>
          <a:xfrm>
            <a:off x="115020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1" name="CustomShape 98"/>
          <p:cNvSpPr/>
          <p:nvPr/>
        </p:nvSpPr>
        <p:spPr>
          <a:xfrm>
            <a:off x="128772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2" name="CustomShape 99"/>
          <p:cNvSpPr/>
          <p:nvPr/>
        </p:nvSpPr>
        <p:spPr>
          <a:xfrm>
            <a:off x="142524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3" name="CustomShape 100"/>
          <p:cNvSpPr/>
          <p:nvPr/>
        </p:nvSpPr>
        <p:spPr>
          <a:xfrm>
            <a:off x="156276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4" name="CustomShape 101"/>
          <p:cNvSpPr/>
          <p:nvPr/>
        </p:nvSpPr>
        <p:spPr>
          <a:xfrm>
            <a:off x="169992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5" name="CustomShape 102"/>
          <p:cNvSpPr/>
          <p:nvPr/>
        </p:nvSpPr>
        <p:spPr>
          <a:xfrm>
            <a:off x="183744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6" name="CustomShape 103"/>
          <p:cNvSpPr/>
          <p:nvPr/>
        </p:nvSpPr>
        <p:spPr>
          <a:xfrm>
            <a:off x="318816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7" name="CustomShape 104"/>
          <p:cNvSpPr/>
          <p:nvPr/>
        </p:nvSpPr>
        <p:spPr>
          <a:xfrm>
            <a:off x="332532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8" name="CustomShape 105"/>
          <p:cNvSpPr/>
          <p:nvPr/>
        </p:nvSpPr>
        <p:spPr>
          <a:xfrm>
            <a:off x="346284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9" name="CustomShape 106"/>
          <p:cNvSpPr/>
          <p:nvPr/>
        </p:nvSpPr>
        <p:spPr>
          <a:xfrm>
            <a:off x="360036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0" name="CustomShape 107"/>
          <p:cNvSpPr/>
          <p:nvPr/>
        </p:nvSpPr>
        <p:spPr>
          <a:xfrm>
            <a:off x="373788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1" name="CustomShape 108"/>
          <p:cNvSpPr/>
          <p:nvPr/>
        </p:nvSpPr>
        <p:spPr>
          <a:xfrm>
            <a:off x="387540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2" name="CustomShape 109"/>
          <p:cNvSpPr/>
          <p:nvPr/>
        </p:nvSpPr>
        <p:spPr>
          <a:xfrm>
            <a:off x="401292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3" name="CustomShape 110"/>
          <p:cNvSpPr/>
          <p:nvPr/>
        </p:nvSpPr>
        <p:spPr>
          <a:xfrm>
            <a:off x="4150080" y="1114200"/>
            <a:ext cx="93240" cy="263880"/>
          </a:xfrm>
          <a:prstGeom prst="rect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4" name="CustomShape 111"/>
          <p:cNvSpPr/>
          <p:nvPr/>
        </p:nvSpPr>
        <p:spPr>
          <a:xfrm>
            <a:off x="428760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5" name="CustomShape 112"/>
          <p:cNvSpPr/>
          <p:nvPr/>
        </p:nvSpPr>
        <p:spPr>
          <a:xfrm>
            <a:off x="4425120" y="1114200"/>
            <a:ext cx="93240" cy="263880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6" name="CustomShape 113"/>
          <p:cNvSpPr/>
          <p:nvPr/>
        </p:nvSpPr>
        <p:spPr>
          <a:xfrm>
            <a:off x="3718800" y="937260"/>
            <a:ext cx="2246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8</a:t>
            </a:r>
            <a:r>
              <a:rPr lang="ru-RU" sz="800" b="1" strike="noStrike" spc="-41" dirty="0">
                <a:solidFill>
                  <a:srgbClr val="231F20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10</a:t>
            </a:r>
            <a:endParaRPr lang="ru-RU" sz="800" b="0" strike="noStrike" spc="-1" dirty="0">
              <a:latin typeface="Arial"/>
            </a:endParaRPr>
          </a:p>
        </p:txBody>
      </p:sp>
      <p:sp>
        <p:nvSpPr>
          <p:cNvPr id="1437" name="CustomShape 114"/>
          <p:cNvSpPr/>
          <p:nvPr/>
        </p:nvSpPr>
        <p:spPr>
          <a:xfrm>
            <a:off x="6334560" y="937260"/>
            <a:ext cx="2246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4</a:t>
            </a:r>
            <a:r>
              <a:rPr lang="ru-RU" sz="800" b="1" strike="noStrike" spc="-41" dirty="0">
                <a:solidFill>
                  <a:srgbClr val="231F20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10</a:t>
            </a:r>
            <a:endParaRPr lang="ru-RU" sz="800" b="0" strike="noStrike" spc="-1" dirty="0">
              <a:latin typeface="Arial"/>
            </a:endParaRPr>
          </a:p>
        </p:txBody>
      </p:sp>
      <p:sp>
        <p:nvSpPr>
          <p:cNvPr id="1438" name="CustomShape 115"/>
          <p:cNvSpPr/>
          <p:nvPr/>
        </p:nvSpPr>
        <p:spPr>
          <a:xfrm>
            <a:off x="8927576" y="920647"/>
            <a:ext cx="2246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5</a:t>
            </a:r>
            <a:r>
              <a:rPr lang="ru-RU" sz="800" b="1" strike="noStrike" spc="-41" dirty="0">
                <a:solidFill>
                  <a:srgbClr val="231F20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10</a:t>
            </a:r>
            <a:endParaRPr lang="ru-RU" sz="800" b="0" strike="noStrike" spc="-1" dirty="0">
              <a:latin typeface="Arial"/>
            </a:endParaRPr>
          </a:p>
        </p:txBody>
      </p:sp>
      <p:sp>
        <p:nvSpPr>
          <p:cNvPr id="1439" name="CustomShape 116"/>
          <p:cNvSpPr/>
          <p:nvPr/>
        </p:nvSpPr>
        <p:spPr>
          <a:xfrm>
            <a:off x="1096708" y="4714518"/>
            <a:ext cx="2246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8</a:t>
            </a:r>
            <a:r>
              <a:rPr lang="ru-RU" sz="800" b="1" strike="noStrike" spc="-41" dirty="0">
                <a:solidFill>
                  <a:srgbClr val="231F20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7" dirty="0">
                <a:solidFill>
                  <a:srgbClr val="231F20"/>
                </a:solidFill>
                <a:latin typeface="Calibri"/>
                <a:ea typeface="DejaVu Sans"/>
              </a:rPr>
              <a:t>10</a:t>
            </a:r>
            <a:endParaRPr lang="ru-RU" sz="800" b="0" strike="noStrike" spc="-1" dirty="0">
              <a:latin typeface="Arial"/>
            </a:endParaRPr>
          </a:p>
        </p:txBody>
      </p:sp>
      <p:sp>
        <p:nvSpPr>
          <p:cNvPr id="1440" name="CustomShape 117"/>
          <p:cNvSpPr/>
          <p:nvPr/>
        </p:nvSpPr>
        <p:spPr>
          <a:xfrm>
            <a:off x="3743640" y="4656240"/>
            <a:ext cx="2246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7">
                <a:solidFill>
                  <a:srgbClr val="231F20"/>
                </a:solidFill>
                <a:latin typeface="Calibri"/>
                <a:ea typeface="DejaVu Sans"/>
              </a:rPr>
              <a:t>8</a:t>
            </a:r>
            <a:r>
              <a:rPr lang="ru-RU" sz="800" b="1" strike="noStrike" spc="-41">
                <a:solidFill>
                  <a:srgbClr val="231F20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7">
                <a:solidFill>
                  <a:srgbClr val="231F20"/>
                </a:solidFill>
                <a:latin typeface="Calibri"/>
                <a:ea typeface="DejaVu Sans"/>
              </a:rPr>
              <a:t>10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441" name="CustomShape 118"/>
          <p:cNvSpPr/>
          <p:nvPr/>
        </p:nvSpPr>
        <p:spPr>
          <a:xfrm>
            <a:off x="6370560" y="4656240"/>
            <a:ext cx="2246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7">
                <a:solidFill>
                  <a:srgbClr val="231F20"/>
                </a:solidFill>
                <a:latin typeface="Calibri"/>
                <a:ea typeface="DejaVu Sans"/>
              </a:rPr>
              <a:t>5</a:t>
            </a:r>
            <a:r>
              <a:rPr lang="ru-RU" sz="800" b="1" strike="noStrike" spc="-41">
                <a:solidFill>
                  <a:srgbClr val="231F20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7">
                <a:solidFill>
                  <a:srgbClr val="231F20"/>
                </a:solidFill>
                <a:latin typeface="Calibri"/>
                <a:ea typeface="DejaVu Sans"/>
              </a:rPr>
              <a:t>10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442" name="CustomShape 119"/>
          <p:cNvSpPr/>
          <p:nvPr/>
        </p:nvSpPr>
        <p:spPr>
          <a:xfrm>
            <a:off x="8946360" y="4656240"/>
            <a:ext cx="2246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7">
                <a:solidFill>
                  <a:srgbClr val="231F20"/>
                </a:solidFill>
                <a:latin typeface="Calibri"/>
                <a:ea typeface="DejaVu Sans"/>
              </a:rPr>
              <a:t>6</a:t>
            </a:r>
            <a:r>
              <a:rPr lang="ru-RU" sz="800" b="1" strike="noStrike" spc="-41">
                <a:solidFill>
                  <a:srgbClr val="231F20"/>
                </a:solidFill>
                <a:latin typeface="Calibri"/>
                <a:ea typeface="DejaVu Sans"/>
              </a:rPr>
              <a:t>/</a:t>
            </a:r>
            <a:r>
              <a:rPr lang="ru-RU" sz="800" b="1" strike="noStrike" spc="7">
                <a:solidFill>
                  <a:srgbClr val="231F20"/>
                </a:solidFill>
                <a:latin typeface="Calibri"/>
                <a:ea typeface="DejaVu Sans"/>
              </a:rPr>
              <a:t>10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443" name="CustomShape 120"/>
          <p:cNvSpPr/>
          <p:nvPr/>
        </p:nvSpPr>
        <p:spPr>
          <a:xfrm>
            <a:off x="5232600" y="3283175"/>
            <a:ext cx="2203920" cy="7090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Имеется информация об инфраструктуре (промышленные площадки)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Аналитика на основе входящих запросов</a:t>
            </a:r>
            <a:endParaRPr lang="ru-RU" sz="900" b="0" strike="noStrike" spc="-1" dirty="0">
              <a:latin typeface="Arial"/>
            </a:endParaRPr>
          </a:p>
          <a:p>
            <a:pPr marL="12600">
              <a:lnSpc>
                <a:spcPts val="700"/>
              </a:lnSpc>
              <a:spcBef>
                <a:spcPts val="601"/>
              </a:spcBef>
            </a:pPr>
            <a:endParaRPr lang="ru-RU" sz="900" b="0" strike="noStrike" spc="-1" dirty="0">
              <a:latin typeface="Arial"/>
            </a:endParaRPr>
          </a:p>
        </p:txBody>
      </p:sp>
      <p:sp>
        <p:nvSpPr>
          <p:cNvPr id="1444" name="CustomShape 121"/>
          <p:cNvSpPr/>
          <p:nvPr/>
        </p:nvSpPr>
        <p:spPr>
          <a:xfrm>
            <a:off x="2661840" y="6078240"/>
            <a:ext cx="2345040" cy="14127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84320" indent="-170640">
              <a:lnSpc>
                <a:spcPts val="601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Высокая вовлеченность руководителей региона в развитие</a:t>
            </a:r>
            <a:endParaRPr lang="ru-RU" sz="900" b="0" strike="noStrike" spc="-1">
              <a:latin typeface="Arial"/>
            </a:endParaRPr>
          </a:p>
          <a:p>
            <a:pPr marL="184320" indent="-170640">
              <a:lnSpc>
                <a:spcPts val="601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>
                <a:solidFill>
                  <a:srgbClr val="58595B"/>
                </a:solidFill>
                <a:latin typeface="Calibri"/>
                <a:ea typeface="DejaVu Sans"/>
              </a:rPr>
              <a:t>Хорошо выстроены отношения с Фондом Инвестиционное агентство Тюменской области</a:t>
            </a:r>
            <a:endParaRPr lang="ru-RU" sz="900" b="0" strike="noStrike" spc="-1">
              <a:latin typeface="Arial"/>
            </a:endParaRPr>
          </a:p>
          <a:p>
            <a:pPr marL="184320" indent="-170640">
              <a:lnSpc>
                <a:spcPts val="601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>
                <a:solidFill>
                  <a:srgbClr val="58595B"/>
                </a:solidFill>
                <a:latin typeface="Calibri"/>
                <a:ea typeface="DejaVu Sans"/>
              </a:rPr>
              <a:t>Со всеми структурами конструктивные отношения</a:t>
            </a:r>
            <a:endParaRPr lang="ru-RU" sz="900" b="0" strike="noStrike" spc="-1">
              <a:latin typeface="Arial"/>
            </a:endParaRPr>
          </a:p>
          <a:p>
            <a:pPr marL="184320" indent="-170640">
              <a:lnSpc>
                <a:spcPts val="601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>
                <a:solidFill>
                  <a:srgbClr val="58595B"/>
                </a:solidFill>
                <a:latin typeface="Calibri"/>
                <a:ea typeface="DejaVu Sans"/>
              </a:rPr>
              <a:t>Имеется собственная система обучения</a:t>
            </a:r>
            <a:endParaRPr lang="ru-RU" sz="900" b="0" strike="noStrike" spc="-1">
              <a:latin typeface="Arial"/>
            </a:endParaRPr>
          </a:p>
          <a:p>
            <a:pPr marL="184320" indent="-170640">
              <a:lnSpc>
                <a:spcPts val="601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>
                <a:solidFill>
                  <a:srgbClr val="58595B"/>
                </a:solidFill>
                <a:latin typeface="Calibri"/>
                <a:ea typeface="DejaVu Sans"/>
              </a:rPr>
              <a:t>Проектный подход команды региона в проработке строительства ЦБК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445" name="CustomShape 122"/>
          <p:cNvSpPr/>
          <p:nvPr/>
        </p:nvSpPr>
        <p:spPr>
          <a:xfrm>
            <a:off x="277020" y="5399889"/>
            <a:ext cx="1665000" cy="36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noFill/>
          <a:ln w="28440">
            <a:solidFill>
              <a:srgbClr val="FFDE1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6" name="CustomShape 123"/>
          <p:cNvSpPr/>
          <p:nvPr/>
        </p:nvSpPr>
        <p:spPr>
          <a:xfrm>
            <a:off x="207360" y="5556206"/>
            <a:ext cx="2289600" cy="14095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Есть единый НПА, в котором увязано взаимодействие всех федеральных, региональных, муниципальных структур и </a:t>
            </a:r>
            <a:r>
              <a:rPr lang="ru-RU" sz="900" b="1" strike="noStrike" spc="-1" dirty="0" err="1">
                <a:solidFill>
                  <a:srgbClr val="58595B"/>
                </a:solidFill>
                <a:latin typeface="Calibri"/>
                <a:ea typeface="DejaVu Sans"/>
              </a:rPr>
              <a:t>ресурсоснабжающих</a:t>
            </a: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 организаций при сопровождении инвесторов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 smtClean="0">
                <a:solidFill>
                  <a:srgbClr val="58595B"/>
                </a:solidFill>
                <a:latin typeface="Calibri"/>
                <a:ea typeface="DejaVu Sans"/>
              </a:rPr>
              <a:t>Закреплен </a:t>
            </a: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статус реестра инвестиционных проектов: для муниципальных и региональных проектов</a:t>
            </a:r>
            <a:endParaRPr lang="ru-RU" sz="900" b="0" strike="noStrike" spc="-1" dirty="0">
              <a:latin typeface="Arial"/>
            </a:endParaRPr>
          </a:p>
          <a:p>
            <a:pPr marL="184320" indent="-170640">
              <a:lnSpc>
                <a:spcPts val="700"/>
              </a:lnSpc>
              <a:spcBef>
                <a:spcPts val="601"/>
              </a:spcBef>
              <a:spcAft>
                <a:spcPts val="601"/>
              </a:spcAft>
              <a:buClr>
                <a:srgbClr val="FFDE16"/>
              </a:buClr>
              <a:buSzPct val="250000"/>
              <a:buFont typeface="Arial"/>
              <a:buChar char="•"/>
            </a:pPr>
            <a:r>
              <a:rPr lang="ru-RU" sz="9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Есть механизм ускорения сроков по работе с инвесторами, решению их вопросов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447" name="CustomShape 124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592E2E84-4BB7-4730-848A-A8BD7DA78C72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26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CustomShape 1"/>
          <p:cNvSpPr/>
          <p:nvPr/>
        </p:nvSpPr>
        <p:spPr>
          <a:xfrm>
            <a:off x="2737800" y="564156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49" name="CustomShape 2"/>
          <p:cNvSpPr/>
          <p:nvPr/>
        </p:nvSpPr>
        <p:spPr>
          <a:xfrm rot="15444600">
            <a:off x="2737440" y="5641920"/>
            <a:ext cx="947520" cy="945000"/>
          </a:xfrm>
          <a:prstGeom prst="blockArc">
            <a:avLst>
              <a:gd name="adj1" fmla="val 10800000"/>
              <a:gd name="adj2" fmla="val 939874"/>
              <a:gd name="adj3" fmla="val 10457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0" name="CustomShape 3"/>
          <p:cNvSpPr/>
          <p:nvPr/>
        </p:nvSpPr>
        <p:spPr>
          <a:xfrm>
            <a:off x="1618200" y="564516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1" name="CustomShape 4"/>
          <p:cNvSpPr/>
          <p:nvPr/>
        </p:nvSpPr>
        <p:spPr>
          <a:xfrm rot="15253200">
            <a:off x="1618200" y="5645880"/>
            <a:ext cx="947520" cy="945000"/>
          </a:xfrm>
          <a:prstGeom prst="blockArc">
            <a:avLst>
              <a:gd name="adj1" fmla="val 10800000"/>
              <a:gd name="adj2" fmla="val 168109"/>
              <a:gd name="adj3" fmla="val 10436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2" name="CustomShape 5"/>
          <p:cNvSpPr/>
          <p:nvPr/>
        </p:nvSpPr>
        <p:spPr>
          <a:xfrm>
            <a:off x="479160" y="564408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3" name="CustomShape 6"/>
          <p:cNvSpPr/>
          <p:nvPr/>
        </p:nvSpPr>
        <p:spPr>
          <a:xfrm rot="14594400">
            <a:off x="479160" y="5644800"/>
            <a:ext cx="947520" cy="945000"/>
          </a:xfrm>
          <a:prstGeom prst="blockArc">
            <a:avLst>
              <a:gd name="adj1" fmla="val 10800000"/>
              <a:gd name="adj2" fmla="val 46638"/>
              <a:gd name="adj3" fmla="val 10646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4" name="CustomShape 7"/>
          <p:cNvSpPr/>
          <p:nvPr/>
        </p:nvSpPr>
        <p:spPr>
          <a:xfrm>
            <a:off x="370440" y="6121800"/>
            <a:ext cx="3477600" cy="486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5" name="CustomShape 8"/>
          <p:cNvSpPr/>
          <p:nvPr/>
        </p:nvSpPr>
        <p:spPr>
          <a:xfrm>
            <a:off x="4094280" y="390096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6" name="CustomShape 9"/>
          <p:cNvSpPr/>
          <p:nvPr/>
        </p:nvSpPr>
        <p:spPr>
          <a:xfrm rot="13708800">
            <a:off x="4093920" y="3901320"/>
            <a:ext cx="947520" cy="945000"/>
          </a:xfrm>
          <a:prstGeom prst="blockArc">
            <a:avLst>
              <a:gd name="adj1" fmla="val 10800000"/>
              <a:gd name="adj2" fmla="val 20788130"/>
              <a:gd name="adj3" fmla="val 9706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7" name="CustomShape 10"/>
          <p:cNvSpPr/>
          <p:nvPr/>
        </p:nvSpPr>
        <p:spPr>
          <a:xfrm>
            <a:off x="5330880" y="39020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8" name="CustomShape 11"/>
          <p:cNvSpPr/>
          <p:nvPr/>
        </p:nvSpPr>
        <p:spPr>
          <a:xfrm rot="13475400">
            <a:off x="5330880" y="3902040"/>
            <a:ext cx="947520" cy="945000"/>
          </a:xfrm>
          <a:prstGeom prst="blockArc">
            <a:avLst>
              <a:gd name="adj1" fmla="val 10800000"/>
              <a:gd name="adj2" fmla="val 489053"/>
              <a:gd name="adj3" fmla="val 11347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9" name="CustomShape 12"/>
          <p:cNvSpPr/>
          <p:nvPr/>
        </p:nvSpPr>
        <p:spPr>
          <a:xfrm>
            <a:off x="2892600" y="390456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0" name="CustomShape 13"/>
          <p:cNvSpPr/>
          <p:nvPr/>
        </p:nvSpPr>
        <p:spPr>
          <a:xfrm rot="16762200">
            <a:off x="2892240" y="3904560"/>
            <a:ext cx="947520" cy="945000"/>
          </a:xfrm>
          <a:prstGeom prst="blockArc">
            <a:avLst>
              <a:gd name="adj1" fmla="val 10800000"/>
              <a:gd name="adj2" fmla="val 939957"/>
              <a:gd name="adj3" fmla="val 10498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1" name="CustomShape 14"/>
          <p:cNvSpPr/>
          <p:nvPr/>
        </p:nvSpPr>
        <p:spPr>
          <a:xfrm>
            <a:off x="1726200" y="390348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2" name="CustomShape 15"/>
          <p:cNvSpPr/>
          <p:nvPr/>
        </p:nvSpPr>
        <p:spPr>
          <a:xfrm rot="16568400">
            <a:off x="1725480" y="3903840"/>
            <a:ext cx="947520" cy="945000"/>
          </a:xfrm>
          <a:prstGeom prst="blockArc">
            <a:avLst>
              <a:gd name="adj1" fmla="val 10800000"/>
              <a:gd name="adj2" fmla="val 20923390"/>
              <a:gd name="adj3" fmla="val 11220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3" name="CustomShape 16"/>
          <p:cNvSpPr/>
          <p:nvPr/>
        </p:nvSpPr>
        <p:spPr>
          <a:xfrm>
            <a:off x="501840" y="391248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4" name="CustomShape 17"/>
          <p:cNvSpPr/>
          <p:nvPr/>
        </p:nvSpPr>
        <p:spPr>
          <a:xfrm rot="16200000">
            <a:off x="501840" y="3912840"/>
            <a:ext cx="947520" cy="945000"/>
          </a:xfrm>
          <a:prstGeom prst="blockArc">
            <a:avLst>
              <a:gd name="adj1" fmla="val 10800000"/>
              <a:gd name="adj2" fmla="val 1370828"/>
              <a:gd name="adj3" fmla="val 10866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5" name="CustomShape 18"/>
          <p:cNvSpPr/>
          <p:nvPr/>
        </p:nvSpPr>
        <p:spPr>
          <a:xfrm>
            <a:off x="245880" y="4397760"/>
            <a:ext cx="620424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6" name="CustomShape 19"/>
          <p:cNvSpPr/>
          <p:nvPr/>
        </p:nvSpPr>
        <p:spPr>
          <a:xfrm>
            <a:off x="350640" y="4337640"/>
            <a:ext cx="12423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81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развитая социальная сфера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467" name="CustomShape 20"/>
          <p:cNvSpPr/>
          <p:nvPr/>
        </p:nvSpPr>
        <p:spPr>
          <a:xfrm>
            <a:off x="1865160" y="408348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49,0%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468" name="CustomShape 21"/>
          <p:cNvSpPr/>
          <p:nvPr/>
        </p:nvSpPr>
        <p:spPr>
          <a:xfrm>
            <a:off x="2687040" y="4081320"/>
            <a:ext cx="132732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48960" algn="ctr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58,5%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469" name="CustomShape 22"/>
          <p:cNvSpPr/>
          <p:nvPr/>
        </p:nvSpPr>
        <p:spPr>
          <a:xfrm>
            <a:off x="385920" y="4083480"/>
            <a:ext cx="12070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800" algn="ctr">
              <a:lnSpc>
                <a:spcPct val="100000"/>
              </a:lnSpc>
              <a:spcBef>
                <a:spcPts val="689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59,2%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470" name="CustomShape 23"/>
          <p:cNvSpPr/>
          <p:nvPr/>
        </p:nvSpPr>
        <p:spPr>
          <a:xfrm>
            <a:off x="1617480" y="4357080"/>
            <a:ext cx="1137960" cy="3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комфортная среда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471" name="CustomShape 24"/>
          <p:cNvSpPr/>
          <p:nvPr/>
        </p:nvSpPr>
        <p:spPr>
          <a:xfrm>
            <a:off x="2684160" y="4335840"/>
            <a:ext cx="1327320" cy="54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algn="ctr">
              <a:lnSpc>
                <a:spcPts val="1210"/>
              </a:lnSpc>
              <a:spcBef>
                <a:spcPts val="564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работа                                                             по специальности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472" name="CustomShape 25"/>
          <p:cNvSpPr/>
          <p:nvPr/>
        </p:nvSpPr>
        <p:spPr>
          <a:xfrm>
            <a:off x="9289440" y="148356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3" name="CustomShape 26"/>
          <p:cNvSpPr/>
          <p:nvPr/>
        </p:nvSpPr>
        <p:spPr>
          <a:xfrm rot="10800000">
            <a:off x="9290160" y="1483560"/>
            <a:ext cx="947520" cy="945000"/>
          </a:xfrm>
          <a:prstGeom prst="blockArc">
            <a:avLst>
              <a:gd name="adj1" fmla="val 10800000"/>
              <a:gd name="adj2" fmla="val 620400"/>
              <a:gd name="adj3" fmla="val 9593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4" name="CustomShape 27"/>
          <p:cNvSpPr/>
          <p:nvPr/>
        </p:nvSpPr>
        <p:spPr>
          <a:xfrm>
            <a:off x="9048240" y="1948680"/>
            <a:ext cx="1478880" cy="51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5" name="CustomShape 28"/>
          <p:cNvSpPr/>
          <p:nvPr/>
        </p:nvSpPr>
        <p:spPr>
          <a:xfrm>
            <a:off x="8036280" y="14756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6" name="CustomShape 29"/>
          <p:cNvSpPr/>
          <p:nvPr/>
        </p:nvSpPr>
        <p:spPr>
          <a:xfrm rot="12877200">
            <a:off x="8036280" y="1476000"/>
            <a:ext cx="947520" cy="945000"/>
          </a:xfrm>
          <a:prstGeom prst="blockArc">
            <a:avLst>
              <a:gd name="adj1" fmla="val 10800000"/>
              <a:gd name="adj2" fmla="val 21082522"/>
              <a:gd name="adj3" fmla="val 9948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7" name="CustomShape 30"/>
          <p:cNvSpPr/>
          <p:nvPr/>
        </p:nvSpPr>
        <p:spPr>
          <a:xfrm>
            <a:off x="6865560" y="147456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8" name="CustomShape 31"/>
          <p:cNvSpPr/>
          <p:nvPr/>
        </p:nvSpPr>
        <p:spPr>
          <a:xfrm rot="15631800">
            <a:off x="6865560" y="1475280"/>
            <a:ext cx="947520" cy="945000"/>
          </a:xfrm>
          <a:prstGeom prst="blockArc">
            <a:avLst>
              <a:gd name="adj1" fmla="val 10800000"/>
              <a:gd name="adj2" fmla="val 20318593"/>
              <a:gd name="adj3" fmla="val 10415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9" name="CustomShape 32"/>
          <p:cNvSpPr/>
          <p:nvPr/>
        </p:nvSpPr>
        <p:spPr>
          <a:xfrm>
            <a:off x="5686560" y="148356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0" name="CustomShape 33"/>
          <p:cNvSpPr/>
          <p:nvPr/>
        </p:nvSpPr>
        <p:spPr>
          <a:xfrm rot="18666000">
            <a:off x="5686560" y="1483560"/>
            <a:ext cx="947520" cy="945000"/>
          </a:xfrm>
          <a:prstGeom prst="blockArc">
            <a:avLst>
              <a:gd name="adj1" fmla="val 10800000"/>
              <a:gd name="adj2" fmla="val 933782"/>
              <a:gd name="adj3" fmla="val 10595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1" name="CustomShape 34"/>
          <p:cNvSpPr/>
          <p:nvPr/>
        </p:nvSpPr>
        <p:spPr>
          <a:xfrm>
            <a:off x="5118120" y="1948320"/>
            <a:ext cx="4114800" cy="50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2" name="CustomShape 35"/>
          <p:cNvSpPr/>
          <p:nvPr/>
        </p:nvSpPr>
        <p:spPr>
          <a:xfrm>
            <a:off x="-720" y="2867040"/>
            <a:ext cx="7308000" cy="405720"/>
          </a:xfrm>
          <a:custGeom>
            <a:avLst/>
            <a:gdLst/>
            <a:ahLst/>
            <a:cxnLst/>
            <a:rect l="l" t="t" r="r" b="b"/>
            <a:pathLst>
              <a:path w="7307580" h="406400">
                <a:moveTo>
                  <a:pt x="7307364" y="0"/>
                </a:moveTo>
                <a:lnTo>
                  <a:pt x="0" y="0"/>
                </a:lnTo>
                <a:lnTo>
                  <a:pt x="0" y="405955"/>
                </a:lnTo>
                <a:lnTo>
                  <a:pt x="6961454" y="405955"/>
                </a:lnTo>
                <a:lnTo>
                  <a:pt x="730736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3" name="CustomShape 36"/>
          <p:cNvSpPr/>
          <p:nvPr/>
        </p:nvSpPr>
        <p:spPr>
          <a:xfrm>
            <a:off x="0" y="0"/>
            <a:ext cx="6666480" cy="647640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0" y="0"/>
                </a:moveTo>
                <a:lnTo>
                  <a:pt x="0" y="646290"/>
                </a:lnTo>
                <a:lnTo>
                  <a:pt x="6092317" y="647814"/>
                </a:lnTo>
                <a:lnTo>
                  <a:pt x="6666026" y="88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4" name="CustomShape 37"/>
          <p:cNvSpPr/>
          <p:nvPr/>
        </p:nvSpPr>
        <p:spPr>
          <a:xfrm>
            <a:off x="3946680" y="1427760"/>
            <a:ext cx="268560" cy="312480"/>
          </a:xfrm>
          <a:custGeom>
            <a:avLst/>
            <a:gdLst/>
            <a:ahLst/>
            <a:cxnLst/>
            <a:rect l="l" t="t" r="r" b="b"/>
            <a:pathLst>
              <a:path w="269239" h="313055">
                <a:moveTo>
                  <a:pt x="4193" y="129715"/>
                </a:moveTo>
                <a:lnTo>
                  <a:pt x="1119" y="139125"/>
                </a:lnTo>
                <a:lnTo>
                  <a:pt x="0" y="147880"/>
                </a:lnTo>
                <a:lnTo>
                  <a:pt x="675" y="160611"/>
                </a:lnTo>
                <a:lnTo>
                  <a:pt x="19735" y="194785"/>
                </a:lnTo>
                <a:lnTo>
                  <a:pt x="25013" y="195223"/>
                </a:lnTo>
                <a:lnTo>
                  <a:pt x="27637" y="196949"/>
                </a:lnTo>
                <a:lnTo>
                  <a:pt x="44285" y="239837"/>
                </a:lnTo>
                <a:lnTo>
                  <a:pt x="72608" y="278883"/>
                </a:lnTo>
                <a:lnTo>
                  <a:pt x="107836" y="305869"/>
                </a:lnTo>
                <a:lnTo>
                  <a:pt x="145201" y="312582"/>
                </a:lnTo>
                <a:lnTo>
                  <a:pt x="152036" y="311395"/>
                </a:lnTo>
                <a:lnTo>
                  <a:pt x="187939" y="295275"/>
                </a:lnTo>
                <a:lnTo>
                  <a:pt x="215926" y="266993"/>
                </a:lnTo>
                <a:lnTo>
                  <a:pt x="238679" y="223277"/>
                </a:lnTo>
                <a:lnTo>
                  <a:pt x="245086" y="190992"/>
                </a:lnTo>
                <a:lnTo>
                  <a:pt x="255100" y="190992"/>
                </a:lnTo>
                <a:lnTo>
                  <a:pt x="256999" y="189837"/>
                </a:lnTo>
                <a:lnTo>
                  <a:pt x="264410" y="182175"/>
                </a:lnTo>
                <a:lnTo>
                  <a:pt x="268016" y="171680"/>
                </a:lnTo>
                <a:lnTo>
                  <a:pt x="268851" y="159460"/>
                </a:lnTo>
                <a:lnTo>
                  <a:pt x="267946" y="146618"/>
                </a:lnTo>
                <a:lnTo>
                  <a:pt x="267273" y="140599"/>
                </a:lnTo>
                <a:lnTo>
                  <a:pt x="266194" y="136141"/>
                </a:lnTo>
                <a:lnTo>
                  <a:pt x="262748" y="134515"/>
                </a:lnTo>
                <a:lnTo>
                  <a:pt x="251411" y="134515"/>
                </a:lnTo>
                <a:lnTo>
                  <a:pt x="251370" y="133487"/>
                </a:lnTo>
                <a:lnTo>
                  <a:pt x="21135" y="133487"/>
                </a:lnTo>
                <a:lnTo>
                  <a:pt x="4193" y="129715"/>
                </a:lnTo>
                <a:close/>
                <a:moveTo>
                  <a:pt x="255100" y="190992"/>
                </a:moveTo>
                <a:lnTo>
                  <a:pt x="245086" y="190992"/>
                </a:lnTo>
                <a:lnTo>
                  <a:pt x="252821" y="191907"/>
                </a:lnTo>
                <a:lnTo>
                  <a:pt x="254662" y="191259"/>
                </a:lnTo>
                <a:lnTo>
                  <a:pt x="255100" y="190992"/>
                </a:lnTo>
                <a:close/>
                <a:moveTo>
                  <a:pt x="258333" y="132433"/>
                </a:moveTo>
                <a:lnTo>
                  <a:pt x="252554" y="133715"/>
                </a:lnTo>
                <a:lnTo>
                  <a:pt x="251411" y="134515"/>
                </a:lnTo>
                <a:lnTo>
                  <a:pt x="262748" y="134515"/>
                </a:lnTo>
                <a:lnTo>
                  <a:pt x="258333" y="132433"/>
                </a:lnTo>
                <a:close/>
                <a:moveTo>
                  <a:pt x="120264" y="0"/>
                </a:moveTo>
                <a:lnTo>
                  <a:pt x="52581" y="14894"/>
                </a:lnTo>
                <a:lnTo>
                  <a:pt x="25666" y="46138"/>
                </a:lnTo>
                <a:lnTo>
                  <a:pt x="22317" y="73032"/>
                </a:lnTo>
                <a:lnTo>
                  <a:pt x="21248" y="114045"/>
                </a:lnTo>
                <a:lnTo>
                  <a:pt x="21135" y="133487"/>
                </a:lnTo>
                <a:lnTo>
                  <a:pt x="251370" y="133487"/>
                </a:lnTo>
                <a:lnTo>
                  <a:pt x="248058" y="50670"/>
                </a:lnTo>
                <a:lnTo>
                  <a:pt x="202594" y="11971"/>
                </a:lnTo>
                <a:lnTo>
                  <a:pt x="163221" y="3386"/>
                </a:lnTo>
                <a:lnTo>
                  <a:pt x="12026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5" name="CustomShape 38"/>
          <p:cNvSpPr/>
          <p:nvPr/>
        </p:nvSpPr>
        <p:spPr>
          <a:xfrm>
            <a:off x="3812760" y="1762560"/>
            <a:ext cx="535320" cy="270000"/>
          </a:xfrm>
          <a:custGeom>
            <a:avLst/>
            <a:gdLst/>
            <a:ahLst/>
            <a:cxnLst/>
            <a:rect l="l" t="t" r="r" b="b"/>
            <a:pathLst>
              <a:path w="535939" h="270510">
                <a:moveTo>
                  <a:pt x="176479" y="0"/>
                </a:moveTo>
                <a:lnTo>
                  <a:pt x="57073" y="30416"/>
                </a:lnTo>
                <a:lnTo>
                  <a:pt x="14978" y="58583"/>
                </a:lnTo>
                <a:lnTo>
                  <a:pt x="0" y="106972"/>
                </a:lnTo>
                <a:lnTo>
                  <a:pt x="1257" y="223977"/>
                </a:lnTo>
                <a:lnTo>
                  <a:pt x="5092" y="242114"/>
                </a:lnTo>
                <a:lnTo>
                  <a:pt x="15201" y="256894"/>
                </a:lnTo>
                <a:lnTo>
                  <a:pt x="30093" y="266841"/>
                </a:lnTo>
                <a:lnTo>
                  <a:pt x="48272" y="270484"/>
                </a:lnTo>
                <a:lnTo>
                  <a:pt x="487362" y="270484"/>
                </a:lnTo>
                <a:lnTo>
                  <a:pt x="530539" y="242114"/>
                </a:lnTo>
                <a:lnTo>
                  <a:pt x="534660" y="197383"/>
                </a:lnTo>
                <a:lnTo>
                  <a:pt x="234962" y="197383"/>
                </a:lnTo>
                <a:lnTo>
                  <a:pt x="176479" y="0"/>
                </a:lnTo>
                <a:close/>
                <a:moveTo>
                  <a:pt x="263280" y="20098"/>
                </a:moveTo>
                <a:lnTo>
                  <a:pt x="253379" y="20178"/>
                </a:lnTo>
                <a:lnTo>
                  <a:pt x="243394" y="23285"/>
                </a:lnTo>
                <a:lnTo>
                  <a:pt x="238607" y="31851"/>
                </a:lnTo>
                <a:lnTo>
                  <a:pt x="238226" y="42354"/>
                </a:lnTo>
                <a:lnTo>
                  <a:pt x="245160" y="46520"/>
                </a:lnTo>
                <a:lnTo>
                  <a:pt x="234962" y="197383"/>
                </a:lnTo>
                <a:lnTo>
                  <a:pt x="300659" y="197383"/>
                </a:lnTo>
                <a:lnTo>
                  <a:pt x="290563" y="47777"/>
                </a:lnTo>
                <a:lnTo>
                  <a:pt x="299440" y="42075"/>
                </a:lnTo>
                <a:lnTo>
                  <a:pt x="297027" y="31851"/>
                </a:lnTo>
                <a:lnTo>
                  <a:pt x="290815" y="23039"/>
                </a:lnTo>
                <a:lnTo>
                  <a:pt x="283070" y="20612"/>
                </a:lnTo>
                <a:lnTo>
                  <a:pt x="267817" y="20612"/>
                </a:lnTo>
                <a:lnTo>
                  <a:pt x="263280" y="20098"/>
                </a:lnTo>
                <a:close/>
                <a:moveTo>
                  <a:pt x="359168" y="0"/>
                </a:moveTo>
                <a:lnTo>
                  <a:pt x="300659" y="197383"/>
                </a:lnTo>
                <a:lnTo>
                  <a:pt x="534660" y="197383"/>
                </a:lnTo>
                <a:lnTo>
                  <a:pt x="535622" y="106972"/>
                </a:lnTo>
                <a:lnTo>
                  <a:pt x="532198" y="81149"/>
                </a:lnTo>
                <a:lnTo>
                  <a:pt x="520650" y="58583"/>
                </a:lnTo>
                <a:lnTo>
                  <a:pt x="502323" y="41072"/>
                </a:lnTo>
                <a:lnTo>
                  <a:pt x="478561" y="30416"/>
                </a:lnTo>
                <a:lnTo>
                  <a:pt x="359168" y="0"/>
                </a:lnTo>
                <a:close/>
                <a:moveTo>
                  <a:pt x="280989" y="19959"/>
                </a:moveTo>
                <a:lnTo>
                  <a:pt x="271879" y="20016"/>
                </a:lnTo>
                <a:lnTo>
                  <a:pt x="267817" y="20612"/>
                </a:lnTo>
                <a:lnTo>
                  <a:pt x="283070" y="20612"/>
                </a:lnTo>
                <a:lnTo>
                  <a:pt x="280989" y="19959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6" name="CustomShape 39"/>
          <p:cNvSpPr/>
          <p:nvPr/>
        </p:nvSpPr>
        <p:spPr>
          <a:xfrm>
            <a:off x="4728240" y="1809360"/>
            <a:ext cx="259200" cy="203760"/>
          </a:xfrm>
          <a:custGeom>
            <a:avLst/>
            <a:gdLst/>
            <a:ahLst/>
            <a:cxnLst/>
            <a:rect l="l" t="t" r="r" b="b"/>
            <a:pathLst>
              <a:path w="259714" h="204469">
                <a:moveTo>
                  <a:pt x="93504" y="80801"/>
                </a:moveTo>
                <a:lnTo>
                  <a:pt x="84351" y="82810"/>
                </a:lnTo>
                <a:lnTo>
                  <a:pt x="76339" y="87943"/>
                </a:lnTo>
                <a:lnTo>
                  <a:pt x="69164" y="96050"/>
                </a:lnTo>
                <a:lnTo>
                  <a:pt x="60322" y="107964"/>
                </a:lnTo>
                <a:lnTo>
                  <a:pt x="51109" y="119591"/>
                </a:lnTo>
                <a:lnTo>
                  <a:pt x="32245" y="142455"/>
                </a:lnTo>
                <a:lnTo>
                  <a:pt x="24260" y="152208"/>
                </a:lnTo>
                <a:lnTo>
                  <a:pt x="0" y="181165"/>
                </a:lnTo>
                <a:lnTo>
                  <a:pt x="0" y="203923"/>
                </a:lnTo>
                <a:lnTo>
                  <a:pt x="225056" y="203923"/>
                </a:lnTo>
                <a:lnTo>
                  <a:pt x="240522" y="201277"/>
                </a:lnTo>
                <a:lnTo>
                  <a:pt x="252236" y="193776"/>
                </a:lnTo>
                <a:lnTo>
                  <a:pt x="259009" y="182074"/>
                </a:lnTo>
                <a:lnTo>
                  <a:pt x="259651" y="166827"/>
                </a:lnTo>
                <a:lnTo>
                  <a:pt x="257562" y="152822"/>
                </a:lnTo>
                <a:lnTo>
                  <a:pt x="256266" y="142011"/>
                </a:lnTo>
                <a:lnTo>
                  <a:pt x="254332" y="129990"/>
                </a:lnTo>
                <a:lnTo>
                  <a:pt x="250329" y="112356"/>
                </a:lnTo>
                <a:lnTo>
                  <a:pt x="244981" y="95083"/>
                </a:lnTo>
                <a:lnTo>
                  <a:pt x="237801" y="83324"/>
                </a:lnTo>
                <a:lnTo>
                  <a:pt x="108762" y="83324"/>
                </a:lnTo>
                <a:lnTo>
                  <a:pt x="104101" y="82067"/>
                </a:lnTo>
                <a:lnTo>
                  <a:pt x="93504" y="80801"/>
                </a:lnTo>
                <a:close/>
                <a:moveTo>
                  <a:pt x="113779" y="82791"/>
                </a:moveTo>
                <a:lnTo>
                  <a:pt x="108762" y="83324"/>
                </a:lnTo>
                <a:lnTo>
                  <a:pt x="121665" y="83324"/>
                </a:lnTo>
                <a:lnTo>
                  <a:pt x="113779" y="82791"/>
                </a:lnTo>
                <a:close/>
                <a:moveTo>
                  <a:pt x="94602" y="0"/>
                </a:moveTo>
                <a:lnTo>
                  <a:pt x="101552" y="21586"/>
                </a:lnTo>
                <a:lnTo>
                  <a:pt x="108301" y="42437"/>
                </a:lnTo>
                <a:lnTo>
                  <a:pt x="114915" y="62745"/>
                </a:lnTo>
                <a:lnTo>
                  <a:pt x="121665" y="83324"/>
                </a:lnTo>
                <a:lnTo>
                  <a:pt x="237801" y="83324"/>
                </a:lnTo>
                <a:lnTo>
                  <a:pt x="208216" y="56807"/>
                </a:lnTo>
                <a:lnTo>
                  <a:pt x="153090" y="28536"/>
                </a:lnTo>
                <a:lnTo>
                  <a:pt x="94602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7" name="CustomShape 40"/>
          <p:cNvSpPr/>
          <p:nvPr/>
        </p:nvSpPr>
        <p:spPr>
          <a:xfrm>
            <a:off x="4523760" y="1428120"/>
            <a:ext cx="386640" cy="357480"/>
          </a:xfrm>
          <a:custGeom>
            <a:avLst/>
            <a:gdLst/>
            <a:ahLst/>
            <a:cxnLst/>
            <a:rect l="l" t="t" r="r" b="b"/>
            <a:pathLst>
              <a:path w="387350" h="358140">
                <a:moveTo>
                  <a:pt x="265750" y="316869"/>
                </a:moveTo>
                <a:lnTo>
                  <a:pt x="129427" y="316869"/>
                </a:lnTo>
                <a:lnTo>
                  <a:pt x="132327" y="319374"/>
                </a:lnTo>
                <a:lnTo>
                  <a:pt x="139700" y="326934"/>
                </a:lnTo>
                <a:lnTo>
                  <a:pt x="154835" y="341130"/>
                </a:lnTo>
                <a:lnTo>
                  <a:pt x="170916" y="351597"/>
                </a:lnTo>
                <a:lnTo>
                  <a:pt x="187302" y="357474"/>
                </a:lnTo>
                <a:lnTo>
                  <a:pt x="203352" y="357897"/>
                </a:lnTo>
                <a:lnTo>
                  <a:pt x="209888" y="356672"/>
                </a:lnTo>
                <a:lnTo>
                  <a:pt x="247221" y="337216"/>
                </a:lnTo>
                <a:lnTo>
                  <a:pt x="265557" y="317168"/>
                </a:lnTo>
                <a:lnTo>
                  <a:pt x="265750" y="316869"/>
                </a:lnTo>
                <a:close/>
                <a:moveTo>
                  <a:pt x="166179" y="0"/>
                </a:moveTo>
                <a:lnTo>
                  <a:pt x="128794" y="8723"/>
                </a:lnTo>
                <a:lnTo>
                  <a:pt x="95567" y="28700"/>
                </a:lnTo>
                <a:lnTo>
                  <a:pt x="63719" y="72061"/>
                </a:lnTo>
                <a:lnTo>
                  <a:pt x="51892" y="122794"/>
                </a:lnTo>
                <a:lnTo>
                  <a:pt x="50003" y="166798"/>
                </a:lnTo>
                <a:lnTo>
                  <a:pt x="49420" y="188829"/>
                </a:lnTo>
                <a:lnTo>
                  <a:pt x="44600" y="236364"/>
                </a:lnTo>
                <a:lnTo>
                  <a:pt x="23647" y="281939"/>
                </a:lnTo>
                <a:lnTo>
                  <a:pt x="0" y="299159"/>
                </a:lnTo>
                <a:lnTo>
                  <a:pt x="29005" y="314375"/>
                </a:lnTo>
                <a:lnTo>
                  <a:pt x="62563" y="318436"/>
                </a:lnTo>
                <a:lnTo>
                  <a:pt x="97097" y="317456"/>
                </a:lnTo>
                <a:lnTo>
                  <a:pt x="129025" y="317456"/>
                </a:lnTo>
                <a:lnTo>
                  <a:pt x="128996" y="317051"/>
                </a:lnTo>
                <a:lnTo>
                  <a:pt x="129427" y="316869"/>
                </a:lnTo>
                <a:lnTo>
                  <a:pt x="265750" y="316869"/>
                </a:lnTo>
                <a:lnTo>
                  <a:pt x="266827" y="315212"/>
                </a:lnTo>
                <a:lnTo>
                  <a:pt x="268160" y="313396"/>
                </a:lnTo>
                <a:lnTo>
                  <a:pt x="353599" y="313396"/>
                </a:lnTo>
                <a:lnTo>
                  <a:pt x="361460" y="312364"/>
                </a:lnTo>
                <a:lnTo>
                  <a:pt x="387235" y="299883"/>
                </a:lnTo>
                <a:lnTo>
                  <a:pt x="369778" y="286898"/>
                </a:lnTo>
                <a:lnTo>
                  <a:pt x="357143" y="274045"/>
                </a:lnTo>
                <a:lnTo>
                  <a:pt x="342708" y="230207"/>
                </a:lnTo>
                <a:lnTo>
                  <a:pt x="341848" y="201956"/>
                </a:lnTo>
                <a:lnTo>
                  <a:pt x="342392" y="187894"/>
                </a:lnTo>
                <a:lnTo>
                  <a:pt x="343614" y="157983"/>
                </a:lnTo>
                <a:lnTo>
                  <a:pt x="342973" y="128271"/>
                </a:lnTo>
                <a:lnTo>
                  <a:pt x="329438" y="70000"/>
                </a:lnTo>
                <a:lnTo>
                  <a:pt x="301393" y="34167"/>
                </a:lnTo>
                <a:lnTo>
                  <a:pt x="254698" y="20928"/>
                </a:lnTo>
                <a:lnTo>
                  <a:pt x="250571" y="20750"/>
                </a:lnTo>
                <a:lnTo>
                  <a:pt x="244106" y="19137"/>
                </a:lnTo>
                <a:lnTo>
                  <a:pt x="240715" y="16991"/>
                </a:lnTo>
                <a:lnTo>
                  <a:pt x="204545" y="2698"/>
                </a:lnTo>
                <a:lnTo>
                  <a:pt x="166179" y="0"/>
                </a:lnTo>
                <a:close/>
                <a:moveTo>
                  <a:pt x="129025" y="317456"/>
                </a:moveTo>
                <a:lnTo>
                  <a:pt x="97097" y="317456"/>
                </a:lnTo>
                <a:lnTo>
                  <a:pt x="129032" y="317549"/>
                </a:lnTo>
                <a:close/>
                <a:moveTo>
                  <a:pt x="353599" y="313396"/>
                </a:moveTo>
                <a:lnTo>
                  <a:pt x="268160" y="313396"/>
                </a:lnTo>
                <a:lnTo>
                  <a:pt x="267944" y="313713"/>
                </a:lnTo>
                <a:lnTo>
                  <a:pt x="267766" y="314132"/>
                </a:lnTo>
                <a:lnTo>
                  <a:pt x="267538" y="314450"/>
                </a:lnTo>
                <a:lnTo>
                  <a:pt x="298671" y="315771"/>
                </a:lnTo>
                <a:lnTo>
                  <a:pt x="330958" y="316368"/>
                </a:lnTo>
                <a:lnTo>
                  <a:pt x="353599" y="313396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8" name="CustomShape 41"/>
          <p:cNvSpPr/>
          <p:nvPr/>
        </p:nvSpPr>
        <p:spPr>
          <a:xfrm>
            <a:off x="4461480" y="1807920"/>
            <a:ext cx="306000" cy="205200"/>
          </a:xfrm>
          <a:custGeom>
            <a:avLst/>
            <a:gdLst/>
            <a:ahLst/>
            <a:cxnLst/>
            <a:rect l="l" t="t" r="r" b="b"/>
            <a:pathLst>
              <a:path w="306704" h="205739">
                <a:moveTo>
                  <a:pt x="162084" y="0"/>
                </a:moveTo>
                <a:lnTo>
                  <a:pt x="70349" y="46907"/>
                </a:lnTo>
                <a:lnTo>
                  <a:pt x="30686" y="70110"/>
                </a:lnTo>
                <a:lnTo>
                  <a:pt x="11246" y="103466"/>
                </a:lnTo>
                <a:lnTo>
                  <a:pt x="17" y="163645"/>
                </a:lnTo>
                <a:lnTo>
                  <a:pt x="0" y="164427"/>
                </a:lnTo>
                <a:lnTo>
                  <a:pt x="508" y="180051"/>
                </a:lnTo>
                <a:lnTo>
                  <a:pt x="7252" y="193305"/>
                </a:lnTo>
                <a:lnTo>
                  <a:pt x="19101" y="202222"/>
                </a:lnTo>
                <a:lnTo>
                  <a:pt x="34944" y="205409"/>
                </a:lnTo>
                <a:lnTo>
                  <a:pt x="95688" y="205562"/>
                </a:lnTo>
                <a:lnTo>
                  <a:pt x="266998" y="205486"/>
                </a:lnTo>
                <a:lnTo>
                  <a:pt x="267055" y="182372"/>
                </a:lnTo>
                <a:lnTo>
                  <a:pt x="255886" y="182372"/>
                </a:lnTo>
                <a:lnTo>
                  <a:pt x="240137" y="164427"/>
                </a:lnTo>
                <a:lnTo>
                  <a:pt x="224574" y="146416"/>
                </a:lnTo>
                <a:lnTo>
                  <a:pt x="209516" y="128070"/>
                </a:lnTo>
                <a:lnTo>
                  <a:pt x="195282" y="109118"/>
                </a:lnTo>
                <a:lnTo>
                  <a:pt x="184097" y="95613"/>
                </a:lnTo>
                <a:lnTo>
                  <a:pt x="171707" y="86274"/>
                </a:lnTo>
                <a:lnTo>
                  <a:pt x="168155" y="85305"/>
                </a:lnTo>
                <a:lnTo>
                  <a:pt x="138462" y="85305"/>
                </a:lnTo>
                <a:lnTo>
                  <a:pt x="136684" y="84048"/>
                </a:lnTo>
                <a:lnTo>
                  <a:pt x="133801" y="82981"/>
                </a:lnTo>
                <a:lnTo>
                  <a:pt x="162084" y="0"/>
                </a:lnTo>
                <a:close/>
                <a:moveTo>
                  <a:pt x="219970" y="34556"/>
                </a:moveTo>
                <a:lnTo>
                  <a:pt x="229747" y="68311"/>
                </a:lnTo>
                <a:lnTo>
                  <a:pt x="238938" y="108264"/>
                </a:lnTo>
                <a:lnTo>
                  <a:pt x="247624" y="148317"/>
                </a:lnTo>
                <a:lnTo>
                  <a:pt x="255886" y="182372"/>
                </a:lnTo>
                <a:lnTo>
                  <a:pt x="267055" y="182372"/>
                </a:lnTo>
                <a:lnTo>
                  <a:pt x="268885" y="172952"/>
                </a:lnTo>
                <a:lnTo>
                  <a:pt x="271401" y="163645"/>
                </a:lnTo>
                <a:lnTo>
                  <a:pt x="277006" y="145630"/>
                </a:lnTo>
                <a:lnTo>
                  <a:pt x="283655" y="120483"/>
                </a:lnTo>
                <a:lnTo>
                  <a:pt x="291143" y="89223"/>
                </a:lnTo>
                <a:lnTo>
                  <a:pt x="298900" y="58030"/>
                </a:lnTo>
                <a:lnTo>
                  <a:pt x="302018" y="47598"/>
                </a:lnTo>
                <a:lnTo>
                  <a:pt x="255781" y="47598"/>
                </a:lnTo>
                <a:lnTo>
                  <a:pt x="239272" y="42915"/>
                </a:lnTo>
                <a:lnTo>
                  <a:pt x="219970" y="34556"/>
                </a:lnTo>
                <a:close/>
                <a:moveTo>
                  <a:pt x="157170" y="82311"/>
                </a:moveTo>
                <a:lnTo>
                  <a:pt x="139541" y="84937"/>
                </a:lnTo>
                <a:lnTo>
                  <a:pt x="138462" y="85305"/>
                </a:lnTo>
                <a:lnTo>
                  <a:pt x="168155" y="85305"/>
                </a:lnTo>
                <a:lnTo>
                  <a:pt x="157170" y="82311"/>
                </a:lnTo>
                <a:close/>
                <a:moveTo>
                  <a:pt x="306356" y="33083"/>
                </a:moveTo>
                <a:lnTo>
                  <a:pt x="275981" y="45391"/>
                </a:lnTo>
                <a:lnTo>
                  <a:pt x="255781" y="47598"/>
                </a:lnTo>
                <a:lnTo>
                  <a:pt x="302018" y="47598"/>
                </a:lnTo>
                <a:lnTo>
                  <a:pt x="306356" y="33083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9" name="CustomShape 42"/>
          <p:cNvSpPr/>
          <p:nvPr/>
        </p:nvSpPr>
        <p:spPr>
          <a:xfrm>
            <a:off x="3780000" y="2125800"/>
            <a:ext cx="634680" cy="18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1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22,9%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490" name="CustomShape 43"/>
          <p:cNvSpPr/>
          <p:nvPr/>
        </p:nvSpPr>
        <p:spPr>
          <a:xfrm>
            <a:off x="4415400" y="2125800"/>
            <a:ext cx="628200" cy="18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1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77,1%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491" name="CustomShape 44"/>
          <p:cNvSpPr/>
          <p:nvPr/>
        </p:nvSpPr>
        <p:spPr>
          <a:xfrm>
            <a:off x="1112760" y="2921760"/>
            <a:ext cx="4375800" cy="26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650" b="1" strike="noStrike" spc="-1">
                <a:solidFill>
                  <a:srgbClr val="2B2F32"/>
                </a:solidFill>
                <a:latin typeface="Calibri"/>
                <a:ea typeface="DejaVu Sans"/>
              </a:rPr>
              <a:t>75,8% удовлетворены проживанием</a:t>
            </a:r>
            <a:endParaRPr lang="ru-RU" sz="1650" b="0" strike="noStrike" spc="-1">
              <a:latin typeface="Arial"/>
            </a:endParaRPr>
          </a:p>
        </p:txBody>
      </p:sp>
      <p:sp>
        <p:nvSpPr>
          <p:cNvPr id="1492" name="CustomShape 45"/>
          <p:cNvSpPr/>
          <p:nvPr/>
        </p:nvSpPr>
        <p:spPr>
          <a:xfrm>
            <a:off x="6604920" y="2867040"/>
            <a:ext cx="4082400" cy="405720"/>
          </a:xfrm>
          <a:custGeom>
            <a:avLst/>
            <a:gdLst/>
            <a:ahLst/>
            <a:cxnLst/>
            <a:rect l="l" t="t" r="r" b="b"/>
            <a:pathLst>
              <a:path w="4082415" h="406400">
                <a:moveTo>
                  <a:pt x="4082237" y="0"/>
                </a:moveTo>
                <a:lnTo>
                  <a:pt x="344919" y="0"/>
                </a:lnTo>
                <a:lnTo>
                  <a:pt x="0" y="405955"/>
                </a:lnTo>
                <a:lnTo>
                  <a:pt x="4082237" y="405955"/>
                </a:lnTo>
                <a:lnTo>
                  <a:pt x="408223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3" name="CustomShape 46"/>
          <p:cNvSpPr/>
          <p:nvPr/>
        </p:nvSpPr>
        <p:spPr>
          <a:xfrm>
            <a:off x="456480" y="158040"/>
            <a:ext cx="503208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ПОЗИЦИЯ НАСЕЛЕНИЯ</a:t>
            </a:r>
            <a:r>
              <a:rPr lang="ru-RU" sz="1450" b="1" strike="noStrike" spc="35">
                <a:solidFill>
                  <a:srgbClr val="FFFFFF"/>
                </a:solidFill>
                <a:latin typeface="Calibri"/>
              </a:rPr>
              <a:t> — опрос</a:t>
            </a:r>
            <a:endParaRPr lang="ru-RU" sz="1450" b="0" strike="noStrike" spc="-1">
              <a:latin typeface="Arial"/>
            </a:endParaRPr>
          </a:p>
        </p:txBody>
      </p:sp>
      <p:sp>
        <p:nvSpPr>
          <p:cNvPr id="1494" name="CustomShape 47"/>
          <p:cNvSpPr/>
          <p:nvPr/>
        </p:nvSpPr>
        <p:spPr>
          <a:xfrm>
            <a:off x="654480" y="4503240"/>
            <a:ext cx="43560" cy="41760"/>
          </a:xfrm>
          <a:custGeom>
            <a:avLst/>
            <a:gdLst/>
            <a:ahLst/>
            <a:cxnLst/>
            <a:rect l="l" t="t" r="r" b="b"/>
            <a:pathLst>
              <a:path w="44450" h="42545">
                <a:moveTo>
                  <a:pt x="22958" y="0"/>
                </a:moveTo>
                <a:lnTo>
                  <a:pt x="14624" y="1198"/>
                </a:lnTo>
                <a:lnTo>
                  <a:pt x="7366" y="5321"/>
                </a:lnTo>
                <a:lnTo>
                  <a:pt x="2127" y="12044"/>
                </a:lnTo>
                <a:lnTo>
                  <a:pt x="0" y="20206"/>
                </a:lnTo>
                <a:lnTo>
                  <a:pt x="1243" y="28238"/>
                </a:lnTo>
                <a:lnTo>
                  <a:pt x="5522" y="35234"/>
                </a:lnTo>
                <a:lnTo>
                  <a:pt x="12503" y="40289"/>
                </a:lnTo>
                <a:lnTo>
                  <a:pt x="20963" y="42338"/>
                </a:lnTo>
                <a:lnTo>
                  <a:pt x="29294" y="41140"/>
                </a:lnTo>
                <a:lnTo>
                  <a:pt x="36550" y="37017"/>
                </a:lnTo>
                <a:lnTo>
                  <a:pt x="41789" y="30294"/>
                </a:lnTo>
                <a:lnTo>
                  <a:pt x="43917" y="22135"/>
                </a:lnTo>
                <a:lnTo>
                  <a:pt x="42675" y="14100"/>
                </a:lnTo>
                <a:lnTo>
                  <a:pt x="38399" y="7100"/>
                </a:lnTo>
                <a:lnTo>
                  <a:pt x="31426" y="2049"/>
                </a:lnTo>
                <a:lnTo>
                  <a:pt x="22958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5" name="CustomShape 48"/>
          <p:cNvSpPr/>
          <p:nvPr/>
        </p:nvSpPr>
        <p:spPr>
          <a:xfrm>
            <a:off x="627120" y="4476600"/>
            <a:ext cx="97920" cy="9432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6" name="CustomShape 49"/>
          <p:cNvSpPr/>
          <p:nvPr/>
        </p:nvSpPr>
        <p:spPr>
          <a:xfrm>
            <a:off x="615960" y="4466160"/>
            <a:ext cx="120240" cy="11592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7" name="CustomShape 50"/>
          <p:cNvSpPr/>
          <p:nvPr/>
        </p:nvSpPr>
        <p:spPr>
          <a:xfrm>
            <a:off x="5921280" y="961920"/>
            <a:ext cx="242280" cy="15768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8" name="CustomShape 51"/>
          <p:cNvSpPr/>
          <p:nvPr/>
        </p:nvSpPr>
        <p:spPr>
          <a:xfrm>
            <a:off x="4373280" y="2055960"/>
            <a:ext cx="41760" cy="40680"/>
          </a:xfrm>
          <a:custGeom>
            <a:avLst/>
            <a:gdLst/>
            <a:ahLst/>
            <a:cxnLst/>
            <a:rect l="l" t="t" r="r" b="b"/>
            <a:pathLst>
              <a:path w="42545" h="41275">
                <a:moveTo>
                  <a:pt x="22077" y="0"/>
                </a:moveTo>
                <a:lnTo>
                  <a:pt x="14066" y="1150"/>
                </a:lnTo>
                <a:lnTo>
                  <a:pt x="7086" y="5112"/>
                </a:lnTo>
                <a:lnTo>
                  <a:pt x="2044" y="11581"/>
                </a:lnTo>
                <a:lnTo>
                  <a:pt x="0" y="19432"/>
                </a:lnTo>
                <a:lnTo>
                  <a:pt x="1195" y="27159"/>
                </a:lnTo>
                <a:lnTo>
                  <a:pt x="5307" y="33889"/>
                </a:lnTo>
                <a:lnTo>
                  <a:pt x="12014" y="38747"/>
                </a:lnTo>
                <a:lnTo>
                  <a:pt x="20153" y="40720"/>
                </a:lnTo>
                <a:lnTo>
                  <a:pt x="28171" y="39569"/>
                </a:lnTo>
                <a:lnTo>
                  <a:pt x="35156" y="35603"/>
                </a:lnTo>
                <a:lnTo>
                  <a:pt x="40195" y="29133"/>
                </a:lnTo>
                <a:lnTo>
                  <a:pt x="42239" y="21284"/>
                </a:lnTo>
                <a:lnTo>
                  <a:pt x="41043" y="13559"/>
                </a:lnTo>
                <a:lnTo>
                  <a:pt x="36927" y="6830"/>
                </a:lnTo>
                <a:lnTo>
                  <a:pt x="30213" y="1967"/>
                </a:lnTo>
                <a:lnTo>
                  <a:pt x="22077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9" name="CustomShape 52"/>
          <p:cNvSpPr/>
          <p:nvPr/>
        </p:nvSpPr>
        <p:spPr>
          <a:xfrm>
            <a:off x="633960" y="4483440"/>
            <a:ext cx="84240" cy="8100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00" name="CustomShape 53"/>
          <p:cNvSpPr/>
          <p:nvPr/>
        </p:nvSpPr>
        <p:spPr>
          <a:xfrm>
            <a:off x="377280" y="3503160"/>
            <a:ext cx="6334200" cy="22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25"/>
              </a:spcBef>
            </a:pPr>
            <a:r>
              <a:rPr lang="ru-RU" sz="1350" b="1" strike="noStrike" spc="-1">
                <a:solidFill>
                  <a:srgbClr val="2B2F32"/>
                </a:solidFill>
                <a:latin typeface="Calibri"/>
                <a:ea typeface="DejaVu Sans"/>
              </a:rPr>
              <a:t>Причины выбора места жительства в муниципалитете</a:t>
            </a:r>
            <a:endParaRPr lang="ru-RU" sz="1350" b="0" strike="noStrike" spc="-1">
              <a:latin typeface="Arial"/>
            </a:endParaRPr>
          </a:p>
        </p:txBody>
      </p:sp>
      <p:sp>
        <p:nvSpPr>
          <p:cNvPr id="1501" name="CustomShape 54"/>
          <p:cNvSpPr/>
          <p:nvPr/>
        </p:nvSpPr>
        <p:spPr>
          <a:xfrm>
            <a:off x="7270200" y="2943360"/>
            <a:ext cx="2914200" cy="26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650" b="1" strike="noStrike" spc="-1">
                <a:solidFill>
                  <a:srgbClr val="FFFFFF"/>
                </a:solidFill>
                <a:latin typeface="Calibri"/>
                <a:ea typeface="DejaVu Sans"/>
              </a:rPr>
              <a:t>Что больше всего ценят?</a:t>
            </a:r>
            <a:endParaRPr lang="ru-RU" sz="1650" b="0" strike="noStrike" spc="-1">
              <a:latin typeface="Arial"/>
            </a:endParaRPr>
          </a:p>
        </p:txBody>
      </p:sp>
      <p:sp>
        <p:nvSpPr>
          <p:cNvPr id="1502" name="CustomShape 55"/>
          <p:cNvSpPr/>
          <p:nvPr/>
        </p:nvSpPr>
        <p:spPr>
          <a:xfrm>
            <a:off x="5535720" y="1908720"/>
            <a:ext cx="124236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81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рабочие и  служащие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03" name="CustomShape 56"/>
          <p:cNvSpPr/>
          <p:nvPr/>
        </p:nvSpPr>
        <p:spPr>
          <a:xfrm>
            <a:off x="7004520" y="165492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41,2%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04" name="CustomShape 57"/>
          <p:cNvSpPr/>
          <p:nvPr/>
        </p:nvSpPr>
        <p:spPr>
          <a:xfrm>
            <a:off x="7830720" y="1652400"/>
            <a:ext cx="132732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48960" algn="ctr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13,7%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05" name="CustomShape 58"/>
          <p:cNvSpPr/>
          <p:nvPr/>
        </p:nvSpPr>
        <p:spPr>
          <a:xfrm>
            <a:off x="9117360" y="1683360"/>
            <a:ext cx="131904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89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1,3%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06" name="CustomShape 59"/>
          <p:cNvSpPr/>
          <p:nvPr/>
        </p:nvSpPr>
        <p:spPr>
          <a:xfrm>
            <a:off x="477360" y="1242720"/>
            <a:ext cx="1861560" cy="2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300" b="1" strike="noStrike" spc="-1">
                <a:solidFill>
                  <a:srgbClr val="2B2F32"/>
                </a:solidFill>
                <a:latin typeface="Calibri"/>
                <a:ea typeface="DejaVu Sans"/>
              </a:rPr>
              <a:t>из 19 335 чел.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1507" name="CustomShape 60"/>
          <p:cNvSpPr/>
          <p:nvPr/>
        </p:nvSpPr>
        <p:spPr>
          <a:xfrm>
            <a:off x="469800" y="2044440"/>
            <a:ext cx="1861920" cy="2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300" b="1" strike="noStrike" spc="-1">
                <a:solidFill>
                  <a:srgbClr val="2B2F32"/>
                </a:solidFill>
                <a:latin typeface="Calibri"/>
                <a:ea typeface="DejaVu Sans"/>
              </a:rPr>
              <a:t>выборка 306 чел.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1508" name="CustomShape 61"/>
          <p:cNvSpPr/>
          <p:nvPr/>
        </p:nvSpPr>
        <p:spPr>
          <a:xfrm>
            <a:off x="3011760" y="1642320"/>
            <a:ext cx="96660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2B2F32"/>
                </a:solidFill>
                <a:latin typeface="Calibri"/>
                <a:ea typeface="DejaVu Sans"/>
              </a:rPr>
              <a:t>&gt;1,5%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509" name="CustomShape 62"/>
          <p:cNvSpPr/>
          <p:nvPr/>
        </p:nvSpPr>
        <p:spPr>
          <a:xfrm>
            <a:off x="-720" y="1503360"/>
            <a:ext cx="306000" cy="525240"/>
          </a:xfrm>
          <a:custGeom>
            <a:avLst/>
            <a:gdLst/>
            <a:ahLst/>
            <a:cxnLst/>
            <a:rect l="l" t="t" r="r" b="b"/>
            <a:pathLst>
              <a:path w="306705" h="525780">
                <a:moveTo>
                  <a:pt x="4051" y="0"/>
                </a:moveTo>
                <a:lnTo>
                  <a:pt x="0" y="1854"/>
                </a:lnTo>
                <a:lnTo>
                  <a:pt x="253" y="523379"/>
                </a:lnTo>
                <a:lnTo>
                  <a:pt x="4317" y="525233"/>
                </a:lnTo>
                <a:lnTo>
                  <a:pt x="306565" y="263918"/>
                </a:lnTo>
                <a:lnTo>
                  <a:pt x="306565" y="261023"/>
                </a:lnTo>
                <a:lnTo>
                  <a:pt x="405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0" name="CustomShape 63"/>
          <p:cNvSpPr/>
          <p:nvPr/>
        </p:nvSpPr>
        <p:spPr>
          <a:xfrm>
            <a:off x="49608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1" name="CustomShape 64"/>
          <p:cNvSpPr/>
          <p:nvPr/>
        </p:nvSpPr>
        <p:spPr>
          <a:xfrm>
            <a:off x="243468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2" name="CustomShape 65"/>
          <p:cNvSpPr/>
          <p:nvPr/>
        </p:nvSpPr>
        <p:spPr>
          <a:xfrm>
            <a:off x="219132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3" name="CustomShape 66"/>
          <p:cNvSpPr/>
          <p:nvPr/>
        </p:nvSpPr>
        <p:spPr>
          <a:xfrm>
            <a:off x="194796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4" name="CustomShape 67"/>
          <p:cNvSpPr/>
          <p:nvPr/>
        </p:nvSpPr>
        <p:spPr>
          <a:xfrm>
            <a:off x="170496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5" name="CustomShape 68"/>
          <p:cNvSpPr/>
          <p:nvPr/>
        </p:nvSpPr>
        <p:spPr>
          <a:xfrm>
            <a:off x="146160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6" name="CustomShape 69"/>
          <p:cNvSpPr/>
          <p:nvPr/>
        </p:nvSpPr>
        <p:spPr>
          <a:xfrm>
            <a:off x="121860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7" name="CustomShape 70"/>
          <p:cNvSpPr/>
          <p:nvPr/>
        </p:nvSpPr>
        <p:spPr>
          <a:xfrm>
            <a:off x="97524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8" name="CustomShape 71"/>
          <p:cNvSpPr/>
          <p:nvPr/>
        </p:nvSpPr>
        <p:spPr>
          <a:xfrm>
            <a:off x="73188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9" name="CustomShape 72"/>
          <p:cNvSpPr/>
          <p:nvPr/>
        </p:nvSpPr>
        <p:spPr>
          <a:xfrm>
            <a:off x="2683440" y="157284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0" name="CustomShape 73"/>
          <p:cNvSpPr/>
          <p:nvPr/>
        </p:nvSpPr>
        <p:spPr>
          <a:xfrm>
            <a:off x="5570640" y="1654560"/>
            <a:ext cx="12070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800" algn="ctr">
              <a:lnSpc>
                <a:spcPct val="100000"/>
              </a:lnSpc>
              <a:spcBef>
                <a:spcPts val="689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81,0%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1" name="CustomShape 74"/>
          <p:cNvSpPr/>
          <p:nvPr/>
        </p:nvSpPr>
        <p:spPr>
          <a:xfrm>
            <a:off x="6756840" y="1928160"/>
            <a:ext cx="1137960" cy="22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молодежь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2" name="CustomShape 75"/>
          <p:cNvSpPr/>
          <p:nvPr/>
        </p:nvSpPr>
        <p:spPr>
          <a:xfrm>
            <a:off x="7827840" y="1906920"/>
            <a:ext cx="1327320" cy="53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algn="ctr">
              <a:lnSpc>
                <a:spcPts val="1210"/>
              </a:lnSpc>
              <a:spcBef>
                <a:spcPts val="564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работают</a:t>
            </a:r>
            <a:endParaRPr lang="ru-RU" sz="1100" b="0" strike="noStrike" spc="-1">
              <a:latin typeface="Arial"/>
            </a:endParaRPr>
          </a:p>
          <a:p>
            <a:pPr marL="12600" algn="ctr">
              <a:lnSpc>
                <a:spcPts val="1100"/>
              </a:lnSpc>
              <a:spcBef>
                <a:spcPts val="11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за пределами места  жительства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3" name="CustomShape 76"/>
          <p:cNvSpPr/>
          <p:nvPr/>
        </p:nvSpPr>
        <p:spPr>
          <a:xfrm>
            <a:off x="9117360" y="1950120"/>
            <a:ext cx="131904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81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предприниматели и самозанятые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4" name="CustomShape 77"/>
          <p:cNvSpPr/>
          <p:nvPr/>
        </p:nvSpPr>
        <p:spPr>
          <a:xfrm>
            <a:off x="4233240" y="408096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25,5%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5" name="CustomShape 78"/>
          <p:cNvSpPr/>
          <p:nvPr/>
        </p:nvSpPr>
        <p:spPr>
          <a:xfrm>
            <a:off x="5125320" y="4078800"/>
            <a:ext cx="132732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48960" algn="ctr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37,9%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6" name="CustomShape 79"/>
          <p:cNvSpPr/>
          <p:nvPr/>
        </p:nvSpPr>
        <p:spPr>
          <a:xfrm>
            <a:off x="3985560" y="4354200"/>
            <a:ext cx="1137960" cy="22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безопасность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7" name="CustomShape 80"/>
          <p:cNvSpPr/>
          <p:nvPr/>
        </p:nvSpPr>
        <p:spPr>
          <a:xfrm>
            <a:off x="5122800" y="4332960"/>
            <a:ext cx="1327320" cy="39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algn="ctr">
              <a:lnSpc>
                <a:spcPts val="1210"/>
              </a:lnSpc>
              <a:spcBef>
                <a:spcPts val="564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быт и досуг для детей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8" name="CustomShape 81"/>
          <p:cNvSpPr/>
          <p:nvPr/>
        </p:nvSpPr>
        <p:spPr>
          <a:xfrm>
            <a:off x="618120" y="582444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36,3%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29" name="CustomShape 82"/>
          <p:cNvSpPr/>
          <p:nvPr/>
        </p:nvSpPr>
        <p:spPr>
          <a:xfrm>
            <a:off x="1412640" y="5821920"/>
            <a:ext cx="132732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48960" algn="ctr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44,1%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30" name="CustomShape 83"/>
          <p:cNvSpPr/>
          <p:nvPr/>
        </p:nvSpPr>
        <p:spPr>
          <a:xfrm>
            <a:off x="370440" y="6097680"/>
            <a:ext cx="1137960" cy="50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недостаточное обустройство территории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31" name="CustomShape 84"/>
          <p:cNvSpPr/>
          <p:nvPr/>
        </p:nvSpPr>
        <p:spPr>
          <a:xfrm>
            <a:off x="1409760" y="6076440"/>
            <a:ext cx="1327320" cy="39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algn="ctr">
              <a:lnSpc>
                <a:spcPts val="1210"/>
              </a:lnSpc>
              <a:spcBef>
                <a:spcPts val="564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сложно найти    работу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32" name="CustomShape 85"/>
          <p:cNvSpPr/>
          <p:nvPr/>
        </p:nvSpPr>
        <p:spPr>
          <a:xfrm>
            <a:off x="2876760" y="582156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52,9%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33" name="CustomShape 86"/>
          <p:cNvSpPr/>
          <p:nvPr/>
        </p:nvSpPr>
        <p:spPr>
          <a:xfrm>
            <a:off x="2629080" y="6095160"/>
            <a:ext cx="1137960" cy="5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не достаточно хорошее состояние дорог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34" name="CustomShape 87"/>
          <p:cNvSpPr/>
          <p:nvPr/>
        </p:nvSpPr>
        <p:spPr>
          <a:xfrm>
            <a:off x="3575880" y="896400"/>
            <a:ext cx="3129840" cy="26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19"/>
              </a:spcBef>
            </a:pPr>
            <a:r>
              <a:rPr lang="ru-RU" sz="1650" b="1" strike="noStrike" spc="-1">
                <a:solidFill>
                  <a:srgbClr val="2B2F32"/>
                </a:solidFill>
                <a:latin typeface="Calibri"/>
                <a:ea typeface="DejaVu Sans"/>
              </a:rPr>
              <a:t>Характеристики выборки</a:t>
            </a:r>
            <a:endParaRPr lang="ru-RU" sz="1650" b="0" strike="noStrike" spc="-1">
              <a:latin typeface="Arial"/>
            </a:endParaRPr>
          </a:p>
        </p:txBody>
      </p:sp>
      <p:sp>
        <p:nvSpPr>
          <p:cNvPr id="1535" name="CustomShape 88"/>
          <p:cNvSpPr/>
          <p:nvPr/>
        </p:nvSpPr>
        <p:spPr>
          <a:xfrm>
            <a:off x="7179120" y="3472200"/>
            <a:ext cx="2934000" cy="22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25"/>
              </a:spcBef>
            </a:pPr>
            <a:r>
              <a:rPr lang="ru-RU" sz="1350" b="1" strike="noStrike" spc="-1">
                <a:solidFill>
                  <a:srgbClr val="2B2F32"/>
                </a:solidFill>
                <a:latin typeface="Calibri"/>
                <a:ea typeface="DejaVu Sans"/>
              </a:rPr>
              <a:t>Частота упоминания в ответах</a:t>
            </a:r>
            <a:endParaRPr lang="ru-RU" sz="1350" b="0" strike="noStrike" spc="-1">
              <a:latin typeface="Arial"/>
            </a:endParaRPr>
          </a:p>
        </p:txBody>
      </p:sp>
      <p:sp>
        <p:nvSpPr>
          <p:cNvPr id="1536" name="CustomShape 89"/>
          <p:cNvSpPr/>
          <p:nvPr/>
        </p:nvSpPr>
        <p:spPr>
          <a:xfrm>
            <a:off x="6851160" y="6818760"/>
            <a:ext cx="3746520" cy="48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ts val="1199"/>
              </a:lnSpc>
              <a:spcBef>
                <a:spcPts val="241"/>
              </a:spcBef>
            </a:pPr>
            <a:r>
              <a:rPr lang="ru-RU" sz="1000" b="0" strike="noStrike" spc="-21">
                <a:solidFill>
                  <a:srgbClr val="2B2F32"/>
                </a:solidFill>
                <a:latin typeface="Calibri"/>
                <a:ea typeface="DejaVu Sans"/>
              </a:rPr>
              <a:t>Нет яркой выраженной ИДЕИ проживания на территории муниципалитета: многие дали безэмоциональную, общую оценку, некоторые указали «ничего».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1537" name="Рисунок 105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6756480" y="3784320"/>
            <a:ext cx="3779280" cy="2834280"/>
          </a:xfrm>
          <a:prstGeom prst="rect">
            <a:avLst/>
          </a:prstGeom>
          <a:ln>
            <a:noFill/>
          </a:ln>
        </p:spPr>
      </p:pic>
      <p:sp>
        <p:nvSpPr>
          <p:cNvPr id="1538" name="CustomShape 90"/>
          <p:cNvSpPr/>
          <p:nvPr/>
        </p:nvSpPr>
        <p:spPr>
          <a:xfrm>
            <a:off x="438480" y="5127840"/>
            <a:ext cx="3332880" cy="427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25"/>
              </a:spcBef>
            </a:pPr>
            <a:r>
              <a:rPr lang="ru-RU" sz="135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Наиболее актуальные проблемы проживания в данном муниципалитете</a:t>
            </a:r>
            <a:endParaRPr lang="ru-RU" sz="1350" b="0" strike="noStrike" spc="-1">
              <a:latin typeface="Arial"/>
            </a:endParaRPr>
          </a:p>
        </p:txBody>
      </p:sp>
      <p:sp>
        <p:nvSpPr>
          <p:cNvPr id="1539" name="CustomShape 91"/>
          <p:cNvSpPr/>
          <p:nvPr/>
        </p:nvSpPr>
        <p:spPr>
          <a:xfrm>
            <a:off x="5613120" y="632052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0" name="CustomShape 92"/>
          <p:cNvSpPr/>
          <p:nvPr/>
        </p:nvSpPr>
        <p:spPr>
          <a:xfrm rot="12680400">
            <a:off x="5613120" y="6320880"/>
            <a:ext cx="947520" cy="945000"/>
          </a:xfrm>
          <a:prstGeom prst="blockArc">
            <a:avLst>
              <a:gd name="adj1" fmla="val 10800000"/>
              <a:gd name="adj2" fmla="val 973094"/>
              <a:gd name="adj3" fmla="val 9643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1" name="CustomShape 93"/>
          <p:cNvSpPr/>
          <p:nvPr/>
        </p:nvSpPr>
        <p:spPr>
          <a:xfrm>
            <a:off x="4283640" y="63194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2" name="CustomShape 94"/>
          <p:cNvSpPr/>
          <p:nvPr/>
        </p:nvSpPr>
        <p:spPr>
          <a:xfrm rot="13944000">
            <a:off x="4283280" y="6319800"/>
            <a:ext cx="947520" cy="945000"/>
          </a:xfrm>
          <a:prstGeom prst="blockArc">
            <a:avLst>
              <a:gd name="adj1" fmla="val 10800000"/>
              <a:gd name="adj2" fmla="val 324294"/>
              <a:gd name="adj3" fmla="val 9811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3" name="CustomShape 95"/>
          <p:cNvSpPr/>
          <p:nvPr/>
        </p:nvSpPr>
        <p:spPr>
          <a:xfrm>
            <a:off x="4099320" y="6793200"/>
            <a:ext cx="2710800" cy="51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4" name="CustomShape 96"/>
          <p:cNvSpPr/>
          <p:nvPr/>
        </p:nvSpPr>
        <p:spPr>
          <a:xfrm>
            <a:off x="5267160" y="6752880"/>
            <a:ext cx="107640" cy="10368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5" name="CustomShape 97"/>
          <p:cNvSpPr/>
          <p:nvPr/>
        </p:nvSpPr>
        <p:spPr>
          <a:xfrm>
            <a:off x="5263920" y="6750000"/>
            <a:ext cx="113760" cy="109800"/>
          </a:xfrm>
          <a:prstGeom prst="rect">
            <a:avLst/>
          </a:prstGeom>
          <a:blipFill rotWithShape="0">
            <a:blip r:embed="rId1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6" name="CustomShape 98"/>
          <p:cNvSpPr/>
          <p:nvPr/>
        </p:nvSpPr>
        <p:spPr>
          <a:xfrm>
            <a:off x="4199040" y="6534000"/>
            <a:ext cx="111384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36,6%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47" name="CustomShape 99"/>
          <p:cNvSpPr/>
          <p:nvPr/>
        </p:nvSpPr>
        <p:spPr>
          <a:xfrm>
            <a:off x="5670360" y="6531840"/>
            <a:ext cx="77976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217080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29,4%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48" name="CustomShape 100"/>
          <p:cNvSpPr/>
          <p:nvPr/>
        </p:nvSpPr>
        <p:spPr>
          <a:xfrm>
            <a:off x="4146840" y="6795720"/>
            <a:ext cx="1216080" cy="3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думают  о переезде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49" name="CustomShape 101"/>
          <p:cNvSpPr/>
          <p:nvPr/>
        </p:nvSpPr>
        <p:spPr>
          <a:xfrm>
            <a:off x="5424120" y="6805080"/>
            <a:ext cx="130500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85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не видят  перспектив  в МО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50" name="CustomShape 102"/>
          <p:cNvSpPr/>
          <p:nvPr/>
        </p:nvSpPr>
        <p:spPr>
          <a:xfrm>
            <a:off x="3822840" y="6551280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32"/>
                </a:lnTo>
                <a:lnTo>
                  <a:pt x="0" y="582612"/>
                </a:lnTo>
                <a:lnTo>
                  <a:pt x="332587" y="290944"/>
                </a:lnTo>
                <a:lnTo>
                  <a:pt x="332587" y="287782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1" name="Диаграмма 30"/>
          <p:cNvGraphicFramePr/>
          <p:nvPr/>
        </p:nvGraphicFramePr>
        <p:xfrm>
          <a:off x="6327720" y="4634640"/>
          <a:ext cx="4209840" cy="1815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52" name="Group 1"/>
          <p:cNvGrpSpPr/>
          <p:nvPr/>
        </p:nvGrpSpPr>
        <p:grpSpPr>
          <a:xfrm>
            <a:off x="4642560" y="4238640"/>
            <a:ext cx="6049440" cy="3321000"/>
            <a:chOff x="4642560" y="4238640"/>
            <a:chExt cx="6049440" cy="3321000"/>
          </a:xfrm>
        </p:grpSpPr>
        <p:sp>
          <p:nvSpPr>
            <p:cNvPr id="1553" name="CustomShape 2"/>
            <p:cNvSpPr/>
            <p:nvPr/>
          </p:nvSpPr>
          <p:spPr>
            <a:xfrm>
              <a:off x="4642560" y="4514040"/>
              <a:ext cx="2968560" cy="2910240"/>
            </a:xfrm>
            <a:custGeom>
              <a:avLst/>
              <a:gdLst/>
              <a:ahLst/>
              <a:cxnLst/>
              <a:rect l="l" t="t" r="r" b="b"/>
              <a:pathLst>
                <a:path w="2969259" h="2945765">
                  <a:moveTo>
                    <a:pt x="0" y="0"/>
                  </a:moveTo>
                  <a:lnTo>
                    <a:pt x="2965284" y="2945574"/>
                  </a:lnTo>
                  <a:lnTo>
                    <a:pt x="2968726" y="29450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4" name="CustomShape 3"/>
            <p:cNvSpPr/>
            <p:nvPr/>
          </p:nvSpPr>
          <p:spPr>
            <a:xfrm>
              <a:off x="4642560" y="4514040"/>
              <a:ext cx="2968560" cy="2910240"/>
            </a:xfrm>
            <a:custGeom>
              <a:avLst/>
              <a:gdLst/>
              <a:ahLst/>
              <a:cxnLst/>
              <a:rect l="l" t="t" r="r" b="b"/>
              <a:pathLst>
                <a:path w="2969259" h="2945765">
                  <a:moveTo>
                    <a:pt x="2968726" y="2945041"/>
                  </a:moveTo>
                  <a:lnTo>
                    <a:pt x="2928362" y="2904974"/>
                  </a:lnTo>
                  <a:lnTo>
                    <a:pt x="2887982" y="2864893"/>
                  </a:lnTo>
                  <a:lnTo>
                    <a:pt x="2847589" y="2824800"/>
                  </a:lnTo>
                  <a:lnTo>
                    <a:pt x="2807189" y="2784701"/>
                  </a:lnTo>
                  <a:lnTo>
                    <a:pt x="2766787" y="2744600"/>
                  </a:lnTo>
                  <a:lnTo>
                    <a:pt x="2726386" y="2704501"/>
                  </a:lnTo>
                  <a:lnTo>
                    <a:pt x="2685990" y="2664409"/>
                  </a:lnTo>
                  <a:lnTo>
                    <a:pt x="2645605" y="2624328"/>
                  </a:lnTo>
                  <a:lnTo>
                    <a:pt x="2605235" y="2584263"/>
                  </a:lnTo>
                  <a:lnTo>
                    <a:pt x="2564885" y="2544218"/>
                  </a:lnTo>
                  <a:lnTo>
                    <a:pt x="2524558" y="2504197"/>
                  </a:lnTo>
                  <a:lnTo>
                    <a:pt x="2484260" y="2464204"/>
                  </a:lnTo>
                  <a:lnTo>
                    <a:pt x="2443994" y="2424246"/>
                  </a:lnTo>
                  <a:lnTo>
                    <a:pt x="2403765" y="2384324"/>
                  </a:lnTo>
                  <a:lnTo>
                    <a:pt x="2363579" y="2344445"/>
                  </a:lnTo>
                  <a:lnTo>
                    <a:pt x="2323438" y="2304613"/>
                  </a:lnTo>
                  <a:lnTo>
                    <a:pt x="2283348" y="2264831"/>
                  </a:lnTo>
                  <a:lnTo>
                    <a:pt x="2243313" y="2225105"/>
                  </a:lnTo>
                  <a:lnTo>
                    <a:pt x="2203338" y="2185438"/>
                  </a:lnTo>
                  <a:lnTo>
                    <a:pt x="2163426" y="2145836"/>
                  </a:lnTo>
                  <a:lnTo>
                    <a:pt x="2123583" y="2106302"/>
                  </a:lnTo>
                  <a:lnTo>
                    <a:pt x="2083813" y="2066841"/>
                  </a:lnTo>
                  <a:lnTo>
                    <a:pt x="2044121" y="2027458"/>
                  </a:lnTo>
                  <a:lnTo>
                    <a:pt x="2004510" y="1988156"/>
                  </a:lnTo>
                  <a:lnTo>
                    <a:pt x="1964986" y="1948941"/>
                  </a:lnTo>
                  <a:lnTo>
                    <a:pt x="1925552" y="1909817"/>
                  </a:lnTo>
                  <a:lnTo>
                    <a:pt x="1886214" y="1870788"/>
                  </a:lnTo>
                  <a:lnTo>
                    <a:pt x="1846976" y="1831858"/>
                  </a:lnTo>
                  <a:lnTo>
                    <a:pt x="1807841" y="1793032"/>
                  </a:lnTo>
                  <a:lnTo>
                    <a:pt x="1768816" y="1754315"/>
                  </a:lnTo>
                  <a:lnTo>
                    <a:pt x="1729903" y="1715710"/>
                  </a:lnTo>
                  <a:lnTo>
                    <a:pt x="1691109" y="1677223"/>
                  </a:lnTo>
                  <a:lnTo>
                    <a:pt x="1652436" y="1638857"/>
                  </a:lnTo>
                  <a:lnTo>
                    <a:pt x="1613890" y="1600617"/>
                  </a:lnTo>
                  <a:lnTo>
                    <a:pt x="1575474" y="1562508"/>
                  </a:lnTo>
                  <a:lnTo>
                    <a:pt x="1537194" y="1524534"/>
                  </a:lnTo>
                  <a:lnTo>
                    <a:pt x="1499055" y="1486699"/>
                  </a:lnTo>
                  <a:lnTo>
                    <a:pt x="1461059" y="1449008"/>
                  </a:lnTo>
                  <a:lnTo>
                    <a:pt x="1423213" y="1411465"/>
                  </a:lnTo>
                  <a:lnTo>
                    <a:pt x="1385519" y="1374075"/>
                  </a:lnTo>
                  <a:lnTo>
                    <a:pt x="1347984" y="1336841"/>
                  </a:lnTo>
                  <a:lnTo>
                    <a:pt x="1310611" y="1299769"/>
                  </a:lnTo>
                  <a:lnTo>
                    <a:pt x="1273404" y="1262863"/>
                  </a:lnTo>
                  <a:lnTo>
                    <a:pt x="1236369" y="1226127"/>
                  </a:lnTo>
                  <a:lnTo>
                    <a:pt x="1199509" y="1189566"/>
                  </a:lnTo>
                  <a:lnTo>
                    <a:pt x="1162830" y="1153184"/>
                  </a:lnTo>
                  <a:lnTo>
                    <a:pt x="1126335" y="1116985"/>
                  </a:lnTo>
                  <a:lnTo>
                    <a:pt x="1090029" y="1080975"/>
                  </a:lnTo>
                  <a:lnTo>
                    <a:pt x="1053917" y="1045157"/>
                  </a:lnTo>
                  <a:lnTo>
                    <a:pt x="1018002" y="1009535"/>
                  </a:lnTo>
                  <a:lnTo>
                    <a:pt x="982290" y="974115"/>
                  </a:lnTo>
                  <a:lnTo>
                    <a:pt x="946785" y="938900"/>
                  </a:lnTo>
                  <a:lnTo>
                    <a:pt x="911492" y="903896"/>
                  </a:lnTo>
                  <a:lnTo>
                    <a:pt x="876414" y="869106"/>
                  </a:lnTo>
                  <a:lnTo>
                    <a:pt x="841556" y="834534"/>
                  </a:lnTo>
                  <a:lnTo>
                    <a:pt x="806924" y="800186"/>
                  </a:lnTo>
                  <a:lnTo>
                    <a:pt x="772520" y="766066"/>
                  </a:lnTo>
                  <a:lnTo>
                    <a:pt x="738350" y="732178"/>
                  </a:lnTo>
                  <a:lnTo>
                    <a:pt x="704419" y="698527"/>
                  </a:lnTo>
                  <a:lnTo>
                    <a:pt x="670730" y="665116"/>
                  </a:lnTo>
                  <a:lnTo>
                    <a:pt x="637288" y="631951"/>
                  </a:lnTo>
                  <a:lnTo>
                    <a:pt x="604098" y="599036"/>
                  </a:lnTo>
                  <a:lnTo>
                    <a:pt x="571164" y="566375"/>
                  </a:lnTo>
                  <a:lnTo>
                    <a:pt x="538490" y="533972"/>
                  </a:lnTo>
                  <a:lnTo>
                    <a:pt x="506081" y="501833"/>
                  </a:lnTo>
                  <a:lnTo>
                    <a:pt x="473942" y="469961"/>
                  </a:lnTo>
                  <a:lnTo>
                    <a:pt x="442076" y="438361"/>
                  </a:lnTo>
                  <a:lnTo>
                    <a:pt x="410489" y="407038"/>
                  </a:lnTo>
                  <a:lnTo>
                    <a:pt x="379185" y="375995"/>
                  </a:lnTo>
                  <a:lnTo>
                    <a:pt x="348168" y="345238"/>
                  </a:lnTo>
                  <a:lnTo>
                    <a:pt x="317443" y="314770"/>
                  </a:lnTo>
                  <a:lnTo>
                    <a:pt x="287014" y="284596"/>
                  </a:lnTo>
                  <a:lnTo>
                    <a:pt x="256886" y="254720"/>
                  </a:lnTo>
                  <a:lnTo>
                    <a:pt x="227063" y="225147"/>
                  </a:lnTo>
                  <a:lnTo>
                    <a:pt x="197549" y="195882"/>
                  </a:lnTo>
                  <a:lnTo>
                    <a:pt x="168350" y="166928"/>
                  </a:lnTo>
                  <a:lnTo>
                    <a:pt x="139469" y="138291"/>
                  </a:lnTo>
                  <a:lnTo>
                    <a:pt x="110911" y="109974"/>
                  </a:lnTo>
                  <a:lnTo>
                    <a:pt x="82681" y="81982"/>
                  </a:lnTo>
                  <a:lnTo>
                    <a:pt x="54783" y="54319"/>
                  </a:lnTo>
                  <a:lnTo>
                    <a:pt x="27221" y="26990"/>
                  </a:lnTo>
                  <a:lnTo>
                    <a:pt x="0" y="0"/>
                  </a:lnTo>
                  <a:lnTo>
                    <a:pt x="2965284" y="2945574"/>
                  </a:lnTo>
                  <a:lnTo>
                    <a:pt x="2966427" y="2945409"/>
                  </a:lnTo>
                  <a:lnTo>
                    <a:pt x="2967583" y="2945193"/>
                  </a:lnTo>
                  <a:lnTo>
                    <a:pt x="2968726" y="2945041"/>
                  </a:lnTo>
                  <a:close/>
                </a:path>
              </a:pathLst>
            </a:custGeom>
            <a:noFill/>
            <a:ln w="25560">
              <a:solidFill>
                <a:srgbClr val="FFDE1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5" name="CustomShape 4"/>
            <p:cNvSpPr/>
            <p:nvPr/>
          </p:nvSpPr>
          <p:spPr>
            <a:xfrm>
              <a:off x="5192640" y="6019920"/>
              <a:ext cx="5499000" cy="1539720"/>
            </a:xfrm>
            <a:custGeom>
              <a:avLst/>
              <a:gdLst/>
              <a:ahLst/>
              <a:cxnLst/>
              <a:rect l="l" t="t" r="r" b="b"/>
              <a:pathLst>
                <a:path w="5499734" h="1558925">
                  <a:moveTo>
                    <a:pt x="5499216" y="0"/>
                  </a:moveTo>
                  <a:lnTo>
                    <a:pt x="1366992" y="0"/>
                  </a:lnTo>
                  <a:lnTo>
                    <a:pt x="0" y="1558731"/>
                  </a:lnTo>
                  <a:lnTo>
                    <a:pt x="5499216" y="1558731"/>
                  </a:lnTo>
                  <a:lnTo>
                    <a:pt x="5499216" y="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6" name="CustomShape 5"/>
            <p:cNvSpPr/>
            <p:nvPr/>
          </p:nvSpPr>
          <p:spPr>
            <a:xfrm>
              <a:off x="5222160" y="4238640"/>
              <a:ext cx="5469840" cy="310680"/>
            </a:xfrm>
            <a:custGeom>
              <a:avLst/>
              <a:gdLst/>
              <a:ahLst/>
              <a:cxnLst/>
              <a:rect l="l" t="t" r="r" b="b"/>
              <a:pathLst>
                <a:path w="5470525" h="314960">
                  <a:moveTo>
                    <a:pt x="5469966" y="314337"/>
                  </a:moveTo>
                  <a:lnTo>
                    <a:pt x="5469966" y="0"/>
                  </a:lnTo>
                  <a:lnTo>
                    <a:pt x="0" y="0"/>
                  </a:lnTo>
                  <a:lnTo>
                    <a:pt x="0" y="314337"/>
                  </a:lnTo>
                  <a:lnTo>
                    <a:pt x="5469966" y="314337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557" name="CustomShape 6"/>
          <p:cNvSpPr/>
          <p:nvPr/>
        </p:nvSpPr>
        <p:spPr>
          <a:xfrm>
            <a:off x="6325920" y="4238640"/>
            <a:ext cx="421164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Удовлетворенность проживанием в МО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558" name="CustomShape 7"/>
          <p:cNvSpPr/>
          <p:nvPr/>
        </p:nvSpPr>
        <p:spPr>
          <a:xfrm>
            <a:off x="6751080" y="324360"/>
            <a:ext cx="79200" cy="79920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97" y="0"/>
                </a:moveTo>
                <a:lnTo>
                  <a:pt x="0" y="0"/>
                </a:lnTo>
                <a:lnTo>
                  <a:pt x="0" y="80022"/>
                </a:lnTo>
                <a:lnTo>
                  <a:pt x="79997" y="80022"/>
                </a:lnTo>
                <a:lnTo>
                  <a:pt x="7999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9" name="CustomShape 8"/>
          <p:cNvSpPr/>
          <p:nvPr/>
        </p:nvSpPr>
        <p:spPr>
          <a:xfrm>
            <a:off x="6751080" y="491760"/>
            <a:ext cx="79200" cy="79920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97" y="0"/>
                </a:moveTo>
                <a:lnTo>
                  <a:pt x="0" y="0"/>
                </a:lnTo>
                <a:lnTo>
                  <a:pt x="0" y="80022"/>
                </a:lnTo>
                <a:lnTo>
                  <a:pt x="79997" y="80022"/>
                </a:lnTo>
                <a:lnTo>
                  <a:pt x="7999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0" name="CustomShape 9"/>
          <p:cNvSpPr/>
          <p:nvPr/>
        </p:nvSpPr>
        <p:spPr>
          <a:xfrm>
            <a:off x="6730560" y="246960"/>
            <a:ext cx="3615480" cy="602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248760" indent="-6840">
              <a:lnSpc>
                <a:spcPct val="100000"/>
              </a:lnSpc>
              <a:spcBef>
                <a:spcPts val="99"/>
              </a:spcBef>
            </a:pP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молодёжь 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вся</a:t>
            </a:r>
            <a:r>
              <a:rPr lang="ru-RU" sz="1000" b="1" strike="noStrike" spc="-66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выборка</a:t>
            </a:r>
            <a:endParaRPr lang="ru-RU" sz="1000" b="0" strike="noStrike" spc="-1" dirty="0">
              <a:latin typeface="Arial"/>
            </a:endParaRPr>
          </a:p>
          <a:p>
            <a:pPr marL="12600" indent="-6840">
              <a:lnSpc>
                <a:spcPct val="100000"/>
              </a:lnSpc>
              <a:spcBef>
                <a:spcPts val="950"/>
              </a:spcBef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*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здесь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и далее в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категории 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«молодежь»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респонденты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возрасте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16-35</a:t>
            </a:r>
            <a:r>
              <a:rPr lang="ru-RU" sz="1000" b="1" strike="noStrike" spc="60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лет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561" name="CustomShape 10"/>
          <p:cNvSpPr/>
          <p:nvPr/>
        </p:nvSpPr>
        <p:spPr>
          <a:xfrm>
            <a:off x="7207200" y="6067440"/>
            <a:ext cx="3243960" cy="131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ts val="1199"/>
              </a:lnSpc>
              <a:spcBef>
                <a:spcPts val="241"/>
              </a:spcBef>
            </a:pPr>
            <a:r>
              <a:rPr lang="ru-RU" sz="1100" b="1" strike="noStrike" spc="1">
                <a:solidFill>
                  <a:srgbClr val="FFFFFF"/>
                </a:solidFill>
                <a:latin typeface="Calibri"/>
                <a:ea typeface="DejaVu Sans"/>
              </a:rPr>
              <a:t>Удовлетворенность проживания на территории чуть выше среднего уровня – 3,1</a:t>
            </a:r>
            <a:r>
              <a:rPr lang="ru-RU" sz="1100" b="1" strike="noStrike" spc="-12">
                <a:solidFill>
                  <a:srgbClr val="FFFFFF"/>
                </a:solidFill>
                <a:latin typeface="Calibri"/>
                <a:ea typeface="DejaVu Sans"/>
              </a:rPr>
              <a:t>. Не довольны дорогами, сложностями с трудоустройством, обустройством территорий. Данные проблемы наиболее остро стоят перед молодежью.</a:t>
            </a:r>
            <a:endParaRPr lang="ru-RU" sz="1100" b="0" strike="noStrike" spc="-1">
              <a:latin typeface="Arial"/>
            </a:endParaRPr>
          </a:p>
          <a:p>
            <a:pPr marL="12600">
              <a:lnSpc>
                <a:spcPts val="1199"/>
              </a:lnSpc>
              <a:spcBef>
                <a:spcPts val="241"/>
              </a:spcBef>
            </a:pPr>
            <a:r>
              <a:rPr lang="ru-RU" sz="1100" b="1" strike="noStrike" spc="-26">
                <a:solidFill>
                  <a:srgbClr val="FFFFFF"/>
                </a:solidFill>
                <a:latin typeface="Calibri"/>
                <a:ea typeface="DejaVu Sans"/>
              </a:rPr>
              <a:t>Молодежь чаще, чем в среднем по выборке отмечает проблемы возможностей обучения и мест для хобби</a:t>
            </a:r>
            <a:r>
              <a:rPr lang="ru-RU" sz="1100" b="1" strike="noStrike" spc="-35">
                <a:solidFill>
                  <a:srgbClr val="FFFFFF"/>
                </a:solidFill>
                <a:latin typeface="Calibri"/>
                <a:ea typeface="DejaVu Sans"/>
              </a:rPr>
              <a:t>.</a:t>
            </a:r>
            <a:endParaRPr lang="ru-RU" sz="1100" b="0" strike="noStrike" spc="-1">
              <a:latin typeface="Arial"/>
            </a:endParaRPr>
          </a:p>
          <a:p>
            <a:pPr marL="12600">
              <a:lnSpc>
                <a:spcPts val="1199"/>
              </a:lnSpc>
              <a:spcBef>
                <a:spcPts val="241"/>
              </a:spcBef>
            </a:pPr>
            <a:r>
              <a:rPr lang="ru-RU" sz="1100" b="1" strike="noStrike" spc="-35">
                <a:solidFill>
                  <a:srgbClr val="FFFFFF"/>
                </a:solidFill>
                <a:latin typeface="Calibri"/>
                <a:ea typeface="DejaVu Sans"/>
              </a:rPr>
              <a:t>Выраженное негативное ожидание на будущее.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62" name="CustomShape 11"/>
          <p:cNvSpPr/>
          <p:nvPr/>
        </p:nvSpPr>
        <p:spPr>
          <a:xfrm>
            <a:off x="0" y="0"/>
            <a:ext cx="6665400" cy="647640"/>
          </a:xfrm>
          <a:custGeom>
            <a:avLst/>
            <a:gdLst/>
            <a:ahLst/>
            <a:cxnLst/>
            <a:rect l="l" t="t" r="r" b="b"/>
            <a:pathLst>
              <a:path w="6666230" h="648335">
                <a:moveTo>
                  <a:pt x="6666026" y="76"/>
                </a:moveTo>
                <a:lnTo>
                  <a:pt x="0" y="0"/>
                </a:lnTo>
                <a:lnTo>
                  <a:pt x="0" y="646277"/>
                </a:lnTo>
                <a:lnTo>
                  <a:pt x="6092317" y="647788"/>
                </a:lnTo>
                <a:lnTo>
                  <a:pt x="6666026" y="7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3" name="CustomShape 12"/>
          <p:cNvSpPr/>
          <p:nvPr/>
        </p:nvSpPr>
        <p:spPr>
          <a:xfrm>
            <a:off x="453600" y="157320"/>
            <a:ext cx="526536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15">
                <a:solidFill>
                  <a:srgbClr val="FFFFFF"/>
                </a:solidFill>
                <a:latin typeface="Calibri"/>
              </a:rPr>
              <a:t>ПОЗИЦИЯ НАСЕЛЕНИЯ </a:t>
            </a:r>
            <a:r>
              <a:rPr lang="ru-RU" sz="1450" b="1" strike="noStrike" spc="26">
                <a:solidFill>
                  <a:srgbClr val="FFFFFF"/>
                </a:solidFill>
                <a:latin typeface="Calibri"/>
              </a:rPr>
              <a:t>— </a:t>
            </a:r>
            <a:r>
              <a:rPr lang="ru-RU" sz="1450" b="1" strike="noStrike" spc="35">
                <a:solidFill>
                  <a:srgbClr val="FFFFFF"/>
                </a:solidFill>
                <a:latin typeface="Calibri"/>
              </a:rPr>
              <a:t>оценка территории</a:t>
            </a:r>
            <a:endParaRPr lang="ru-RU" sz="1450" b="0" strike="noStrike" spc="-1">
              <a:latin typeface="Arial"/>
            </a:endParaRPr>
          </a:p>
        </p:txBody>
      </p:sp>
      <p:graphicFrame>
        <p:nvGraphicFramePr>
          <p:cNvPr id="1564" name="Диаграмма 90"/>
          <p:cNvGraphicFramePr/>
          <p:nvPr>
            <p:extLst>
              <p:ext uri="{D42A27DB-BD31-4B8C-83A1-F6EECF244321}">
                <p14:modId xmlns:p14="http://schemas.microsoft.com/office/powerpoint/2010/main" val="1297230530"/>
              </p:ext>
            </p:extLst>
          </p:nvPr>
        </p:nvGraphicFramePr>
        <p:xfrm>
          <a:off x="154800" y="1468440"/>
          <a:ext cx="5297400" cy="57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65" name="CustomShape 13"/>
          <p:cNvSpPr/>
          <p:nvPr/>
        </p:nvSpPr>
        <p:spPr>
          <a:xfrm>
            <a:off x="6609960" y="6427800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32"/>
                </a:lnTo>
                <a:lnTo>
                  <a:pt x="0" y="582612"/>
                </a:lnTo>
                <a:lnTo>
                  <a:pt x="332587" y="290944"/>
                </a:lnTo>
                <a:lnTo>
                  <a:pt x="332587" y="287782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566" name="Group 14"/>
          <p:cNvGrpSpPr/>
          <p:nvPr/>
        </p:nvGrpSpPr>
        <p:grpSpPr>
          <a:xfrm>
            <a:off x="0" y="1031040"/>
            <a:ext cx="10691640" cy="317520"/>
            <a:chOff x="0" y="1031040"/>
            <a:chExt cx="10691640" cy="317520"/>
          </a:xfrm>
        </p:grpSpPr>
        <p:sp>
          <p:nvSpPr>
            <p:cNvPr id="1567" name="CustomShape 15"/>
            <p:cNvSpPr/>
            <p:nvPr/>
          </p:nvSpPr>
          <p:spPr>
            <a:xfrm>
              <a:off x="5452920" y="1031400"/>
              <a:ext cx="5238720" cy="313560"/>
            </a:xfrm>
            <a:custGeom>
              <a:avLst/>
              <a:gdLst/>
              <a:ahLst/>
              <a:cxnLst/>
              <a:rect l="l" t="t" r="r" b="b"/>
              <a:pathLst>
                <a:path w="5239384" h="314325">
                  <a:moveTo>
                    <a:pt x="5238927" y="0"/>
                  </a:moveTo>
                  <a:lnTo>
                    <a:pt x="0" y="0"/>
                  </a:lnTo>
                  <a:lnTo>
                    <a:pt x="292544" y="314083"/>
                  </a:lnTo>
                  <a:lnTo>
                    <a:pt x="5238927" y="314083"/>
                  </a:lnTo>
                  <a:lnTo>
                    <a:pt x="5238927" y="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68" name="CustomShape 16"/>
            <p:cNvSpPr/>
            <p:nvPr/>
          </p:nvSpPr>
          <p:spPr>
            <a:xfrm>
              <a:off x="0" y="1031040"/>
              <a:ext cx="5912280" cy="317520"/>
            </a:xfrm>
            <a:custGeom>
              <a:avLst/>
              <a:gdLst/>
              <a:ahLst/>
              <a:cxnLst/>
              <a:rect l="l" t="t" r="r" b="b"/>
              <a:pathLst>
                <a:path w="5913120" h="318134">
                  <a:moveTo>
                    <a:pt x="5600420" y="0"/>
                  </a:moveTo>
                  <a:lnTo>
                    <a:pt x="0" y="0"/>
                  </a:lnTo>
                  <a:lnTo>
                    <a:pt x="0" y="317944"/>
                  </a:lnTo>
                  <a:lnTo>
                    <a:pt x="5912840" y="317944"/>
                  </a:lnTo>
                  <a:lnTo>
                    <a:pt x="5600420" y="0"/>
                  </a:lnTo>
                  <a:close/>
                </a:path>
              </a:pathLst>
            </a:custGeom>
            <a:solidFill>
              <a:srgbClr val="FFDE1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569" name="CustomShape 17"/>
          <p:cNvSpPr/>
          <p:nvPr/>
        </p:nvSpPr>
        <p:spPr>
          <a:xfrm>
            <a:off x="453600" y="1044360"/>
            <a:ext cx="458064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9">
                <a:solidFill>
                  <a:srgbClr val="2B2F32"/>
                </a:solidFill>
                <a:latin typeface="Calibri"/>
                <a:ea typeface="DejaVu Sans"/>
              </a:rPr>
              <a:t>Рейтинг актуальности проблем</a:t>
            </a:r>
            <a:r>
              <a:rPr lang="ru-RU" sz="1400" b="1" strike="noStrike" spc="6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9">
                <a:solidFill>
                  <a:srgbClr val="2B2F32"/>
                </a:solidFill>
                <a:latin typeface="Calibri"/>
                <a:ea typeface="DejaVu Sans"/>
              </a:rPr>
              <a:t>проживания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570" name="CustomShape 18"/>
          <p:cNvSpPr/>
          <p:nvPr/>
        </p:nvSpPr>
        <p:spPr>
          <a:xfrm>
            <a:off x="6325920" y="1055520"/>
            <a:ext cx="357804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Восприятие территории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1571" name="Диаграмма 23"/>
          <p:cNvGraphicFramePr/>
          <p:nvPr>
            <p:extLst>
              <p:ext uri="{D42A27DB-BD31-4B8C-83A1-F6EECF244321}">
                <p14:modId xmlns:p14="http://schemas.microsoft.com/office/powerpoint/2010/main" val="1219471114"/>
              </p:ext>
            </p:extLst>
          </p:nvPr>
        </p:nvGraphicFramePr>
        <p:xfrm>
          <a:off x="5222160" y="1473120"/>
          <a:ext cx="5297400" cy="268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72" name="CustomShape 19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83E55D99-6FDA-4B20-867F-A4CC1D0B0DE2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28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CustomShape 1"/>
          <p:cNvSpPr/>
          <p:nvPr/>
        </p:nvSpPr>
        <p:spPr>
          <a:xfrm>
            <a:off x="9875520" y="6629040"/>
            <a:ext cx="815760" cy="930960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57" y="0"/>
                </a:moveTo>
                <a:lnTo>
                  <a:pt x="0" y="930986"/>
                </a:lnTo>
                <a:lnTo>
                  <a:pt x="816457" y="930986"/>
                </a:lnTo>
                <a:lnTo>
                  <a:pt x="81645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4" name="CustomShape 2"/>
          <p:cNvSpPr/>
          <p:nvPr/>
        </p:nvSpPr>
        <p:spPr>
          <a:xfrm>
            <a:off x="0" y="4406760"/>
            <a:ext cx="5752440" cy="314280"/>
          </a:xfrm>
          <a:custGeom>
            <a:avLst/>
            <a:gdLst/>
            <a:ahLst/>
            <a:cxnLst/>
            <a:rect l="l" t="t" r="r" b="b"/>
            <a:pathLst>
              <a:path w="5753100" h="314960">
                <a:moveTo>
                  <a:pt x="5444032" y="0"/>
                </a:moveTo>
                <a:lnTo>
                  <a:pt x="0" y="0"/>
                </a:lnTo>
                <a:lnTo>
                  <a:pt x="0" y="314337"/>
                </a:lnTo>
                <a:lnTo>
                  <a:pt x="5752909" y="314337"/>
                </a:lnTo>
                <a:lnTo>
                  <a:pt x="5444032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575" name="Group 3"/>
          <p:cNvGrpSpPr/>
          <p:nvPr/>
        </p:nvGrpSpPr>
        <p:grpSpPr>
          <a:xfrm>
            <a:off x="0" y="993240"/>
            <a:ext cx="10691640" cy="535320"/>
            <a:chOff x="0" y="993240"/>
            <a:chExt cx="10691640" cy="535320"/>
          </a:xfrm>
        </p:grpSpPr>
        <p:sp>
          <p:nvSpPr>
            <p:cNvPr id="1576" name="CustomShape 4"/>
            <p:cNvSpPr/>
            <p:nvPr/>
          </p:nvSpPr>
          <p:spPr>
            <a:xfrm>
              <a:off x="0" y="993240"/>
              <a:ext cx="5793120" cy="314280"/>
            </a:xfrm>
            <a:custGeom>
              <a:avLst/>
              <a:gdLst/>
              <a:ahLst/>
              <a:cxnLst/>
              <a:rect l="l" t="t" r="r" b="b"/>
              <a:pathLst>
                <a:path w="5793740" h="314959">
                  <a:moveTo>
                    <a:pt x="5484520" y="0"/>
                  </a:moveTo>
                  <a:lnTo>
                    <a:pt x="0" y="0"/>
                  </a:lnTo>
                  <a:lnTo>
                    <a:pt x="0" y="314337"/>
                  </a:lnTo>
                  <a:lnTo>
                    <a:pt x="5793422" y="314337"/>
                  </a:lnTo>
                  <a:lnTo>
                    <a:pt x="5484520" y="0"/>
                  </a:lnTo>
                  <a:close/>
                </a:path>
              </a:pathLst>
            </a:custGeom>
            <a:solidFill>
              <a:srgbClr val="FFDE1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77" name="CustomShape 5"/>
            <p:cNvSpPr/>
            <p:nvPr/>
          </p:nvSpPr>
          <p:spPr>
            <a:xfrm>
              <a:off x="5472720" y="993240"/>
              <a:ext cx="5218920" cy="535320"/>
            </a:xfrm>
            <a:custGeom>
              <a:avLst/>
              <a:gdLst/>
              <a:ahLst/>
              <a:cxnLst/>
              <a:rect l="l" t="t" r="r" b="b"/>
              <a:pathLst>
                <a:path w="5219700" h="535940">
                  <a:moveTo>
                    <a:pt x="5219242" y="0"/>
                  </a:moveTo>
                  <a:lnTo>
                    <a:pt x="0" y="0"/>
                  </a:lnTo>
                  <a:lnTo>
                    <a:pt x="498297" y="535419"/>
                  </a:lnTo>
                  <a:lnTo>
                    <a:pt x="5219242" y="535419"/>
                  </a:lnTo>
                  <a:lnTo>
                    <a:pt x="5219242" y="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578" name="CustomShape 6"/>
          <p:cNvSpPr/>
          <p:nvPr/>
        </p:nvSpPr>
        <p:spPr>
          <a:xfrm>
            <a:off x="473400" y="1008720"/>
            <a:ext cx="365040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2B2F32"/>
                </a:solidFill>
                <a:latin typeface="Calibri"/>
                <a:ea typeface="DejaVu Sans"/>
              </a:rPr>
              <a:t>Маятниковая миграция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579" name="CustomShape 7"/>
          <p:cNvSpPr/>
          <p:nvPr/>
        </p:nvSpPr>
        <p:spPr>
          <a:xfrm>
            <a:off x="492480" y="4428360"/>
            <a:ext cx="386316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9">
                <a:solidFill>
                  <a:srgbClr val="2B2F32"/>
                </a:solidFill>
                <a:latin typeface="Calibri"/>
                <a:ea typeface="DejaVu Sans"/>
              </a:rPr>
              <a:t>Готовность к предпринимательству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580" name="CustomShape 8"/>
          <p:cNvSpPr/>
          <p:nvPr/>
        </p:nvSpPr>
        <p:spPr>
          <a:xfrm>
            <a:off x="6345720" y="1019880"/>
            <a:ext cx="3302640" cy="22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8160" rIns="0" bIns="0">
            <a:spAutoFit/>
          </a:bodyPr>
          <a:lstStyle/>
          <a:p>
            <a:pPr marL="12600">
              <a:lnSpc>
                <a:spcPts val="1500"/>
              </a:lnSpc>
              <a:spcBef>
                <a:spcPts val="300"/>
              </a:spcBef>
            </a:pPr>
            <a:r>
              <a:rPr lang="ru-RU" sz="1400" b="1" strike="noStrike" spc="-1">
                <a:solidFill>
                  <a:srgbClr val="FFFFFF"/>
                </a:solidFill>
                <a:latin typeface="Calibri"/>
                <a:ea typeface="DejaVu Sans"/>
              </a:rPr>
              <a:t>Что нужно менять в первую очередь?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581" name="CustomShape 9"/>
          <p:cNvSpPr/>
          <p:nvPr/>
        </p:nvSpPr>
        <p:spPr>
          <a:xfrm>
            <a:off x="9038520" y="288720"/>
            <a:ext cx="79200" cy="79920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2" name="CustomShape 10"/>
          <p:cNvSpPr/>
          <p:nvPr/>
        </p:nvSpPr>
        <p:spPr>
          <a:xfrm>
            <a:off x="9038520" y="455760"/>
            <a:ext cx="79200" cy="79920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3" name="CustomShape 11"/>
          <p:cNvSpPr/>
          <p:nvPr/>
        </p:nvSpPr>
        <p:spPr>
          <a:xfrm>
            <a:off x="9246960" y="211320"/>
            <a:ext cx="844920" cy="34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9800" indent="-6840">
              <a:lnSpc>
                <a:spcPct val="100000"/>
              </a:lnSpc>
              <a:spcBef>
                <a:spcPts val="99"/>
              </a:spcBef>
            </a:pPr>
            <a:r>
              <a:rPr lang="ru-RU" sz="11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молодёжь  </a:t>
            </a:r>
            <a:r>
              <a:rPr lang="ru-RU" sz="1100" b="1" strike="noStrike" spc="-7">
                <a:solidFill>
                  <a:srgbClr val="2B2F32"/>
                </a:solidFill>
                <a:latin typeface="Calibri"/>
                <a:ea typeface="DejaVu Sans"/>
              </a:rPr>
              <a:t>вся</a:t>
            </a:r>
            <a:r>
              <a:rPr lang="ru-RU" sz="1100" b="1" strike="noStrike" spc="-6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100" b="1" strike="noStrike" spc="-7">
                <a:solidFill>
                  <a:srgbClr val="2B2F32"/>
                </a:solidFill>
                <a:latin typeface="Calibri"/>
                <a:ea typeface="DejaVu Sans"/>
              </a:rPr>
              <a:t>выборка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584" name="CustomShape 12"/>
          <p:cNvSpPr/>
          <p:nvPr/>
        </p:nvSpPr>
        <p:spPr>
          <a:xfrm>
            <a:off x="6078240" y="5686560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5" name="CustomShape 13"/>
          <p:cNvSpPr/>
          <p:nvPr/>
        </p:nvSpPr>
        <p:spPr>
          <a:xfrm>
            <a:off x="6566040" y="5076720"/>
            <a:ext cx="3970440" cy="16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ts val="1199"/>
              </a:lnSpc>
              <a:spcBef>
                <a:spcPts val="241"/>
              </a:spcBef>
            </a:pPr>
            <a:r>
              <a:rPr lang="ru-RU" sz="1200" b="0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Потенциал вовлечения населения в предпринимательство очень высок (одна из самых высоких оценок по области) – нужен социальный лифт (в том числе система обучения для предпринимателей и </a:t>
            </a:r>
            <a:r>
              <a:rPr lang="ru-RU" sz="1200" b="0" strike="noStrike" spc="-21" dirty="0" err="1">
                <a:solidFill>
                  <a:srgbClr val="2B2F32"/>
                </a:solidFill>
                <a:latin typeface="Calibri"/>
                <a:ea typeface="DejaVu Sans"/>
              </a:rPr>
              <a:t>самозанятых</a:t>
            </a:r>
            <a:r>
              <a:rPr lang="ru-RU" sz="1200" b="0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, разъяснение государственной поддержки, </a:t>
            </a:r>
            <a:r>
              <a:rPr lang="ru-RU" sz="1200" b="0" strike="noStrike" spc="-21" dirty="0" err="1">
                <a:solidFill>
                  <a:srgbClr val="2B2F32"/>
                </a:solidFill>
                <a:latin typeface="Calibri"/>
                <a:ea typeface="DejaVu Sans"/>
              </a:rPr>
              <a:t>оргподдержка</a:t>
            </a:r>
            <a:r>
              <a:rPr lang="ru-RU" sz="1200" b="0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).</a:t>
            </a:r>
            <a:endParaRPr lang="ru-RU" sz="1200" b="0" strike="noStrike" spc="-1" dirty="0">
              <a:latin typeface="Arial"/>
            </a:endParaRPr>
          </a:p>
          <a:p>
            <a:pPr marL="12600">
              <a:lnSpc>
                <a:spcPts val="1199"/>
              </a:lnSpc>
              <a:spcBef>
                <a:spcPts val="241"/>
              </a:spcBef>
            </a:pPr>
            <a:endParaRPr lang="ru-RU" sz="1200" b="0" strike="noStrike" spc="-1" dirty="0">
              <a:latin typeface="Arial"/>
            </a:endParaRPr>
          </a:p>
          <a:p>
            <a:pPr marL="12600">
              <a:lnSpc>
                <a:spcPts val="1199"/>
              </a:lnSpc>
              <a:spcBef>
                <a:spcPts val="241"/>
              </a:spcBef>
            </a:pPr>
            <a:r>
              <a:rPr lang="ru-RU" sz="1200" b="0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Требуется усиленная работа по консолидации населения, формированию общего видения будущего, развитию предприимчивости и деловой среды, вовлечению населения в изменения.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586" name="CustomShape 14"/>
          <p:cNvSpPr/>
          <p:nvPr/>
        </p:nvSpPr>
        <p:spPr>
          <a:xfrm>
            <a:off x="0" y="0"/>
            <a:ext cx="8913240" cy="630360"/>
          </a:xfrm>
          <a:custGeom>
            <a:avLst/>
            <a:gdLst/>
            <a:ahLst/>
            <a:cxnLst/>
            <a:rect l="l" t="t" r="r" b="b"/>
            <a:pathLst>
              <a:path w="8914130" h="631190">
                <a:moveTo>
                  <a:pt x="8913839" y="0"/>
                </a:moveTo>
                <a:lnTo>
                  <a:pt x="0" y="0"/>
                </a:lnTo>
                <a:lnTo>
                  <a:pt x="0" y="629157"/>
                </a:lnTo>
                <a:lnTo>
                  <a:pt x="8355225" y="630669"/>
                </a:lnTo>
                <a:lnTo>
                  <a:pt x="8913839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7" name="CustomShape 15"/>
          <p:cNvSpPr/>
          <p:nvPr/>
        </p:nvSpPr>
        <p:spPr>
          <a:xfrm>
            <a:off x="473400" y="134280"/>
            <a:ext cx="717660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15">
                <a:solidFill>
                  <a:srgbClr val="FFFFFF"/>
                </a:solidFill>
                <a:latin typeface="Calibri"/>
              </a:rPr>
              <a:t>ПОЗИЦИЯ НАСЕЛЕНИЯ </a:t>
            </a:r>
            <a:r>
              <a:rPr lang="ru-RU" sz="1450" b="1" strike="noStrike" spc="26">
                <a:solidFill>
                  <a:srgbClr val="FFFFFF"/>
                </a:solidFill>
                <a:latin typeface="Calibri"/>
              </a:rPr>
              <a:t>— </a:t>
            </a:r>
            <a:r>
              <a:rPr lang="ru-RU" sz="1450" b="1" strike="noStrike" spc="29">
                <a:solidFill>
                  <a:srgbClr val="FFFFFF"/>
                </a:solidFill>
                <a:latin typeface="Calibri"/>
              </a:rPr>
              <a:t>потенциал бизнеса и самозанятости</a:t>
            </a:r>
            <a:endParaRPr lang="ru-RU" sz="1450" b="0" strike="noStrike" spc="-1">
              <a:latin typeface="Arial"/>
            </a:endParaRPr>
          </a:p>
        </p:txBody>
      </p:sp>
      <p:graphicFrame>
        <p:nvGraphicFramePr>
          <p:cNvPr id="1588" name="Диаграмма 87"/>
          <p:cNvGraphicFramePr/>
          <p:nvPr>
            <p:extLst>
              <p:ext uri="{D42A27DB-BD31-4B8C-83A1-F6EECF244321}">
                <p14:modId xmlns:p14="http://schemas.microsoft.com/office/powerpoint/2010/main" val="472270126"/>
              </p:ext>
            </p:extLst>
          </p:nvPr>
        </p:nvGraphicFramePr>
        <p:xfrm>
          <a:off x="156240" y="4833360"/>
          <a:ext cx="5795640" cy="268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89" name="Рисунок 19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6566040" y="2055960"/>
            <a:ext cx="3779280" cy="2834280"/>
          </a:xfrm>
          <a:prstGeom prst="rect">
            <a:avLst/>
          </a:prstGeom>
          <a:ln>
            <a:noFill/>
          </a:ln>
        </p:spPr>
      </p:pic>
      <p:graphicFrame>
        <p:nvGraphicFramePr>
          <p:cNvPr id="1590" name="Диаграмма 20"/>
          <p:cNvGraphicFramePr/>
          <p:nvPr>
            <p:extLst>
              <p:ext uri="{D42A27DB-BD31-4B8C-83A1-F6EECF244321}">
                <p14:modId xmlns:p14="http://schemas.microsoft.com/office/powerpoint/2010/main" val="4134204727"/>
              </p:ext>
            </p:extLst>
          </p:nvPr>
        </p:nvGraphicFramePr>
        <p:xfrm>
          <a:off x="156240" y="1583640"/>
          <a:ext cx="5752440" cy="268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91" name="CustomShape 16"/>
          <p:cNvSpPr/>
          <p:nvPr/>
        </p:nvSpPr>
        <p:spPr>
          <a:xfrm>
            <a:off x="6985080" y="1697760"/>
            <a:ext cx="2934000" cy="22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25"/>
              </a:spcBef>
            </a:pPr>
            <a:r>
              <a:rPr lang="ru-RU" sz="1350" b="1" strike="noStrike" spc="-1">
                <a:solidFill>
                  <a:srgbClr val="2B2F32"/>
                </a:solidFill>
                <a:latin typeface="Calibri"/>
                <a:ea typeface="DejaVu Sans"/>
              </a:rPr>
              <a:t>Частота упоминания в ответах</a:t>
            </a:r>
            <a:endParaRPr lang="ru-RU" sz="1350" b="0" strike="noStrike" spc="-1">
              <a:latin typeface="Arial"/>
            </a:endParaRPr>
          </a:p>
        </p:txBody>
      </p:sp>
      <p:sp>
        <p:nvSpPr>
          <p:cNvPr id="1592" name="CustomShape 17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D71AF6F6-33F1-4328-9FEA-C0452C9AACEF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29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CustomShape 1"/>
          <p:cNvSpPr/>
          <p:nvPr/>
        </p:nvSpPr>
        <p:spPr>
          <a:xfrm>
            <a:off x="9876240" y="6629400"/>
            <a:ext cx="816120" cy="930960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57" y="0"/>
                </a:moveTo>
                <a:lnTo>
                  <a:pt x="0" y="930986"/>
                </a:lnTo>
                <a:lnTo>
                  <a:pt x="816457" y="930986"/>
                </a:lnTo>
                <a:lnTo>
                  <a:pt x="81645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1594" name="Диаграмма 401"/>
          <p:cNvGraphicFramePr/>
          <p:nvPr/>
        </p:nvGraphicFramePr>
        <p:xfrm>
          <a:off x="5994720" y="4652640"/>
          <a:ext cx="4698000" cy="297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95" name="CustomShape 2"/>
          <p:cNvSpPr/>
          <p:nvPr/>
        </p:nvSpPr>
        <p:spPr>
          <a:xfrm>
            <a:off x="9387000" y="40100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6" name="CustomShape 3"/>
          <p:cNvSpPr/>
          <p:nvPr/>
        </p:nvSpPr>
        <p:spPr>
          <a:xfrm rot="12494400">
            <a:off x="9386640" y="4026240"/>
            <a:ext cx="947520" cy="945000"/>
          </a:xfrm>
          <a:prstGeom prst="blockArc">
            <a:avLst>
              <a:gd name="adj1" fmla="val 10800000"/>
              <a:gd name="adj2" fmla="val 1774749"/>
              <a:gd name="adj3" fmla="val 9905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7" name="CustomShape 4"/>
          <p:cNvSpPr/>
          <p:nvPr/>
        </p:nvSpPr>
        <p:spPr>
          <a:xfrm>
            <a:off x="8143200" y="40100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8" name="CustomShape 5"/>
          <p:cNvSpPr/>
          <p:nvPr/>
        </p:nvSpPr>
        <p:spPr>
          <a:xfrm rot="17209200">
            <a:off x="8142840" y="4010040"/>
            <a:ext cx="947520" cy="945000"/>
          </a:xfrm>
          <a:prstGeom prst="blockArc">
            <a:avLst>
              <a:gd name="adj1" fmla="val 10800000"/>
              <a:gd name="adj2" fmla="val 18517910"/>
              <a:gd name="adj3" fmla="val 10373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9" name="CustomShape 6"/>
          <p:cNvSpPr/>
          <p:nvPr/>
        </p:nvSpPr>
        <p:spPr>
          <a:xfrm>
            <a:off x="7621560" y="4476960"/>
            <a:ext cx="2872800" cy="5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0" name="CustomShape 7"/>
          <p:cNvSpPr/>
          <p:nvPr/>
        </p:nvSpPr>
        <p:spPr>
          <a:xfrm>
            <a:off x="948960" y="82440"/>
            <a:ext cx="74880" cy="7488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1" name="CustomShape 8"/>
          <p:cNvSpPr/>
          <p:nvPr/>
        </p:nvSpPr>
        <p:spPr>
          <a:xfrm>
            <a:off x="294120" y="1984320"/>
            <a:ext cx="249120" cy="24876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2" name="CustomShape 9"/>
          <p:cNvSpPr/>
          <p:nvPr/>
        </p:nvSpPr>
        <p:spPr>
          <a:xfrm>
            <a:off x="881280" y="14760"/>
            <a:ext cx="210600" cy="21060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3" name="CustomShape 10"/>
          <p:cNvSpPr/>
          <p:nvPr/>
        </p:nvSpPr>
        <p:spPr>
          <a:xfrm>
            <a:off x="5721480" y="267480"/>
            <a:ext cx="186840" cy="18648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4" name="CustomShape 11"/>
          <p:cNvSpPr/>
          <p:nvPr/>
        </p:nvSpPr>
        <p:spPr>
          <a:xfrm>
            <a:off x="156240" y="3080520"/>
            <a:ext cx="3078720" cy="150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DejaVu Sans"/>
              </a:rPr>
              <a:t>* &gt;100% - компании с несколькимим видами дейтельности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605" name="CustomShape 12"/>
          <p:cNvSpPr/>
          <p:nvPr/>
        </p:nvSpPr>
        <p:spPr>
          <a:xfrm>
            <a:off x="3240" y="-720"/>
            <a:ext cx="7741800" cy="647640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79" y="647788"/>
                </a:lnTo>
                <a:lnTo>
                  <a:pt x="7740789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6" name="CustomShape 13"/>
          <p:cNvSpPr/>
          <p:nvPr/>
        </p:nvSpPr>
        <p:spPr>
          <a:xfrm>
            <a:off x="462600" y="148320"/>
            <a:ext cx="601308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ПОЗИЦИЯ ПРЕДПРИНИМАТЕЛЕЙ </a:t>
            </a:r>
            <a:r>
              <a:rPr lang="ru-RU" sz="1500" b="1" strike="noStrike" spc="-1">
                <a:solidFill>
                  <a:srgbClr val="FFFFFF"/>
                </a:solidFill>
                <a:latin typeface="Calibri"/>
              </a:rPr>
              <a:t>— опрос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1607" name="CustomShape 14"/>
          <p:cNvSpPr/>
          <p:nvPr/>
        </p:nvSpPr>
        <p:spPr>
          <a:xfrm>
            <a:off x="3388680" y="1419120"/>
            <a:ext cx="3003840" cy="2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300" b="1" strike="noStrike" spc="-1">
                <a:solidFill>
                  <a:srgbClr val="2B2F32"/>
                </a:solidFill>
                <a:latin typeface="Calibri"/>
                <a:ea typeface="DejaVu Sans"/>
              </a:rPr>
              <a:t>выборка 30 предпринимателей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1608" name="CustomShape 15"/>
          <p:cNvSpPr/>
          <p:nvPr/>
        </p:nvSpPr>
        <p:spPr>
          <a:xfrm>
            <a:off x="3388680" y="1114560"/>
            <a:ext cx="110736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2B2F32"/>
                </a:solidFill>
                <a:latin typeface="Calibri"/>
                <a:ea typeface="DejaVu Sans"/>
              </a:rPr>
              <a:t>6,4% МСП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609" name="CustomShape 16"/>
          <p:cNvSpPr/>
          <p:nvPr/>
        </p:nvSpPr>
        <p:spPr>
          <a:xfrm>
            <a:off x="-720" y="1101240"/>
            <a:ext cx="306000" cy="525240"/>
          </a:xfrm>
          <a:custGeom>
            <a:avLst/>
            <a:gdLst/>
            <a:ahLst/>
            <a:cxnLst/>
            <a:rect l="l" t="t" r="r" b="b"/>
            <a:pathLst>
              <a:path w="306705" h="525780">
                <a:moveTo>
                  <a:pt x="4051" y="0"/>
                </a:moveTo>
                <a:lnTo>
                  <a:pt x="0" y="1854"/>
                </a:lnTo>
                <a:lnTo>
                  <a:pt x="253" y="523379"/>
                </a:lnTo>
                <a:lnTo>
                  <a:pt x="4317" y="525233"/>
                </a:lnTo>
                <a:lnTo>
                  <a:pt x="306565" y="263905"/>
                </a:lnTo>
                <a:lnTo>
                  <a:pt x="306565" y="261023"/>
                </a:lnTo>
                <a:lnTo>
                  <a:pt x="405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0" name="CustomShape 17"/>
          <p:cNvSpPr/>
          <p:nvPr/>
        </p:nvSpPr>
        <p:spPr>
          <a:xfrm>
            <a:off x="86076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1" name="CustomShape 18"/>
          <p:cNvSpPr/>
          <p:nvPr/>
        </p:nvSpPr>
        <p:spPr>
          <a:xfrm>
            <a:off x="304560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2" name="CustomShape 19"/>
          <p:cNvSpPr/>
          <p:nvPr/>
        </p:nvSpPr>
        <p:spPr>
          <a:xfrm>
            <a:off x="280224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3" name="CustomShape 20"/>
          <p:cNvSpPr/>
          <p:nvPr/>
        </p:nvSpPr>
        <p:spPr>
          <a:xfrm>
            <a:off x="255888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4" name="CustomShape 21"/>
          <p:cNvSpPr/>
          <p:nvPr/>
        </p:nvSpPr>
        <p:spPr>
          <a:xfrm>
            <a:off x="231588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5" name="CustomShape 22"/>
          <p:cNvSpPr/>
          <p:nvPr/>
        </p:nvSpPr>
        <p:spPr>
          <a:xfrm>
            <a:off x="207252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6" name="CustomShape 23"/>
          <p:cNvSpPr/>
          <p:nvPr/>
        </p:nvSpPr>
        <p:spPr>
          <a:xfrm>
            <a:off x="182916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7" name="CustomShape 24"/>
          <p:cNvSpPr/>
          <p:nvPr/>
        </p:nvSpPr>
        <p:spPr>
          <a:xfrm>
            <a:off x="158616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8" name="CustomShape 25"/>
          <p:cNvSpPr/>
          <p:nvPr/>
        </p:nvSpPr>
        <p:spPr>
          <a:xfrm>
            <a:off x="134280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9" name="CustomShape 26"/>
          <p:cNvSpPr/>
          <p:nvPr/>
        </p:nvSpPr>
        <p:spPr>
          <a:xfrm>
            <a:off x="1099440" y="1170720"/>
            <a:ext cx="167040" cy="389880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0" name="CustomShape 27"/>
          <p:cNvSpPr/>
          <p:nvPr/>
        </p:nvSpPr>
        <p:spPr>
          <a:xfrm>
            <a:off x="4145040" y="1985400"/>
            <a:ext cx="249120" cy="24876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1621" name="Диаграмма 399"/>
          <p:cNvGraphicFramePr/>
          <p:nvPr/>
        </p:nvGraphicFramePr>
        <p:xfrm>
          <a:off x="0" y="1779120"/>
          <a:ext cx="9788400" cy="1081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22" name="Диаграмма 400"/>
          <p:cNvGraphicFramePr/>
          <p:nvPr/>
        </p:nvGraphicFramePr>
        <p:xfrm>
          <a:off x="3951000" y="1785240"/>
          <a:ext cx="9788400" cy="1081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23" name="CustomShape 28"/>
          <p:cNvSpPr/>
          <p:nvPr/>
        </p:nvSpPr>
        <p:spPr>
          <a:xfrm>
            <a:off x="9397800" y="122616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4" name="CustomShape 29"/>
          <p:cNvSpPr/>
          <p:nvPr/>
        </p:nvSpPr>
        <p:spPr>
          <a:xfrm rot="19449600">
            <a:off x="9397080" y="1225800"/>
            <a:ext cx="947520" cy="945000"/>
          </a:xfrm>
          <a:prstGeom prst="blockArc">
            <a:avLst>
              <a:gd name="adj1" fmla="val 10800000"/>
              <a:gd name="adj2" fmla="val 20199477"/>
              <a:gd name="adj3" fmla="val 11228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5" name="CustomShape 30"/>
          <p:cNvSpPr/>
          <p:nvPr/>
        </p:nvSpPr>
        <p:spPr>
          <a:xfrm>
            <a:off x="9156600" y="1691280"/>
            <a:ext cx="1332360" cy="51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6" name="CustomShape 31"/>
          <p:cNvSpPr/>
          <p:nvPr/>
        </p:nvSpPr>
        <p:spPr>
          <a:xfrm>
            <a:off x="9422280" y="226188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7" name="CustomShape 32"/>
          <p:cNvSpPr/>
          <p:nvPr/>
        </p:nvSpPr>
        <p:spPr>
          <a:xfrm rot="17250000">
            <a:off x="9421560" y="2262600"/>
            <a:ext cx="947520" cy="945000"/>
          </a:xfrm>
          <a:prstGeom prst="blockArc">
            <a:avLst>
              <a:gd name="adj1" fmla="val 10800000"/>
              <a:gd name="adj2" fmla="val 19163778"/>
              <a:gd name="adj3" fmla="val 9217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8" name="CustomShape 33"/>
          <p:cNvSpPr/>
          <p:nvPr/>
        </p:nvSpPr>
        <p:spPr>
          <a:xfrm>
            <a:off x="8074800" y="227088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9" name="CustomShape 34"/>
          <p:cNvSpPr/>
          <p:nvPr/>
        </p:nvSpPr>
        <p:spPr>
          <a:xfrm rot="18625800">
            <a:off x="8074080" y="2270880"/>
            <a:ext cx="947520" cy="945000"/>
          </a:xfrm>
          <a:prstGeom prst="blockArc">
            <a:avLst>
              <a:gd name="adj1" fmla="val 10800000"/>
              <a:gd name="adj2" fmla="val 909955"/>
              <a:gd name="adj3" fmla="val 10346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0" name="CustomShape 35"/>
          <p:cNvSpPr/>
          <p:nvPr/>
        </p:nvSpPr>
        <p:spPr>
          <a:xfrm>
            <a:off x="7833600" y="2735640"/>
            <a:ext cx="2865960" cy="50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1" name="CustomShape 36"/>
          <p:cNvSpPr/>
          <p:nvPr/>
        </p:nvSpPr>
        <p:spPr>
          <a:xfrm>
            <a:off x="8301960" y="-282600"/>
            <a:ext cx="242280" cy="15768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2" name="CustomShape 37"/>
          <p:cNvSpPr/>
          <p:nvPr/>
        </p:nvSpPr>
        <p:spPr>
          <a:xfrm>
            <a:off x="7923600" y="2696040"/>
            <a:ext cx="124236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81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опыт в бизнесе более 3-х лет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33" name="CustomShape 38"/>
          <p:cNvSpPr/>
          <p:nvPr/>
        </p:nvSpPr>
        <p:spPr>
          <a:xfrm>
            <a:off x="9560880" y="244224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40,0%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34" name="CustomShape 39"/>
          <p:cNvSpPr/>
          <p:nvPr/>
        </p:nvSpPr>
        <p:spPr>
          <a:xfrm>
            <a:off x="7937640" y="4186800"/>
            <a:ext cx="132732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48960" algn="ctr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35" name="CustomShape 40"/>
          <p:cNvSpPr/>
          <p:nvPr/>
        </p:nvSpPr>
        <p:spPr>
          <a:xfrm>
            <a:off x="9225720" y="1426320"/>
            <a:ext cx="131904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89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70,0%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36" name="CustomShape 41"/>
          <p:cNvSpPr/>
          <p:nvPr/>
        </p:nvSpPr>
        <p:spPr>
          <a:xfrm>
            <a:off x="9467640" y="4215960"/>
            <a:ext cx="77976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217080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37" name="CustomShape 42"/>
          <p:cNvSpPr/>
          <p:nvPr/>
        </p:nvSpPr>
        <p:spPr>
          <a:xfrm>
            <a:off x="7958520" y="2441880"/>
            <a:ext cx="12070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800" algn="ctr">
              <a:lnSpc>
                <a:spcPct val="100000"/>
              </a:lnSpc>
              <a:spcBef>
                <a:spcPts val="689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83,3%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38" name="CustomShape 43"/>
          <p:cNvSpPr/>
          <p:nvPr/>
        </p:nvSpPr>
        <p:spPr>
          <a:xfrm>
            <a:off x="9313200" y="2715480"/>
            <a:ext cx="1137960" cy="3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предприятия       до 5 человек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39" name="CustomShape 44"/>
          <p:cNvSpPr/>
          <p:nvPr/>
        </p:nvSpPr>
        <p:spPr>
          <a:xfrm>
            <a:off x="7953120" y="4498560"/>
            <a:ext cx="1327320" cy="54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algn="ctr">
              <a:lnSpc>
                <a:spcPts val="1210"/>
              </a:lnSpc>
              <a:spcBef>
                <a:spcPts val="564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считают условия для бизнеса не изменились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40" name="CustomShape 45"/>
          <p:cNvSpPr/>
          <p:nvPr/>
        </p:nvSpPr>
        <p:spPr>
          <a:xfrm>
            <a:off x="9225720" y="1692720"/>
            <a:ext cx="1319040" cy="22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81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микробизнес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41" name="CustomShape 46"/>
          <p:cNvSpPr/>
          <p:nvPr/>
        </p:nvSpPr>
        <p:spPr>
          <a:xfrm>
            <a:off x="9189360" y="4507920"/>
            <a:ext cx="130500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85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планируют расширяться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42" name="CustomShape 47"/>
          <p:cNvSpPr/>
          <p:nvPr/>
        </p:nvSpPr>
        <p:spPr>
          <a:xfrm>
            <a:off x="3896280" y="603288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3" name="CustomShape 48"/>
          <p:cNvSpPr/>
          <p:nvPr/>
        </p:nvSpPr>
        <p:spPr>
          <a:xfrm rot="16668600">
            <a:off x="3895920" y="6033240"/>
            <a:ext cx="947520" cy="945000"/>
          </a:xfrm>
          <a:prstGeom prst="blockArc">
            <a:avLst>
              <a:gd name="adj1" fmla="val 10800000"/>
              <a:gd name="adj2" fmla="val 18044040"/>
              <a:gd name="adj3" fmla="val 9680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4" name="CustomShape 49"/>
          <p:cNvSpPr/>
          <p:nvPr/>
        </p:nvSpPr>
        <p:spPr>
          <a:xfrm>
            <a:off x="5138640" y="603360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5" name="CustomShape 50"/>
          <p:cNvSpPr/>
          <p:nvPr/>
        </p:nvSpPr>
        <p:spPr>
          <a:xfrm rot="14595600">
            <a:off x="5138280" y="6033960"/>
            <a:ext cx="947520" cy="945000"/>
          </a:xfrm>
          <a:prstGeom prst="blockArc">
            <a:avLst>
              <a:gd name="adj1" fmla="val 10800000"/>
              <a:gd name="adj2" fmla="val 20391602"/>
              <a:gd name="adj3" fmla="val 10519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6" name="CustomShape 51"/>
          <p:cNvSpPr/>
          <p:nvPr/>
        </p:nvSpPr>
        <p:spPr>
          <a:xfrm>
            <a:off x="2687760" y="603648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7" name="CustomShape 52"/>
          <p:cNvSpPr/>
          <p:nvPr/>
        </p:nvSpPr>
        <p:spPr>
          <a:xfrm rot="13900800">
            <a:off x="2687760" y="6036840"/>
            <a:ext cx="947520" cy="945000"/>
          </a:xfrm>
          <a:prstGeom prst="blockArc">
            <a:avLst>
              <a:gd name="adj1" fmla="val 10800000"/>
              <a:gd name="adj2" fmla="val 1722613"/>
              <a:gd name="adj3" fmla="val 10497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8" name="CustomShape 53"/>
          <p:cNvSpPr/>
          <p:nvPr/>
        </p:nvSpPr>
        <p:spPr>
          <a:xfrm>
            <a:off x="1468080" y="603540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9" name="CustomShape 54"/>
          <p:cNvSpPr/>
          <p:nvPr/>
        </p:nvSpPr>
        <p:spPr>
          <a:xfrm rot="13582200">
            <a:off x="1468080" y="603612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0" name="CustomShape 55"/>
          <p:cNvSpPr/>
          <p:nvPr/>
        </p:nvSpPr>
        <p:spPr>
          <a:xfrm>
            <a:off x="314280" y="60440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1" name="CustomShape 56"/>
          <p:cNvSpPr/>
          <p:nvPr/>
        </p:nvSpPr>
        <p:spPr>
          <a:xfrm rot="18424800">
            <a:off x="313560" y="6044040"/>
            <a:ext cx="947520" cy="945000"/>
          </a:xfrm>
          <a:prstGeom prst="blockArc">
            <a:avLst>
              <a:gd name="adj1" fmla="val 10800000"/>
              <a:gd name="adj2" fmla="val 17800148"/>
              <a:gd name="adj3" fmla="val 11026"/>
            </a:avLst>
          </a:prstGeom>
          <a:solidFill>
            <a:srgbClr val="2B2F3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2" name="CustomShape 57"/>
          <p:cNvSpPr/>
          <p:nvPr/>
        </p:nvSpPr>
        <p:spPr>
          <a:xfrm>
            <a:off x="-720" y="6529680"/>
            <a:ext cx="671832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3" name="CustomShape 58"/>
          <p:cNvSpPr/>
          <p:nvPr/>
        </p:nvSpPr>
        <p:spPr>
          <a:xfrm>
            <a:off x="117000" y="6458760"/>
            <a:ext cx="1329840" cy="506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81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проблемы с получением земельных участков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54" name="CustomShape 59"/>
          <p:cNvSpPr/>
          <p:nvPr/>
        </p:nvSpPr>
        <p:spPr>
          <a:xfrm>
            <a:off x="1607040" y="621540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55" name="CustomShape 60"/>
          <p:cNvSpPr/>
          <p:nvPr/>
        </p:nvSpPr>
        <p:spPr>
          <a:xfrm>
            <a:off x="2482560" y="6213240"/>
            <a:ext cx="132732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48960" algn="ctr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46,7%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56" name="CustomShape 61"/>
          <p:cNvSpPr/>
          <p:nvPr/>
        </p:nvSpPr>
        <p:spPr>
          <a:xfrm>
            <a:off x="198000" y="6215040"/>
            <a:ext cx="12070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800" algn="ctr">
              <a:lnSpc>
                <a:spcPct val="100000"/>
              </a:lnSpc>
              <a:spcBef>
                <a:spcPts val="689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40,0%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57" name="CustomShape 62"/>
          <p:cNvSpPr/>
          <p:nvPr/>
        </p:nvSpPr>
        <p:spPr>
          <a:xfrm>
            <a:off x="1359360" y="6489000"/>
            <a:ext cx="1137960" cy="50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высокая налоговая нагрузка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58" name="CustomShape 63"/>
          <p:cNvSpPr/>
          <p:nvPr/>
        </p:nvSpPr>
        <p:spPr>
          <a:xfrm>
            <a:off x="2479680" y="6467400"/>
            <a:ext cx="1383120" cy="54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algn="ctr">
              <a:lnSpc>
                <a:spcPts val="1210"/>
              </a:lnSpc>
              <a:spcBef>
                <a:spcPts val="564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нехватка квалифицированных кадров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59" name="CustomShape 64"/>
          <p:cNvSpPr/>
          <p:nvPr/>
        </p:nvSpPr>
        <p:spPr>
          <a:xfrm>
            <a:off x="466560" y="6635160"/>
            <a:ext cx="43560" cy="41760"/>
          </a:xfrm>
          <a:custGeom>
            <a:avLst/>
            <a:gdLst/>
            <a:ahLst/>
            <a:cxnLst/>
            <a:rect l="l" t="t" r="r" b="b"/>
            <a:pathLst>
              <a:path w="44450" h="42545">
                <a:moveTo>
                  <a:pt x="22958" y="0"/>
                </a:moveTo>
                <a:lnTo>
                  <a:pt x="14624" y="1198"/>
                </a:lnTo>
                <a:lnTo>
                  <a:pt x="7366" y="5321"/>
                </a:lnTo>
                <a:lnTo>
                  <a:pt x="2127" y="12044"/>
                </a:lnTo>
                <a:lnTo>
                  <a:pt x="0" y="20206"/>
                </a:lnTo>
                <a:lnTo>
                  <a:pt x="1243" y="28238"/>
                </a:lnTo>
                <a:lnTo>
                  <a:pt x="5522" y="35234"/>
                </a:lnTo>
                <a:lnTo>
                  <a:pt x="12503" y="40289"/>
                </a:lnTo>
                <a:lnTo>
                  <a:pt x="20963" y="42338"/>
                </a:lnTo>
                <a:lnTo>
                  <a:pt x="29294" y="41140"/>
                </a:lnTo>
                <a:lnTo>
                  <a:pt x="36550" y="37017"/>
                </a:lnTo>
                <a:lnTo>
                  <a:pt x="41789" y="30294"/>
                </a:lnTo>
                <a:lnTo>
                  <a:pt x="43917" y="22135"/>
                </a:lnTo>
                <a:lnTo>
                  <a:pt x="42675" y="14100"/>
                </a:lnTo>
                <a:lnTo>
                  <a:pt x="38399" y="7100"/>
                </a:lnTo>
                <a:lnTo>
                  <a:pt x="31426" y="2049"/>
                </a:lnTo>
                <a:lnTo>
                  <a:pt x="22958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0" name="CustomShape 65"/>
          <p:cNvSpPr/>
          <p:nvPr/>
        </p:nvSpPr>
        <p:spPr>
          <a:xfrm>
            <a:off x="439200" y="6608520"/>
            <a:ext cx="97920" cy="94320"/>
          </a:xfrm>
          <a:prstGeom prst="rect">
            <a:avLst/>
          </a:prstGeom>
          <a:blipFill rotWithShape="0">
            <a:blip r:embed="rId1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1" name="CustomShape 66"/>
          <p:cNvSpPr/>
          <p:nvPr/>
        </p:nvSpPr>
        <p:spPr>
          <a:xfrm>
            <a:off x="428400" y="6598080"/>
            <a:ext cx="120240" cy="115920"/>
          </a:xfrm>
          <a:prstGeom prst="rect">
            <a:avLst/>
          </a:prstGeom>
          <a:blipFill rotWithShape="0">
            <a:blip r:embed="rId11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2" name="CustomShape 67"/>
          <p:cNvSpPr/>
          <p:nvPr/>
        </p:nvSpPr>
        <p:spPr>
          <a:xfrm>
            <a:off x="446400" y="6615360"/>
            <a:ext cx="84240" cy="81000"/>
          </a:xfrm>
          <a:prstGeom prst="rect">
            <a:avLst/>
          </a:prstGeom>
          <a:blipFill rotWithShape="0">
            <a:blip r:embed="rId1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3" name="CustomShape 68"/>
          <p:cNvSpPr/>
          <p:nvPr/>
        </p:nvSpPr>
        <p:spPr>
          <a:xfrm>
            <a:off x="4035240" y="621288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23,3%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64" name="CustomShape 69"/>
          <p:cNvSpPr/>
          <p:nvPr/>
        </p:nvSpPr>
        <p:spPr>
          <a:xfrm>
            <a:off x="4933080" y="6210720"/>
            <a:ext cx="132732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48960" algn="ctr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65" name="CustomShape 70"/>
          <p:cNvSpPr/>
          <p:nvPr/>
        </p:nvSpPr>
        <p:spPr>
          <a:xfrm>
            <a:off x="3787200" y="6486120"/>
            <a:ext cx="1137960" cy="50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нехватка оборотных средств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66" name="CustomShape 71"/>
          <p:cNvSpPr/>
          <p:nvPr/>
        </p:nvSpPr>
        <p:spPr>
          <a:xfrm>
            <a:off x="4930200" y="6464880"/>
            <a:ext cx="1327320" cy="54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algn="ctr">
              <a:lnSpc>
                <a:spcPts val="1210"/>
              </a:lnSpc>
              <a:spcBef>
                <a:spcPts val="564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недостаточная доступность инфраструктуры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67" name="CustomShape 72"/>
          <p:cNvSpPr/>
          <p:nvPr/>
        </p:nvSpPr>
        <p:spPr>
          <a:xfrm>
            <a:off x="3811320" y="404532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8" name="CustomShape 73"/>
          <p:cNvSpPr/>
          <p:nvPr/>
        </p:nvSpPr>
        <p:spPr>
          <a:xfrm rot="12343800">
            <a:off x="3811320" y="4045680"/>
            <a:ext cx="947520" cy="945000"/>
          </a:xfrm>
          <a:prstGeom prst="blockArc">
            <a:avLst>
              <a:gd name="adj1" fmla="val 10800000"/>
              <a:gd name="adj2" fmla="val 5391765"/>
              <a:gd name="adj3" fmla="val 10731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9" name="CustomShape 74"/>
          <p:cNvSpPr/>
          <p:nvPr/>
        </p:nvSpPr>
        <p:spPr>
          <a:xfrm>
            <a:off x="2583360" y="404892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0" name="CustomShape 75"/>
          <p:cNvSpPr/>
          <p:nvPr/>
        </p:nvSpPr>
        <p:spPr>
          <a:xfrm rot="13935600">
            <a:off x="2583360" y="40496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1" name="CustomShape 76"/>
          <p:cNvSpPr/>
          <p:nvPr/>
        </p:nvSpPr>
        <p:spPr>
          <a:xfrm>
            <a:off x="1406520" y="40478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2" name="CustomShape 77"/>
          <p:cNvSpPr/>
          <p:nvPr/>
        </p:nvSpPr>
        <p:spPr>
          <a:xfrm rot="14398200">
            <a:off x="1406520" y="4048560"/>
            <a:ext cx="947520" cy="945000"/>
          </a:xfrm>
          <a:prstGeom prst="blockArc">
            <a:avLst>
              <a:gd name="adj1" fmla="val 10800000"/>
              <a:gd name="adj2" fmla="val 20218174"/>
              <a:gd name="adj3" fmla="val 10136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3" name="CustomShape 78"/>
          <p:cNvSpPr/>
          <p:nvPr/>
        </p:nvSpPr>
        <p:spPr>
          <a:xfrm>
            <a:off x="192600" y="4056840"/>
            <a:ext cx="947520" cy="945000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4" name="CustomShape 79"/>
          <p:cNvSpPr/>
          <p:nvPr/>
        </p:nvSpPr>
        <p:spPr>
          <a:xfrm rot="14689800">
            <a:off x="192240" y="4057560"/>
            <a:ext cx="947520" cy="945000"/>
          </a:xfrm>
          <a:prstGeom prst="blockArc">
            <a:avLst>
              <a:gd name="adj1" fmla="val 10800000"/>
              <a:gd name="adj2" fmla="val 21004431"/>
              <a:gd name="adj3" fmla="val 10335"/>
            </a:avLst>
          </a:prstGeom>
          <a:solidFill>
            <a:srgbClr val="FFDE16"/>
          </a:solidFill>
          <a:ln w="982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5" name="CustomShape 80"/>
          <p:cNvSpPr/>
          <p:nvPr/>
        </p:nvSpPr>
        <p:spPr>
          <a:xfrm>
            <a:off x="-720" y="4542120"/>
            <a:ext cx="536472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6" name="CustomShape 81"/>
          <p:cNvSpPr/>
          <p:nvPr/>
        </p:nvSpPr>
        <p:spPr>
          <a:xfrm>
            <a:off x="41400" y="4544640"/>
            <a:ext cx="124236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81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никогда не обращались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77" name="CustomShape 82"/>
          <p:cNvSpPr/>
          <p:nvPr/>
        </p:nvSpPr>
        <p:spPr>
          <a:xfrm>
            <a:off x="1545480" y="422820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23,3%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78" name="CustomShape 83"/>
          <p:cNvSpPr/>
          <p:nvPr/>
        </p:nvSpPr>
        <p:spPr>
          <a:xfrm>
            <a:off x="2377800" y="4226040"/>
            <a:ext cx="1327320" cy="25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marL="48960" algn="ctr">
              <a:lnSpc>
                <a:spcPct val="100000"/>
              </a:lnSpc>
              <a:spcBef>
                <a:spcPts val="66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79" name="CustomShape 84"/>
          <p:cNvSpPr/>
          <p:nvPr/>
        </p:nvSpPr>
        <p:spPr>
          <a:xfrm>
            <a:off x="76320" y="4227840"/>
            <a:ext cx="1207080" cy="25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7480" rIns="0" bIns="0">
            <a:spAutoFit/>
          </a:bodyPr>
          <a:lstStyle/>
          <a:p>
            <a:pPr marL="1800" algn="ctr">
              <a:lnSpc>
                <a:spcPct val="100000"/>
              </a:lnSpc>
              <a:spcBef>
                <a:spcPts val="689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33,3%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80" name="CustomShape 85"/>
          <p:cNvSpPr/>
          <p:nvPr/>
        </p:nvSpPr>
        <p:spPr>
          <a:xfrm>
            <a:off x="1297800" y="4550400"/>
            <a:ext cx="1137960" cy="3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сложностей не возникало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81" name="CustomShape 86"/>
          <p:cNvSpPr/>
          <p:nvPr/>
        </p:nvSpPr>
        <p:spPr>
          <a:xfrm>
            <a:off x="2374920" y="4520520"/>
            <a:ext cx="1327320" cy="54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4600" rIns="0" bIns="0">
            <a:spAutoFit/>
          </a:bodyPr>
          <a:lstStyle/>
          <a:p>
            <a:pPr algn="ctr">
              <a:lnSpc>
                <a:spcPts val="1210"/>
              </a:lnSpc>
              <a:spcBef>
                <a:spcPts val="564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сложность процедуры, много документов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82" name="CustomShape 87"/>
          <p:cNvSpPr/>
          <p:nvPr/>
        </p:nvSpPr>
        <p:spPr>
          <a:xfrm>
            <a:off x="3950280" y="4225320"/>
            <a:ext cx="639000" cy="24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0080" algn="ctr">
              <a:lnSpc>
                <a:spcPct val="100000"/>
              </a:lnSpc>
              <a:spcBef>
                <a:spcPts val="646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63,3%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83" name="CustomShape 88"/>
          <p:cNvSpPr/>
          <p:nvPr/>
        </p:nvSpPr>
        <p:spPr>
          <a:xfrm>
            <a:off x="3594240" y="4573080"/>
            <a:ext cx="1372680" cy="78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71"/>
              </a:spcBef>
            </a:pPr>
            <a:r>
              <a:rPr lang="ru-RU" sz="1100" b="1" strike="noStrike" spc="-1">
                <a:solidFill>
                  <a:srgbClr val="2B2F32"/>
                </a:solidFill>
                <a:latin typeface="Calibri"/>
                <a:ea typeface="DejaVu Sans"/>
              </a:rPr>
              <a:t>заинтересованы                           в площадке                                     с коммуникациями / площадях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684" name="CustomShape 89"/>
          <p:cNvSpPr/>
          <p:nvPr/>
        </p:nvSpPr>
        <p:spPr>
          <a:xfrm>
            <a:off x="3525480" y="763560"/>
            <a:ext cx="3129840" cy="26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19"/>
              </a:spcBef>
            </a:pPr>
            <a:r>
              <a:rPr lang="ru-RU" sz="1650" b="1" strike="noStrike" spc="-1">
                <a:solidFill>
                  <a:srgbClr val="2B2F32"/>
                </a:solidFill>
                <a:latin typeface="Calibri"/>
                <a:ea typeface="DejaVu Sans"/>
              </a:rPr>
              <a:t>Характеристики выборки</a:t>
            </a:r>
            <a:endParaRPr lang="ru-RU" sz="1650" b="0" strike="noStrike" spc="-1">
              <a:latin typeface="Arial"/>
            </a:endParaRPr>
          </a:p>
        </p:txBody>
      </p:sp>
      <p:sp>
        <p:nvSpPr>
          <p:cNvPr id="1685" name="CustomShape 90"/>
          <p:cNvSpPr/>
          <p:nvPr/>
        </p:nvSpPr>
        <p:spPr>
          <a:xfrm>
            <a:off x="3917880" y="3400560"/>
            <a:ext cx="6794640" cy="314280"/>
          </a:xfrm>
          <a:custGeom>
            <a:avLst/>
            <a:gdLst/>
            <a:ahLst/>
            <a:cxnLst/>
            <a:rect l="l" t="t" r="r" b="b"/>
            <a:pathLst>
              <a:path w="5427345" h="314960">
                <a:moveTo>
                  <a:pt x="5427281" y="0"/>
                </a:moveTo>
                <a:lnTo>
                  <a:pt x="0" y="0"/>
                </a:lnTo>
                <a:lnTo>
                  <a:pt x="292544" y="314337"/>
                </a:lnTo>
                <a:lnTo>
                  <a:pt x="5427281" y="314337"/>
                </a:lnTo>
                <a:lnTo>
                  <a:pt x="5427281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6" name="CustomShape 91"/>
          <p:cNvSpPr/>
          <p:nvPr/>
        </p:nvSpPr>
        <p:spPr>
          <a:xfrm>
            <a:off x="-720" y="5304960"/>
            <a:ext cx="5835600" cy="314280"/>
          </a:xfrm>
          <a:custGeom>
            <a:avLst/>
            <a:gdLst/>
            <a:ahLst/>
            <a:cxnLst/>
            <a:rect l="l" t="t" r="r" b="b"/>
            <a:pathLst>
              <a:path w="6790055" h="314960">
                <a:moveTo>
                  <a:pt x="6519164" y="0"/>
                </a:moveTo>
                <a:lnTo>
                  <a:pt x="0" y="0"/>
                </a:lnTo>
                <a:lnTo>
                  <a:pt x="0" y="314337"/>
                </a:lnTo>
                <a:lnTo>
                  <a:pt x="6789953" y="314337"/>
                </a:lnTo>
                <a:lnTo>
                  <a:pt x="651916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7" name="CustomShape 92"/>
          <p:cNvSpPr/>
          <p:nvPr/>
        </p:nvSpPr>
        <p:spPr>
          <a:xfrm>
            <a:off x="-720" y="3400560"/>
            <a:ext cx="4465440" cy="314280"/>
          </a:xfrm>
          <a:custGeom>
            <a:avLst/>
            <a:gdLst/>
            <a:ahLst/>
            <a:cxnLst/>
            <a:rect l="l" t="t" r="r" b="b"/>
            <a:pathLst>
              <a:path w="5107305" h="314960">
                <a:moveTo>
                  <a:pt x="4829314" y="0"/>
                </a:moveTo>
                <a:lnTo>
                  <a:pt x="0" y="0"/>
                </a:lnTo>
                <a:lnTo>
                  <a:pt x="0" y="314337"/>
                </a:lnTo>
                <a:lnTo>
                  <a:pt x="5107101" y="314337"/>
                </a:lnTo>
                <a:lnTo>
                  <a:pt x="4829314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8" name="CustomShape 93"/>
          <p:cNvSpPr/>
          <p:nvPr/>
        </p:nvSpPr>
        <p:spPr>
          <a:xfrm>
            <a:off x="686160" y="3418200"/>
            <a:ext cx="295632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2B2F32"/>
                </a:solidFill>
                <a:latin typeface="Calibri"/>
                <a:ea typeface="DejaVu Sans"/>
              </a:rPr>
              <a:t>Государственная поддержка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689" name="CustomShape 94"/>
          <p:cNvSpPr/>
          <p:nvPr/>
        </p:nvSpPr>
        <p:spPr>
          <a:xfrm>
            <a:off x="680400" y="5348520"/>
            <a:ext cx="403524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2B2F32"/>
                </a:solidFill>
                <a:latin typeface="Calibri"/>
                <a:ea typeface="DejaVu Sans"/>
              </a:rPr>
              <a:t>Основные проблемы развития бизнеса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690" name="CustomShape 95"/>
          <p:cNvSpPr/>
          <p:nvPr/>
        </p:nvSpPr>
        <p:spPr>
          <a:xfrm>
            <a:off x="6162480" y="3430800"/>
            <a:ext cx="357876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Готовность к расширению бизнеса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691" name="Line 96"/>
          <p:cNvSpPr/>
          <p:nvPr/>
        </p:nvSpPr>
        <p:spPr>
          <a:xfrm>
            <a:off x="4216320" y="3429000"/>
            <a:ext cx="3035160" cy="4162320"/>
          </a:xfrm>
          <a:prstGeom prst="line">
            <a:avLst/>
          </a:prstGeom>
          <a:ln w="38160">
            <a:solidFill>
              <a:srgbClr val="FFDE1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92" name="CustomShape 97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8899FBB4-81F0-4995-B495-3803B930431B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30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CustomShape 1"/>
          <p:cNvSpPr/>
          <p:nvPr/>
        </p:nvSpPr>
        <p:spPr>
          <a:xfrm>
            <a:off x="10482480" y="3198960"/>
            <a:ext cx="210240" cy="505440"/>
          </a:xfrm>
          <a:custGeom>
            <a:avLst/>
            <a:gdLst/>
            <a:ahLst/>
            <a:cxnLst/>
            <a:rect l="l" t="t" r="r" b="b"/>
            <a:pathLst>
              <a:path w="210820" h="506095">
                <a:moveTo>
                  <a:pt x="9017" y="0"/>
                </a:moveTo>
                <a:lnTo>
                  <a:pt x="0" y="9156"/>
                </a:lnTo>
                <a:lnTo>
                  <a:pt x="850" y="11226"/>
                </a:lnTo>
                <a:lnTo>
                  <a:pt x="210360" y="505982"/>
                </a:lnTo>
                <a:lnTo>
                  <a:pt x="210360" y="466702"/>
                </a:lnTo>
                <a:lnTo>
                  <a:pt x="24117" y="26885"/>
                </a:lnTo>
                <a:lnTo>
                  <a:pt x="53904" y="26885"/>
                </a:lnTo>
                <a:lnTo>
                  <a:pt x="9017" y="0"/>
                </a:lnTo>
                <a:close/>
                <a:moveTo>
                  <a:pt x="53904" y="26885"/>
                </a:moveTo>
                <a:lnTo>
                  <a:pt x="24117" y="26885"/>
                </a:lnTo>
                <a:lnTo>
                  <a:pt x="210360" y="138525"/>
                </a:lnTo>
                <a:lnTo>
                  <a:pt x="210360" y="120670"/>
                </a:lnTo>
                <a:lnTo>
                  <a:pt x="53904" y="26885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4" name="CustomShape 2"/>
          <p:cNvSpPr/>
          <p:nvPr/>
        </p:nvSpPr>
        <p:spPr>
          <a:xfrm>
            <a:off x="984240" y="142200"/>
            <a:ext cx="74520" cy="7452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5" name="CustomShape 3"/>
          <p:cNvSpPr/>
          <p:nvPr/>
        </p:nvSpPr>
        <p:spPr>
          <a:xfrm>
            <a:off x="4681800" y="966600"/>
            <a:ext cx="189720" cy="18936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6" name="CustomShape 4"/>
          <p:cNvSpPr/>
          <p:nvPr/>
        </p:nvSpPr>
        <p:spPr>
          <a:xfrm>
            <a:off x="916920" y="74520"/>
            <a:ext cx="209520" cy="20916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7" name="CustomShape 5"/>
          <p:cNvSpPr/>
          <p:nvPr/>
        </p:nvSpPr>
        <p:spPr>
          <a:xfrm>
            <a:off x="5675760" y="1084680"/>
            <a:ext cx="245160" cy="24516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8" name="CustomShape 6"/>
          <p:cNvSpPr/>
          <p:nvPr/>
        </p:nvSpPr>
        <p:spPr>
          <a:xfrm>
            <a:off x="5631840" y="1040760"/>
            <a:ext cx="332640" cy="332640"/>
          </a:xfrm>
          <a:custGeom>
            <a:avLst/>
            <a:gdLst/>
            <a:ahLst/>
            <a:cxnLst/>
            <a:rect l="l" t="t" r="r" b="b"/>
            <a:pathLst>
              <a:path w="333375" h="333375">
                <a:moveTo>
                  <a:pt x="152689" y="0"/>
                </a:moveTo>
                <a:lnTo>
                  <a:pt x="110876" y="9015"/>
                </a:lnTo>
                <a:lnTo>
                  <a:pt x="72695" y="28283"/>
                </a:lnTo>
                <a:lnTo>
                  <a:pt x="40273" y="57052"/>
                </a:lnTo>
                <a:lnTo>
                  <a:pt x="15734" y="94570"/>
                </a:lnTo>
                <a:lnTo>
                  <a:pt x="1985" y="137229"/>
                </a:lnTo>
                <a:lnTo>
                  <a:pt x="0" y="180505"/>
                </a:lnTo>
                <a:lnTo>
                  <a:pt x="9027" y="222274"/>
                </a:lnTo>
                <a:lnTo>
                  <a:pt x="28314" y="260413"/>
                </a:lnTo>
                <a:lnTo>
                  <a:pt x="57111" y="292802"/>
                </a:lnTo>
                <a:lnTo>
                  <a:pt x="94664" y="317316"/>
                </a:lnTo>
                <a:lnTo>
                  <a:pt x="137369" y="331052"/>
                </a:lnTo>
                <a:lnTo>
                  <a:pt x="180689" y="333036"/>
                </a:lnTo>
                <a:lnTo>
                  <a:pt x="222501" y="324018"/>
                </a:lnTo>
                <a:lnTo>
                  <a:pt x="260680" y="304749"/>
                </a:lnTo>
                <a:lnTo>
                  <a:pt x="293100" y="275980"/>
                </a:lnTo>
                <a:lnTo>
                  <a:pt x="317638" y="238461"/>
                </a:lnTo>
                <a:lnTo>
                  <a:pt x="331392" y="195807"/>
                </a:lnTo>
                <a:lnTo>
                  <a:pt x="333378" y="152533"/>
                </a:lnTo>
                <a:lnTo>
                  <a:pt x="324350" y="110764"/>
                </a:lnTo>
                <a:lnTo>
                  <a:pt x="305061" y="72625"/>
                </a:lnTo>
                <a:lnTo>
                  <a:pt x="276262" y="40238"/>
                </a:lnTo>
                <a:lnTo>
                  <a:pt x="238708" y="15729"/>
                </a:lnTo>
                <a:lnTo>
                  <a:pt x="196008" y="1987"/>
                </a:lnTo>
                <a:lnTo>
                  <a:pt x="152689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9" name="CustomShape 7"/>
          <p:cNvSpPr/>
          <p:nvPr/>
        </p:nvSpPr>
        <p:spPr>
          <a:xfrm>
            <a:off x="5649480" y="1058400"/>
            <a:ext cx="298440" cy="297720"/>
          </a:xfrm>
          <a:custGeom>
            <a:avLst/>
            <a:gdLst/>
            <a:ahLst/>
            <a:cxnLst/>
            <a:rect l="l" t="t" r="r" b="b"/>
            <a:pathLst>
              <a:path w="299085" h="298450">
                <a:moveTo>
                  <a:pt x="167848" y="0"/>
                </a:moveTo>
                <a:lnTo>
                  <a:pt x="121390" y="1490"/>
                </a:lnTo>
                <a:lnTo>
                  <a:pt x="77985" y="16837"/>
                </a:lnTo>
                <a:lnTo>
                  <a:pt x="40936" y="44876"/>
                </a:lnTo>
                <a:lnTo>
                  <a:pt x="13548" y="84438"/>
                </a:lnTo>
                <a:lnTo>
                  <a:pt x="0" y="130592"/>
                </a:lnTo>
                <a:lnTo>
                  <a:pt x="1492" y="176999"/>
                </a:lnTo>
                <a:lnTo>
                  <a:pt x="16857" y="220359"/>
                </a:lnTo>
                <a:lnTo>
                  <a:pt x="44925" y="257369"/>
                </a:lnTo>
                <a:lnTo>
                  <a:pt x="84528" y="284729"/>
                </a:lnTo>
                <a:lnTo>
                  <a:pt x="130734" y="298262"/>
                </a:lnTo>
                <a:lnTo>
                  <a:pt x="177189" y="296770"/>
                </a:lnTo>
                <a:lnTo>
                  <a:pt x="220592" y="281420"/>
                </a:lnTo>
                <a:lnTo>
                  <a:pt x="257642" y="253382"/>
                </a:lnTo>
                <a:lnTo>
                  <a:pt x="285035" y="213825"/>
                </a:lnTo>
                <a:lnTo>
                  <a:pt x="298584" y="167671"/>
                </a:lnTo>
                <a:lnTo>
                  <a:pt x="297091" y="121264"/>
                </a:lnTo>
                <a:lnTo>
                  <a:pt x="281726" y="77904"/>
                </a:lnTo>
                <a:lnTo>
                  <a:pt x="253658" y="40894"/>
                </a:lnTo>
                <a:lnTo>
                  <a:pt x="214055" y="13534"/>
                </a:lnTo>
                <a:lnTo>
                  <a:pt x="167848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0" name="CustomShape 8"/>
          <p:cNvSpPr/>
          <p:nvPr/>
        </p:nvSpPr>
        <p:spPr>
          <a:xfrm>
            <a:off x="5719680" y="1128240"/>
            <a:ext cx="157320" cy="157320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1" name="CustomShape 9"/>
          <p:cNvSpPr/>
          <p:nvPr/>
        </p:nvSpPr>
        <p:spPr>
          <a:xfrm>
            <a:off x="5729400" y="326160"/>
            <a:ext cx="185760" cy="185400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2" name="CustomShape 10"/>
          <p:cNvSpPr/>
          <p:nvPr/>
        </p:nvSpPr>
        <p:spPr>
          <a:xfrm>
            <a:off x="4760640" y="1045440"/>
            <a:ext cx="32400" cy="31680"/>
          </a:xfrm>
          <a:custGeom>
            <a:avLst/>
            <a:gdLst/>
            <a:ahLst/>
            <a:cxnLst/>
            <a:rect l="l" t="t" r="r" b="b"/>
            <a:pathLst>
              <a:path w="33020" h="32384">
                <a:moveTo>
                  <a:pt x="16946" y="0"/>
                </a:moveTo>
                <a:lnTo>
                  <a:pt x="10796" y="915"/>
                </a:lnTo>
                <a:lnTo>
                  <a:pt x="5438" y="4066"/>
                </a:lnTo>
                <a:lnTo>
                  <a:pt x="1568" y="9210"/>
                </a:lnTo>
                <a:lnTo>
                  <a:pt x="0" y="15451"/>
                </a:lnTo>
                <a:lnTo>
                  <a:pt x="920" y="21597"/>
                </a:lnTo>
                <a:lnTo>
                  <a:pt x="4079" y="26949"/>
                </a:lnTo>
                <a:lnTo>
                  <a:pt x="9226" y="30812"/>
                </a:lnTo>
                <a:lnTo>
                  <a:pt x="15470" y="32382"/>
                </a:lnTo>
                <a:lnTo>
                  <a:pt x="21621" y="31466"/>
                </a:lnTo>
                <a:lnTo>
                  <a:pt x="26981" y="28312"/>
                </a:lnTo>
                <a:lnTo>
                  <a:pt x="30854" y="23167"/>
                </a:lnTo>
                <a:lnTo>
                  <a:pt x="32418" y="16927"/>
                </a:lnTo>
                <a:lnTo>
                  <a:pt x="31501" y="10784"/>
                </a:lnTo>
                <a:lnTo>
                  <a:pt x="28346" y="5433"/>
                </a:lnTo>
                <a:lnTo>
                  <a:pt x="23196" y="1564"/>
                </a:lnTo>
                <a:lnTo>
                  <a:pt x="16946" y="0"/>
                </a:lnTo>
                <a:close/>
              </a:path>
            </a:pathLst>
          </a:custGeom>
          <a:solidFill>
            <a:srgbClr val="D1D3D4">
              <a:alpha val="1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3" name="CustomShape 11"/>
          <p:cNvSpPr/>
          <p:nvPr/>
        </p:nvSpPr>
        <p:spPr>
          <a:xfrm>
            <a:off x="5859000" y="3295800"/>
            <a:ext cx="4833720" cy="314280"/>
          </a:xfrm>
          <a:custGeom>
            <a:avLst/>
            <a:gdLst/>
            <a:ahLst/>
            <a:cxnLst/>
            <a:rect l="l" t="t" r="r" b="b"/>
            <a:pathLst>
              <a:path w="4833620" h="314960">
                <a:moveTo>
                  <a:pt x="4833035" y="0"/>
                </a:moveTo>
                <a:lnTo>
                  <a:pt x="308889" y="0"/>
                </a:lnTo>
                <a:lnTo>
                  <a:pt x="0" y="314350"/>
                </a:lnTo>
                <a:lnTo>
                  <a:pt x="4833035" y="314350"/>
                </a:lnTo>
                <a:lnTo>
                  <a:pt x="4833035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4" name="CustomShape 12"/>
          <p:cNvSpPr/>
          <p:nvPr/>
        </p:nvSpPr>
        <p:spPr>
          <a:xfrm>
            <a:off x="0" y="1022040"/>
            <a:ext cx="6171840" cy="314280"/>
          </a:xfrm>
          <a:custGeom>
            <a:avLst/>
            <a:gdLst/>
            <a:ahLst/>
            <a:cxnLst/>
            <a:rect l="l" t="t" r="r" b="b"/>
            <a:pathLst>
              <a:path w="6171565" h="314959">
                <a:moveTo>
                  <a:pt x="6171450" y="0"/>
                </a:moveTo>
                <a:lnTo>
                  <a:pt x="0" y="0"/>
                </a:lnTo>
                <a:lnTo>
                  <a:pt x="0" y="314350"/>
                </a:lnTo>
                <a:lnTo>
                  <a:pt x="5862561" y="314350"/>
                </a:lnTo>
                <a:lnTo>
                  <a:pt x="617145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5" name="CustomShape 13"/>
          <p:cNvSpPr/>
          <p:nvPr/>
        </p:nvSpPr>
        <p:spPr>
          <a:xfrm>
            <a:off x="6209640" y="5416560"/>
            <a:ext cx="4098600" cy="220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3200" rIns="0" bIns="0">
            <a:spAutoFit/>
          </a:bodyPr>
          <a:lstStyle/>
          <a:p>
            <a:pPr marL="12600">
              <a:lnSpc>
                <a:spcPts val="1199"/>
              </a:lnSpc>
              <a:spcBef>
                <a:spcPts val="340"/>
              </a:spcBef>
            </a:pPr>
            <a:r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Знаковые ресурсные проблемы развития действующего бизнеса: кадры, э. энергия, земля и дороги</a:t>
            </a: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; по остальным ресурсам ситуация относительно в норме.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ts val="1199"/>
              </a:lnSpc>
              <a:spcBef>
                <a:spcPts val="340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Опрошенный бизнес ощущает значительное конкурентное давление, прежде всего, со федеральных компаний (в выборке большая доля торговли).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ts val="1199"/>
              </a:lnSpc>
              <a:spcBef>
                <a:spcPts val="340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Оценка перспектив спроса на 2-3 года для действующего бизнеса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ts val="1321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— сдержанно позитивная; потенциал развития в смежных сферах по мнению опрошенного бизнеса выражен.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ts val="1321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На фоне общей низкой оценки (среднее – 2,33 по 4-балльной шкале), лучше других оценены коммуникации между бизнесом и работниками (внутри предприятий).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ts val="1321"/>
              </a:lnSpc>
            </a:pPr>
            <a:endParaRPr lang="ru-RU" sz="1000" b="0" strike="noStrike" spc="-1">
              <a:latin typeface="Arial"/>
            </a:endParaRPr>
          </a:p>
        </p:txBody>
      </p:sp>
      <p:sp>
        <p:nvSpPr>
          <p:cNvPr id="1706" name="CustomShape 14"/>
          <p:cNvSpPr/>
          <p:nvPr/>
        </p:nvSpPr>
        <p:spPr>
          <a:xfrm>
            <a:off x="332640" y="1044000"/>
            <a:ext cx="530244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Обеспеченность ресурсами для расширения </a:t>
            </a: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(оценка)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707" name="CustomShape 15"/>
          <p:cNvSpPr/>
          <p:nvPr/>
        </p:nvSpPr>
        <p:spPr>
          <a:xfrm>
            <a:off x="6337440" y="3333240"/>
            <a:ext cx="387540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Оценка уровня конкуренции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708" name="CustomShape 16"/>
          <p:cNvSpPr/>
          <p:nvPr/>
        </p:nvSpPr>
        <p:spPr>
          <a:xfrm>
            <a:off x="5929920" y="5571720"/>
            <a:ext cx="151200" cy="264600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48"/>
                </a:lnTo>
                <a:lnTo>
                  <a:pt x="201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9" name="CustomShape 17"/>
          <p:cNvSpPr/>
          <p:nvPr/>
        </p:nvSpPr>
        <p:spPr>
          <a:xfrm>
            <a:off x="5929920" y="6029280"/>
            <a:ext cx="151200" cy="264600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0" name="CustomShape 18"/>
          <p:cNvSpPr/>
          <p:nvPr/>
        </p:nvSpPr>
        <p:spPr>
          <a:xfrm>
            <a:off x="5929920" y="6487200"/>
            <a:ext cx="151200" cy="264600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1" name="CustomShape 19"/>
          <p:cNvSpPr/>
          <p:nvPr/>
        </p:nvSpPr>
        <p:spPr>
          <a:xfrm>
            <a:off x="-720" y="-720"/>
            <a:ext cx="7741800" cy="647640"/>
          </a:xfrm>
          <a:custGeom>
            <a:avLst/>
            <a:gdLst/>
            <a:ahLst/>
            <a:cxnLst/>
            <a:rect l="l" t="t" r="r" b="b"/>
            <a:pathLst>
              <a:path w="7741284" h="648335">
                <a:moveTo>
                  <a:pt x="0" y="0"/>
                </a:moveTo>
                <a:lnTo>
                  <a:pt x="0" y="646277"/>
                </a:lnTo>
                <a:lnTo>
                  <a:pt x="7167092" y="647801"/>
                </a:lnTo>
                <a:lnTo>
                  <a:pt x="7740802" y="76"/>
                </a:lnTo>
                <a:lnTo>
                  <a:pt x="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2" name="CustomShape 20"/>
          <p:cNvSpPr/>
          <p:nvPr/>
        </p:nvSpPr>
        <p:spPr>
          <a:xfrm>
            <a:off x="458280" y="150840"/>
            <a:ext cx="607896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ПОЗИЦИЯ ПРЕДПРИНИМАТЕЛЕЙ </a:t>
            </a:r>
            <a:r>
              <a:rPr lang="ru-RU" sz="1450" b="1" strike="noStrike" spc="-1">
                <a:solidFill>
                  <a:srgbClr val="FFFFFF"/>
                </a:solidFill>
                <a:latin typeface="Calibri"/>
              </a:rPr>
              <a:t>— развитие</a:t>
            </a:r>
            <a:endParaRPr lang="ru-RU" sz="1450" b="0" strike="noStrike" spc="-1">
              <a:latin typeface="Arial"/>
            </a:endParaRPr>
          </a:p>
        </p:txBody>
      </p:sp>
      <p:sp>
        <p:nvSpPr>
          <p:cNvPr id="1713" name="CustomShape 21"/>
          <p:cNvSpPr/>
          <p:nvPr/>
        </p:nvSpPr>
        <p:spPr>
          <a:xfrm>
            <a:off x="5862600" y="1022040"/>
            <a:ext cx="4829760" cy="314280"/>
          </a:xfrm>
          <a:custGeom>
            <a:avLst/>
            <a:gdLst/>
            <a:ahLst/>
            <a:cxnLst/>
            <a:rect l="l" t="t" r="r" b="b"/>
            <a:pathLst>
              <a:path w="4829809" h="314959">
                <a:moveTo>
                  <a:pt x="4829442" y="0"/>
                </a:moveTo>
                <a:lnTo>
                  <a:pt x="308889" y="0"/>
                </a:lnTo>
                <a:lnTo>
                  <a:pt x="0" y="314337"/>
                </a:lnTo>
                <a:lnTo>
                  <a:pt x="4829442" y="314337"/>
                </a:lnTo>
                <a:lnTo>
                  <a:pt x="4829442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4" name="CustomShape 22"/>
          <p:cNvSpPr/>
          <p:nvPr/>
        </p:nvSpPr>
        <p:spPr>
          <a:xfrm>
            <a:off x="6337440" y="1046160"/>
            <a:ext cx="403668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2B2F32"/>
                </a:solidFill>
                <a:latin typeface="Calibri"/>
                <a:ea typeface="DejaVu Sans"/>
              </a:rPr>
              <a:t>Ожидания в части деловой активности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1715" name="Диаграмма 451"/>
          <p:cNvGraphicFramePr/>
          <p:nvPr/>
        </p:nvGraphicFramePr>
        <p:xfrm>
          <a:off x="1440" y="1577880"/>
          <a:ext cx="5877720" cy="319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16" name="Диаграмма 455"/>
          <p:cNvGraphicFramePr/>
          <p:nvPr/>
        </p:nvGraphicFramePr>
        <p:xfrm>
          <a:off x="6232680" y="1384560"/>
          <a:ext cx="4188240" cy="1872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717" name="Диаграмма 457"/>
          <p:cNvGraphicFramePr/>
          <p:nvPr/>
        </p:nvGraphicFramePr>
        <p:xfrm>
          <a:off x="6209640" y="3659400"/>
          <a:ext cx="4188240" cy="166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718" name="CustomShape 23"/>
          <p:cNvSpPr/>
          <p:nvPr/>
        </p:nvSpPr>
        <p:spPr>
          <a:xfrm>
            <a:off x="5929920" y="6945120"/>
            <a:ext cx="151200" cy="264600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9" name="CustomShape 24"/>
          <p:cNvSpPr/>
          <p:nvPr/>
        </p:nvSpPr>
        <p:spPr>
          <a:xfrm flipV="1">
            <a:off x="2453400" y="2104200"/>
            <a:ext cx="360" cy="837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20" name="CustomShape 25"/>
          <p:cNvSpPr/>
          <p:nvPr/>
        </p:nvSpPr>
        <p:spPr>
          <a:xfrm flipV="1">
            <a:off x="1033920" y="1951920"/>
            <a:ext cx="360" cy="761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21" name="CustomShape 26"/>
          <p:cNvSpPr/>
          <p:nvPr/>
        </p:nvSpPr>
        <p:spPr>
          <a:xfrm flipV="1">
            <a:off x="5272920" y="2180520"/>
            <a:ext cx="360" cy="761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22" name="CustomShape 27"/>
          <p:cNvSpPr/>
          <p:nvPr/>
        </p:nvSpPr>
        <p:spPr>
          <a:xfrm flipV="1">
            <a:off x="3367800" y="2104200"/>
            <a:ext cx="360" cy="608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graphicFrame>
        <p:nvGraphicFramePr>
          <p:cNvPr id="1723" name="Диаграмма 34"/>
          <p:cNvGraphicFramePr/>
          <p:nvPr/>
        </p:nvGraphicFramePr>
        <p:xfrm>
          <a:off x="379440" y="4868280"/>
          <a:ext cx="5208480" cy="27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CustomShape 1"/>
          <p:cNvSpPr/>
          <p:nvPr/>
        </p:nvSpPr>
        <p:spPr>
          <a:xfrm>
            <a:off x="5875200" y="1528200"/>
            <a:ext cx="3576960" cy="314280"/>
          </a:xfrm>
          <a:custGeom>
            <a:avLst/>
            <a:gdLst/>
            <a:ahLst/>
            <a:cxnLst/>
            <a:rect l="l" t="t" r="r" b="b"/>
            <a:pathLst>
              <a:path w="3577590" h="314960">
                <a:moveTo>
                  <a:pt x="3268535" y="0"/>
                </a:moveTo>
                <a:lnTo>
                  <a:pt x="0" y="0"/>
                </a:lnTo>
                <a:lnTo>
                  <a:pt x="0" y="314337"/>
                </a:lnTo>
                <a:lnTo>
                  <a:pt x="3577424" y="314337"/>
                </a:lnTo>
                <a:lnTo>
                  <a:pt x="3268535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25" name="Рисунок 34"/>
          <p:cNvPicPr/>
          <p:nvPr/>
        </p:nvPicPr>
        <p:blipFill>
          <a:blip r:embed="rId3"/>
          <a:stretch/>
        </p:blipFill>
        <p:spPr>
          <a:xfrm>
            <a:off x="5270400" y="1312920"/>
            <a:ext cx="793080" cy="793080"/>
          </a:xfrm>
          <a:prstGeom prst="rect">
            <a:avLst/>
          </a:prstGeom>
          <a:ln>
            <a:noFill/>
          </a:ln>
        </p:spPr>
      </p:pic>
      <p:sp>
        <p:nvSpPr>
          <p:cNvPr id="1726" name="CustomShape 2"/>
          <p:cNvSpPr/>
          <p:nvPr/>
        </p:nvSpPr>
        <p:spPr>
          <a:xfrm>
            <a:off x="840240" y="3257640"/>
            <a:ext cx="3576960" cy="314280"/>
          </a:xfrm>
          <a:custGeom>
            <a:avLst/>
            <a:gdLst/>
            <a:ahLst/>
            <a:cxnLst/>
            <a:rect l="l" t="t" r="r" b="b"/>
            <a:pathLst>
              <a:path w="3577590" h="314960">
                <a:moveTo>
                  <a:pt x="3268522" y="0"/>
                </a:moveTo>
                <a:lnTo>
                  <a:pt x="0" y="0"/>
                </a:lnTo>
                <a:lnTo>
                  <a:pt x="0" y="314337"/>
                </a:lnTo>
                <a:lnTo>
                  <a:pt x="3577424" y="314337"/>
                </a:lnTo>
                <a:lnTo>
                  <a:pt x="3268522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27" name="Рисунок 21"/>
          <p:cNvPicPr/>
          <p:nvPr/>
        </p:nvPicPr>
        <p:blipFill>
          <a:blip r:embed="rId4"/>
          <a:stretch/>
        </p:blipFill>
        <p:spPr>
          <a:xfrm>
            <a:off x="272520" y="3050280"/>
            <a:ext cx="784800" cy="784800"/>
          </a:xfrm>
          <a:prstGeom prst="rect">
            <a:avLst/>
          </a:prstGeom>
          <a:ln>
            <a:noFill/>
          </a:ln>
        </p:spPr>
      </p:pic>
      <p:sp>
        <p:nvSpPr>
          <p:cNvPr id="1728" name="CustomShape 3"/>
          <p:cNvSpPr/>
          <p:nvPr/>
        </p:nvSpPr>
        <p:spPr>
          <a:xfrm>
            <a:off x="860760" y="1528200"/>
            <a:ext cx="3576960" cy="314280"/>
          </a:xfrm>
          <a:custGeom>
            <a:avLst/>
            <a:gdLst/>
            <a:ahLst/>
            <a:cxnLst/>
            <a:rect l="l" t="t" r="r" b="b"/>
            <a:pathLst>
              <a:path w="3577590" h="314960">
                <a:moveTo>
                  <a:pt x="3268522" y="0"/>
                </a:moveTo>
                <a:lnTo>
                  <a:pt x="0" y="0"/>
                </a:lnTo>
                <a:lnTo>
                  <a:pt x="0" y="314337"/>
                </a:lnTo>
                <a:lnTo>
                  <a:pt x="3577424" y="314337"/>
                </a:lnTo>
                <a:lnTo>
                  <a:pt x="3268522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29" name="Рисунок 7"/>
          <p:cNvPicPr/>
          <p:nvPr/>
        </p:nvPicPr>
        <p:blipFill>
          <a:blip r:embed="rId5"/>
          <a:stretch/>
        </p:blipFill>
        <p:spPr>
          <a:xfrm>
            <a:off x="269640" y="1318680"/>
            <a:ext cx="793080" cy="793080"/>
          </a:xfrm>
          <a:prstGeom prst="rect">
            <a:avLst/>
          </a:prstGeom>
          <a:ln>
            <a:noFill/>
          </a:ln>
        </p:spPr>
      </p:pic>
      <p:sp>
        <p:nvSpPr>
          <p:cNvPr id="1730" name="CustomShape 4"/>
          <p:cNvSpPr/>
          <p:nvPr/>
        </p:nvSpPr>
        <p:spPr>
          <a:xfrm>
            <a:off x="671400" y="41763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1" name="CustomShape 5"/>
          <p:cNvSpPr/>
          <p:nvPr/>
        </p:nvSpPr>
        <p:spPr>
          <a:xfrm>
            <a:off x="847440" y="417600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2" name="CustomShape 6"/>
          <p:cNvSpPr/>
          <p:nvPr/>
        </p:nvSpPr>
        <p:spPr>
          <a:xfrm>
            <a:off x="1023840" y="417600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3" name="CustomShape 7"/>
          <p:cNvSpPr/>
          <p:nvPr/>
        </p:nvSpPr>
        <p:spPr>
          <a:xfrm>
            <a:off x="1199880" y="417600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4" name="CustomShape 8"/>
          <p:cNvSpPr/>
          <p:nvPr/>
        </p:nvSpPr>
        <p:spPr>
          <a:xfrm>
            <a:off x="1375920" y="417240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5" name="CustomShape 9"/>
          <p:cNvSpPr/>
          <p:nvPr/>
        </p:nvSpPr>
        <p:spPr>
          <a:xfrm>
            <a:off x="1551960" y="417240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6" name="CustomShape 10"/>
          <p:cNvSpPr/>
          <p:nvPr/>
        </p:nvSpPr>
        <p:spPr>
          <a:xfrm>
            <a:off x="1728000" y="417240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7" name="CustomShape 11"/>
          <p:cNvSpPr/>
          <p:nvPr/>
        </p:nvSpPr>
        <p:spPr>
          <a:xfrm>
            <a:off x="1904040" y="417240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8" name="CustomShape 12"/>
          <p:cNvSpPr/>
          <p:nvPr/>
        </p:nvSpPr>
        <p:spPr>
          <a:xfrm>
            <a:off x="2080080" y="417240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9" name="CustomShape 13"/>
          <p:cNvSpPr/>
          <p:nvPr/>
        </p:nvSpPr>
        <p:spPr>
          <a:xfrm>
            <a:off x="2256480" y="417204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0" name="CustomShape 14"/>
          <p:cNvSpPr/>
          <p:nvPr/>
        </p:nvSpPr>
        <p:spPr>
          <a:xfrm>
            <a:off x="1197000" y="2445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1" name="CustomShape 15"/>
          <p:cNvSpPr/>
          <p:nvPr/>
        </p:nvSpPr>
        <p:spPr>
          <a:xfrm>
            <a:off x="1373040" y="2445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2" name="CustomShape 16"/>
          <p:cNvSpPr/>
          <p:nvPr/>
        </p:nvSpPr>
        <p:spPr>
          <a:xfrm>
            <a:off x="1549080" y="2445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3" name="CustomShape 17"/>
          <p:cNvSpPr/>
          <p:nvPr/>
        </p:nvSpPr>
        <p:spPr>
          <a:xfrm>
            <a:off x="1725120" y="2445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4" name="CustomShape 18"/>
          <p:cNvSpPr/>
          <p:nvPr/>
        </p:nvSpPr>
        <p:spPr>
          <a:xfrm>
            <a:off x="1901160" y="24415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5" name="CustomShape 19"/>
          <p:cNvSpPr/>
          <p:nvPr/>
        </p:nvSpPr>
        <p:spPr>
          <a:xfrm>
            <a:off x="2077200" y="24415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6" name="CustomShape 20"/>
          <p:cNvSpPr/>
          <p:nvPr/>
        </p:nvSpPr>
        <p:spPr>
          <a:xfrm>
            <a:off x="2253600" y="24415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7" name="CustomShape 21"/>
          <p:cNvSpPr/>
          <p:nvPr/>
        </p:nvSpPr>
        <p:spPr>
          <a:xfrm>
            <a:off x="2429640" y="24415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8" name="CustomShape 22"/>
          <p:cNvSpPr/>
          <p:nvPr/>
        </p:nvSpPr>
        <p:spPr>
          <a:xfrm>
            <a:off x="2605680" y="24415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9" name="CustomShape 23"/>
          <p:cNvSpPr/>
          <p:nvPr/>
        </p:nvSpPr>
        <p:spPr>
          <a:xfrm>
            <a:off x="2781720" y="244116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50" name="CustomShape 24"/>
          <p:cNvSpPr/>
          <p:nvPr/>
        </p:nvSpPr>
        <p:spPr>
          <a:xfrm>
            <a:off x="0" y="0"/>
            <a:ext cx="10690920" cy="954360"/>
          </a:xfrm>
          <a:custGeom>
            <a:avLst/>
            <a:gdLst/>
            <a:ahLst/>
            <a:cxnLst/>
            <a:rect l="l" t="t" r="r" b="b"/>
            <a:pathLst>
              <a:path w="10691495" h="955040">
                <a:moveTo>
                  <a:pt x="10690923" y="76"/>
                </a:moveTo>
                <a:lnTo>
                  <a:pt x="0" y="0"/>
                </a:lnTo>
                <a:lnTo>
                  <a:pt x="0" y="952969"/>
                </a:lnTo>
                <a:lnTo>
                  <a:pt x="9845497" y="954570"/>
                </a:lnTo>
                <a:lnTo>
                  <a:pt x="10690923" y="7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51" name="CustomShape 25"/>
          <p:cNvSpPr/>
          <p:nvPr/>
        </p:nvSpPr>
        <p:spPr>
          <a:xfrm>
            <a:off x="443520" y="160560"/>
            <a:ext cx="798048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БАЗА </a:t>
            </a:r>
            <a:r>
              <a:rPr lang="ru-RU" sz="2000" b="1" strike="noStrike" spc="15">
                <a:solidFill>
                  <a:srgbClr val="FFFFFF"/>
                </a:solidFill>
                <a:latin typeface="Calibri"/>
              </a:rPr>
              <a:t>КЛЮЧЕВЫХ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РЕСУРСОВ, </a:t>
            </a:r>
            <a:r>
              <a:rPr lang="ru-RU" sz="2000" b="1" strike="noStrike" spc="7">
                <a:solidFill>
                  <a:srgbClr val="FFFFFF"/>
                </a:solidFill>
                <a:latin typeface="Calibri"/>
              </a:rPr>
              <a:t>СОСТОЯНИЕ</a:t>
            </a:r>
            <a:r>
              <a:rPr lang="ru-RU" sz="2000" b="1" strike="noStrike" spc="21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trike="noStrike" spc="15">
                <a:solidFill>
                  <a:srgbClr val="FFFFFF"/>
                </a:solidFill>
                <a:latin typeface="Calibri"/>
              </a:rPr>
              <a:t>ЛОГИСТИКИ</a:t>
            </a:r>
            <a:r>
              <a:t/>
            </a:r>
            <a:br/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450" b="1" strike="noStrike" spc="26">
                <a:solidFill>
                  <a:srgbClr val="FFFFFF"/>
                </a:solidFill>
                <a:latin typeface="Calibri"/>
              </a:rPr>
              <a:t>– </a:t>
            </a:r>
            <a:r>
              <a:rPr lang="ru-RU" sz="1450" b="1" strike="noStrike" spc="41">
                <a:solidFill>
                  <a:srgbClr val="FFFFFF"/>
                </a:solidFill>
                <a:latin typeface="Calibri"/>
              </a:rPr>
              <a:t>данные </a:t>
            </a:r>
            <a:r>
              <a:rPr lang="ru-RU" sz="1450" b="1" strike="noStrike" spc="35">
                <a:solidFill>
                  <a:srgbClr val="FFFFFF"/>
                </a:solidFill>
                <a:latin typeface="Calibri"/>
              </a:rPr>
              <a:t>открытых</a:t>
            </a:r>
            <a:r>
              <a:rPr lang="ru-RU" sz="1450" b="1" strike="noStrike" spc="216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450" b="1" strike="noStrike" spc="35">
                <a:solidFill>
                  <a:srgbClr val="FFFFFF"/>
                </a:solidFill>
                <a:latin typeface="Calibri"/>
              </a:rPr>
              <a:t>источников</a:t>
            </a:r>
            <a:endParaRPr lang="ru-RU" sz="1450" b="0" strike="noStrike" spc="-1">
              <a:latin typeface="Arial"/>
            </a:endParaRPr>
          </a:p>
        </p:txBody>
      </p:sp>
      <p:sp>
        <p:nvSpPr>
          <p:cNvPr id="1752" name="CustomShape 26"/>
          <p:cNvSpPr/>
          <p:nvPr/>
        </p:nvSpPr>
        <p:spPr>
          <a:xfrm>
            <a:off x="9882360" y="6636960"/>
            <a:ext cx="808920" cy="92268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37"/>
                </a:lnTo>
                <a:lnTo>
                  <a:pt x="809586" y="923137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53" name="CustomShape 27"/>
          <p:cNvSpPr/>
          <p:nvPr/>
        </p:nvSpPr>
        <p:spPr>
          <a:xfrm>
            <a:off x="1179000" y="2114640"/>
            <a:ext cx="264312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900" b="1" strike="noStrike" spc="-15">
                <a:solidFill>
                  <a:srgbClr val="2B2F32"/>
                </a:solidFill>
                <a:latin typeface="Calibri"/>
                <a:ea typeface="DejaVu Sans"/>
              </a:rPr>
              <a:t>Трудоспособное</a:t>
            </a:r>
            <a:r>
              <a:rPr lang="ru-RU" sz="900" b="1" strike="noStrike" spc="-7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население  –  10,7</a:t>
            </a: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7">
                <a:solidFill>
                  <a:srgbClr val="2B2F32"/>
                </a:solidFill>
                <a:latin typeface="Calibri"/>
                <a:ea typeface="DejaVu Sans"/>
              </a:rPr>
              <a:t>тыс.</a:t>
            </a:r>
            <a:r>
              <a:rPr lang="ru-RU" sz="900" b="1" strike="noStrike" spc="-35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15">
                <a:solidFill>
                  <a:srgbClr val="2B2F32"/>
                </a:solidFill>
                <a:latin typeface="Calibri"/>
                <a:ea typeface="DejaVu Sans"/>
              </a:rPr>
              <a:t>чел.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754" name="CustomShape 28"/>
          <p:cNvSpPr/>
          <p:nvPr/>
        </p:nvSpPr>
        <p:spPr>
          <a:xfrm>
            <a:off x="3056400" y="2510280"/>
            <a:ext cx="61344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7">
                <a:solidFill>
                  <a:srgbClr val="2B2F32"/>
                </a:solidFill>
                <a:latin typeface="Calibri"/>
                <a:ea typeface="DejaVu Sans"/>
              </a:rPr>
              <a:t>55,8 %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755" name="CustomShape 29"/>
          <p:cNvSpPr/>
          <p:nvPr/>
        </p:nvSpPr>
        <p:spPr>
          <a:xfrm>
            <a:off x="1172160" y="1550160"/>
            <a:ext cx="252216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1">
                <a:solidFill>
                  <a:srgbClr val="FFFFFF"/>
                </a:solidFill>
                <a:latin typeface="Calibri"/>
                <a:ea typeface="DejaVu Sans"/>
              </a:rPr>
              <a:t>Трудовые </a:t>
            </a:r>
            <a:r>
              <a:rPr lang="ru-RU" sz="1400" b="1" strike="noStrike" spc="9">
                <a:solidFill>
                  <a:srgbClr val="FFFFFF"/>
                </a:solidFill>
                <a:latin typeface="Calibri"/>
                <a:ea typeface="DejaVu Sans"/>
              </a:rPr>
              <a:t>ресурсы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756" name="CustomShape 30"/>
          <p:cNvSpPr/>
          <p:nvPr/>
        </p:nvSpPr>
        <p:spPr>
          <a:xfrm>
            <a:off x="6261120" y="2181240"/>
            <a:ext cx="4266360" cy="30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Дорога федерального значения   </a:t>
            </a:r>
            <a:endParaRPr lang="ru-RU" sz="900" b="0" strike="noStrike" spc="-1">
              <a:latin typeface="Arial"/>
            </a:endParaRPr>
          </a:p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Р404 Тюмень – Тобольск – Ханты– Мансийск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757" name="CustomShape 31"/>
          <p:cNvSpPr/>
          <p:nvPr/>
        </p:nvSpPr>
        <p:spPr>
          <a:xfrm>
            <a:off x="6186600" y="1550160"/>
            <a:ext cx="172656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9">
                <a:solidFill>
                  <a:srgbClr val="FFFFFF"/>
                </a:solidFill>
                <a:latin typeface="Calibri"/>
                <a:ea typeface="DejaVu Sans"/>
              </a:rPr>
              <a:t>Инфраструктура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758" name="CustomShape 32"/>
          <p:cNvSpPr/>
          <p:nvPr/>
        </p:nvSpPr>
        <p:spPr>
          <a:xfrm>
            <a:off x="1158840" y="3278520"/>
            <a:ext cx="273240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9">
                <a:solidFill>
                  <a:srgbClr val="FFFFFF"/>
                </a:solidFill>
                <a:latin typeface="Calibri"/>
                <a:ea typeface="DejaVu Sans"/>
              </a:rPr>
              <a:t>Природные ресурсы</a:t>
            </a:r>
            <a:r>
              <a:rPr lang="ru-RU" sz="1400" b="1" strike="noStrike" spc="1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759" name="CustomShape 33"/>
          <p:cNvSpPr/>
          <p:nvPr/>
        </p:nvSpPr>
        <p:spPr>
          <a:xfrm>
            <a:off x="659520" y="3857760"/>
            <a:ext cx="1871280" cy="27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Использование расчетной лесосеки – 5991,08</a:t>
            </a:r>
            <a:r>
              <a:rPr lang="ru-RU" sz="1000" b="1" strike="noStrike" spc="-12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7">
                <a:solidFill>
                  <a:srgbClr val="2B2F32"/>
                </a:solidFill>
                <a:latin typeface="Calibri"/>
                <a:ea typeface="DejaVu Sans"/>
              </a:rPr>
              <a:t>тыс. 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м</a:t>
            </a:r>
            <a:r>
              <a:rPr lang="ru-RU" sz="1000" b="1" strike="noStrike" spc="-21" baseline="30000">
                <a:solidFill>
                  <a:srgbClr val="2B2F32"/>
                </a:solidFill>
                <a:latin typeface="Calibri"/>
                <a:ea typeface="DejaVu Sans"/>
              </a:rPr>
              <a:t>3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760" name="CustomShape 34"/>
          <p:cNvSpPr/>
          <p:nvPr/>
        </p:nvSpPr>
        <p:spPr>
          <a:xfrm>
            <a:off x="2536920" y="423324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4,1 </a:t>
            </a:r>
            <a:r>
              <a:rPr lang="ru-RU" sz="1150" b="1" strike="noStrike" spc="-7">
                <a:solidFill>
                  <a:srgbClr val="2B2F32"/>
                </a:solidFill>
                <a:latin typeface="Calibri"/>
                <a:ea typeface="DejaVu Sans"/>
              </a:rPr>
              <a:t>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761" name="CustomShape 35"/>
          <p:cNvSpPr/>
          <p:nvPr/>
        </p:nvSpPr>
        <p:spPr>
          <a:xfrm>
            <a:off x="6718320" y="3705120"/>
            <a:ext cx="9072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292929"/>
            </a:solidFill>
            <a:round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2" name="CustomShape 36"/>
          <p:cNvSpPr/>
          <p:nvPr/>
        </p:nvSpPr>
        <p:spPr>
          <a:xfrm>
            <a:off x="6261120" y="3019320"/>
            <a:ext cx="920160" cy="14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900" b="1" strike="noStrike" spc="-1">
                <a:solidFill>
                  <a:srgbClr val="2B2F32"/>
                </a:solidFill>
                <a:latin typeface="Calibri"/>
                <a:ea typeface="Montserrat ExtraBold"/>
              </a:rPr>
              <a:t>Возможности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763" name="CustomShape 37"/>
          <p:cNvSpPr/>
          <p:nvPr/>
        </p:nvSpPr>
        <p:spPr>
          <a:xfrm>
            <a:off x="6261120" y="3781440"/>
            <a:ext cx="125820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Montserrat ExtraBold"/>
              </a:rPr>
              <a:t>Г. Тюмень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764" name="CustomShape 38"/>
          <p:cNvSpPr/>
          <p:nvPr/>
        </p:nvSpPr>
        <p:spPr>
          <a:xfrm>
            <a:off x="8852040" y="3781440"/>
            <a:ext cx="99000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Montserrat ExtraBold"/>
              </a:rPr>
              <a:t>Г. Ханты-Мансийск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765" name="CustomShape 39"/>
          <p:cNvSpPr/>
          <p:nvPr/>
        </p:nvSpPr>
        <p:spPr>
          <a:xfrm>
            <a:off x="7175520" y="3781440"/>
            <a:ext cx="150084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Montserrat ExtraBold"/>
              </a:rPr>
              <a:t>С. Уват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766" name="CustomShape 40"/>
          <p:cNvSpPr/>
          <p:nvPr/>
        </p:nvSpPr>
        <p:spPr>
          <a:xfrm flipH="1">
            <a:off x="8165520" y="3705120"/>
            <a:ext cx="8010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292929"/>
            </a:solidFill>
            <a:round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7" name="CustomShape 41"/>
          <p:cNvSpPr/>
          <p:nvPr/>
        </p:nvSpPr>
        <p:spPr>
          <a:xfrm>
            <a:off x="8242200" y="3476520"/>
            <a:ext cx="53568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Montserrat ExtraBold"/>
              </a:rPr>
              <a:t>311 км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768" name="CustomShape 42"/>
          <p:cNvSpPr/>
          <p:nvPr/>
        </p:nvSpPr>
        <p:spPr>
          <a:xfrm>
            <a:off x="6870600" y="3552840"/>
            <a:ext cx="537480" cy="1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Montserrat ExtraBold"/>
              </a:rPr>
              <a:t>376 км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769" name="CustomShape 43"/>
          <p:cNvSpPr/>
          <p:nvPr/>
        </p:nvSpPr>
        <p:spPr>
          <a:xfrm>
            <a:off x="622440" y="4543560"/>
            <a:ext cx="534600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М/р суглинка  – 64429 тыс. м</a:t>
            </a:r>
            <a:r>
              <a:rPr lang="ru-RU" sz="1000" b="1" strike="noStrike" spc="-15" baseline="30000">
                <a:solidFill>
                  <a:srgbClr val="2B2F32"/>
                </a:solidFill>
                <a:latin typeface="Calibri"/>
                <a:ea typeface="DejaVu Sans"/>
              </a:rPr>
              <a:t>3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770" name="CustomShape 44"/>
          <p:cNvSpPr/>
          <p:nvPr/>
        </p:nvSpPr>
        <p:spPr>
          <a:xfrm>
            <a:off x="666000" y="4776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1" name="CustomShape 45"/>
          <p:cNvSpPr/>
          <p:nvPr/>
        </p:nvSpPr>
        <p:spPr>
          <a:xfrm>
            <a:off x="842040" y="477576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2" name="CustomShape 46"/>
          <p:cNvSpPr/>
          <p:nvPr/>
        </p:nvSpPr>
        <p:spPr>
          <a:xfrm>
            <a:off x="1018080" y="477576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3" name="CustomShape 47"/>
          <p:cNvSpPr/>
          <p:nvPr/>
        </p:nvSpPr>
        <p:spPr>
          <a:xfrm>
            <a:off x="1194480" y="477576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4" name="CustomShape 48"/>
          <p:cNvSpPr/>
          <p:nvPr/>
        </p:nvSpPr>
        <p:spPr>
          <a:xfrm>
            <a:off x="1370520" y="47725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5" name="CustomShape 49"/>
          <p:cNvSpPr/>
          <p:nvPr/>
        </p:nvSpPr>
        <p:spPr>
          <a:xfrm>
            <a:off x="1546560" y="477216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6" name="CustomShape 50"/>
          <p:cNvSpPr/>
          <p:nvPr/>
        </p:nvSpPr>
        <p:spPr>
          <a:xfrm>
            <a:off x="1722600" y="477216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7" name="CustomShape 51"/>
          <p:cNvSpPr/>
          <p:nvPr/>
        </p:nvSpPr>
        <p:spPr>
          <a:xfrm>
            <a:off x="1898640" y="47721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8" name="CustomShape 52"/>
          <p:cNvSpPr/>
          <p:nvPr/>
        </p:nvSpPr>
        <p:spPr>
          <a:xfrm>
            <a:off x="2074680" y="477216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9" name="CustomShape 53"/>
          <p:cNvSpPr/>
          <p:nvPr/>
        </p:nvSpPr>
        <p:spPr>
          <a:xfrm>
            <a:off x="2250720" y="477216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0" name="CustomShape 54"/>
          <p:cNvSpPr/>
          <p:nvPr/>
        </p:nvSpPr>
        <p:spPr>
          <a:xfrm>
            <a:off x="2531520" y="483300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73,2 </a:t>
            </a:r>
            <a:r>
              <a:rPr lang="ru-RU" sz="1150" b="1" strike="noStrike" spc="-7">
                <a:solidFill>
                  <a:srgbClr val="2B2F32"/>
                </a:solidFill>
                <a:latin typeface="Calibri"/>
                <a:ea typeface="DejaVu Sans"/>
              </a:rPr>
              <a:t>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781" name="CustomShape 55"/>
          <p:cNvSpPr/>
          <p:nvPr/>
        </p:nvSpPr>
        <p:spPr>
          <a:xfrm>
            <a:off x="698400" y="5229360"/>
            <a:ext cx="534600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М/р  глины – 33323 тыс. м</a:t>
            </a:r>
            <a:r>
              <a:rPr lang="ru-RU" sz="1000" b="1" strike="noStrike" spc="-15" baseline="30000">
                <a:solidFill>
                  <a:srgbClr val="2B2F32"/>
                </a:solidFill>
                <a:latin typeface="Calibri"/>
                <a:ea typeface="DejaVu Sans"/>
              </a:rPr>
              <a:t>3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782" name="CustomShape 56"/>
          <p:cNvSpPr/>
          <p:nvPr/>
        </p:nvSpPr>
        <p:spPr>
          <a:xfrm>
            <a:off x="666000" y="545724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3" name="CustomShape 57"/>
          <p:cNvSpPr/>
          <p:nvPr/>
        </p:nvSpPr>
        <p:spPr>
          <a:xfrm>
            <a:off x="842040" y="54568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4" name="CustomShape 58"/>
          <p:cNvSpPr/>
          <p:nvPr/>
        </p:nvSpPr>
        <p:spPr>
          <a:xfrm>
            <a:off x="1018080" y="54568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5" name="CustomShape 59"/>
          <p:cNvSpPr/>
          <p:nvPr/>
        </p:nvSpPr>
        <p:spPr>
          <a:xfrm>
            <a:off x="1194480" y="54568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6" name="CustomShape 60"/>
          <p:cNvSpPr/>
          <p:nvPr/>
        </p:nvSpPr>
        <p:spPr>
          <a:xfrm>
            <a:off x="1370520" y="54532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7" name="CustomShape 61"/>
          <p:cNvSpPr/>
          <p:nvPr/>
        </p:nvSpPr>
        <p:spPr>
          <a:xfrm>
            <a:off x="1546560" y="545328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8" name="CustomShape 62"/>
          <p:cNvSpPr/>
          <p:nvPr/>
        </p:nvSpPr>
        <p:spPr>
          <a:xfrm>
            <a:off x="1722600" y="545328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9" name="CustomShape 63"/>
          <p:cNvSpPr/>
          <p:nvPr/>
        </p:nvSpPr>
        <p:spPr>
          <a:xfrm>
            <a:off x="1898640" y="545328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0" name="CustomShape 64"/>
          <p:cNvSpPr/>
          <p:nvPr/>
        </p:nvSpPr>
        <p:spPr>
          <a:xfrm>
            <a:off x="2074680" y="545328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1" name="CustomShape 65"/>
          <p:cNvSpPr/>
          <p:nvPr/>
        </p:nvSpPr>
        <p:spPr>
          <a:xfrm>
            <a:off x="2250720" y="54529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2" name="CustomShape 66"/>
          <p:cNvSpPr/>
          <p:nvPr/>
        </p:nvSpPr>
        <p:spPr>
          <a:xfrm>
            <a:off x="2531520" y="551412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58,5 </a:t>
            </a:r>
            <a:r>
              <a:rPr lang="ru-RU" sz="1150" b="1" strike="noStrike" spc="-7">
                <a:solidFill>
                  <a:srgbClr val="2B2F32"/>
                </a:solidFill>
                <a:latin typeface="Calibri"/>
                <a:ea typeface="DejaVu Sans"/>
              </a:rPr>
              <a:t>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793" name="CustomShape 67"/>
          <p:cNvSpPr/>
          <p:nvPr/>
        </p:nvSpPr>
        <p:spPr>
          <a:xfrm>
            <a:off x="666720" y="5932440"/>
            <a:ext cx="534600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М/р песка – 112640 тыс. м</a:t>
            </a:r>
            <a:r>
              <a:rPr lang="ru-RU" sz="1000" b="1" strike="noStrike" spc="-15" baseline="30000">
                <a:solidFill>
                  <a:srgbClr val="2B2F32"/>
                </a:solidFill>
                <a:latin typeface="Calibri"/>
                <a:ea typeface="DejaVu Sans"/>
              </a:rPr>
              <a:t>3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794" name="CustomShape 68"/>
          <p:cNvSpPr/>
          <p:nvPr/>
        </p:nvSpPr>
        <p:spPr>
          <a:xfrm>
            <a:off x="671400" y="6135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5" name="CustomShape 69"/>
          <p:cNvSpPr/>
          <p:nvPr/>
        </p:nvSpPr>
        <p:spPr>
          <a:xfrm>
            <a:off x="847440" y="6135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6" name="CustomShape 70"/>
          <p:cNvSpPr/>
          <p:nvPr/>
        </p:nvSpPr>
        <p:spPr>
          <a:xfrm>
            <a:off x="1023840" y="6135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7" name="CustomShape 71"/>
          <p:cNvSpPr/>
          <p:nvPr/>
        </p:nvSpPr>
        <p:spPr>
          <a:xfrm>
            <a:off x="1199880" y="6135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8" name="CustomShape 72"/>
          <p:cNvSpPr/>
          <p:nvPr/>
        </p:nvSpPr>
        <p:spPr>
          <a:xfrm>
            <a:off x="1375920" y="613152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9" name="CustomShape 73"/>
          <p:cNvSpPr/>
          <p:nvPr/>
        </p:nvSpPr>
        <p:spPr>
          <a:xfrm>
            <a:off x="1551960" y="613152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0" name="CustomShape 74"/>
          <p:cNvSpPr/>
          <p:nvPr/>
        </p:nvSpPr>
        <p:spPr>
          <a:xfrm>
            <a:off x="1728000" y="613152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1" name="CustomShape 75"/>
          <p:cNvSpPr/>
          <p:nvPr/>
        </p:nvSpPr>
        <p:spPr>
          <a:xfrm>
            <a:off x="1904040" y="61311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2" name="CustomShape 76"/>
          <p:cNvSpPr/>
          <p:nvPr/>
        </p:nvSpPr>
        <p:spPr>
          <a:xfrm>
            <a:off x="2080080" y="61311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3" name="CustomShape 77"/>
          <p:cNvSpPr/>
          <p:nvPr/>
        </p:nvSpPr>
        <p:spPr>
          <a:xfrm>
            <a:off x="2256480" y="61311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4" name="CustomShape 78"/>
          <p:cNvSpPr/>
          <p:nvPr/>
        </p:nvSpPr>
        <p:spPr>
          <a:xfrm>
            <a:off x="2536920" y="619200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-7">
                <a:solidFill>
                  <a:srgbClr val="2B2F32"/>
                </a:solidFill>
                <a:latin typeface="Calibri"/>
                <a:ea typeface="DejaVu Sans"/>
              </a:rPr>
              <a:t>41,4 %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805" name="CustomShape 79"/>
          <p:cNvSpPr/>
          <p:nvPr/>
        </p:nvSpPr>
        <p:spPr>
          <a:xfrm>
            <a:off x="659520" y="6582240"/>
            <a:ext cx="534600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М/р  супеси – 3027 тыс. м</a:t>
            </a:r>
            <a:r>
              <a:rPr lang="ru-RU" sz="1000" b="1" strike="noStrike" spc="-15" baseline="30000">
                <a:solidFill>
                  <a:srgbClr val="2B2F32"/>
                </a:solidFill>
                <a:latin typeface="Calibri"/>
                <a:ea typeface="DejaVu Sans"/>
              </a:rPr>
              <a:t>3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806" name="CustomShape 80"/>
          <p:cNvSpPr/>
          <p:nvPr/>
        </p:nvSpPr>
        <p:spPr>
          <a:xfrm>
            <a:off x="659160" y="68284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7" name="CustomShape 81"/>
          <p:cNvSpPr/>
          <p:nvPr/>
        </p:nvSpPr>
        <p:spPr>
          <a:xfrm>
            <a:off x="835200" y="68284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8" name="CustomShape 82"/>
          <p:cNvSpPr/>
          <p:nvPr/>
        </p:nvSpPr>
        <p:spPr>
          <a:xfrm>
            <a:off x="1011240" y="68284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9" name="CustomShape 83"/>
          <p:cNvSpPr/>
          <p:nvPr/>
        </p:nvSpPr>
        <p:spPr>
          <a:xfrm>
            <a:off x="1187280" y="68284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0" name="CustomShape 84"/>
          <p:cNvSpPr/>
          <p:nvPr/>
        </p:nvSpPr>
        <p:spPr>
          <a:xfrm>
            <a:off x="1363680" y="68248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1" name="CustomShape 85"/>
          <p:cNvSpPr/>
          <p:nvPr/>
        </p:nvSpPr>
        <p:spPr>
          <a:xfrm>
            <a:off x="1539720" y="68248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2" name="CustomShape 86"/>
          <p:cNvSpPr/>
          <p:nvPr/>
        </p:nvSpPr>
        <p:spPr>
          <a:xfrm>
            <a:off x="1715760" y="68248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3" name="CustomShape 87"/>
          <p:cNvSpPr/>
          <p:nvPr/>
        </p:nvSpPr>
        <p:spPr>
          <a:xfrm>
            <a:off x="1891800" y="68248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4" name="CustomShape 88"/>
          <p:cNvSpPr/>
          <p:nvPr/>
        </p:nvSpPr>
        <p:spPr>
          <a:xfrm>
            <a:off x="2067840" y="68248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5" name="CustomShape 89"/>
          <p:cNvSpPr/>
          <p:nvPr/>
        </p:nvSpPr>
        <p:spPr>
          <a:xfrm>
            <a:off x="2243880" y="68245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6" name="CustomShape 90"/>
          <p:cNvSpPr/>
          <p:nvPr/>
        </p:nvSpPr>
        <p:spPr>
          <a:xfrm>
            <a:off x="2531520" y="686232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95,7 </a:t>
            </a:r>
            <a:r>
              <a:rPr lang="ru-RU" sz="1150" b="1" strike="noStrike" spc="-7">
                <a:solidFill>
                  <a:srgbClr val="2B2F32"/>
                </a:solidFill>
                <a:latin typeface="Calibri"/>
                <a:ea typeface="DejaVu Sans"/>
              </a:rPr>
              <a:t>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817" name="CustomShape 91"/>
          <p:cNvSpPr/>
          <p:nvPr/>
        </p:nvSpPr>
        <p:spPr>
          <a:xfrm>
            <a:off x="3441600" y="41623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8" name="CustomShape 92"/>
          <p:cNvSpPr/>
          <p:nvPr/>
        </p:nvSpPr>
        <p:spPr>
          <a:xfrm>
            <a:off x="3617640" y="41623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9" name="CustomShape 93"/>
          <p:cNvSpPr/>
          <p:nvPr/>
        </p:nvSpPr>
        <p:spPr>
          <a:xfrm>
            <a:off x="3794040" y="41623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0" name="CustomShape 94"/>
          <p:cNvSpPr/>
          <p:nvPr/>
        </p:nvSpPr>
        <p:spPr>
          <a:xfrm>
            <a:off x="3970080" y="41623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1" name="CustomShape 95"/>
          <p:cNvSpPr/>
          <p:nvPr/>
        </p:nvSpPr>
        <p:spPr>
          <a:xfrm>
            <a:off x="4146120" y="41587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2" name="CustomShape 96"/>
          <p:cNvSpPr/>
          <p:nvPr/>
        </p:nvSpPr>
        <p:spPr>
          <a:xfrm>
            <a:off x="4322160" y="415872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3" name="CustomShape 97"/>
          <p:cNvSpPr/>
          <p:nvPr/>
        </p:nvSpPr>
        <p:spPr>
          <a:xfrm>
            <a:off x="4498200" y="415872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4" name="CustomShape 98"/>
          <p:cNvSpPr/>
          <p:nvPr/>
        </p:nvSpPr>
        <p:spPr>
          <a:xfrm>
            <a:off x="4674240" y="41583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5" name="CustomShape 99"/>
          <p:cNvSpPr/>
          <p:nvPr/>
        </p:nvSpPr>
        <p:spPr>
          <a:xfrm>
            <a:off x="4850640" y="41583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6" name="CustomShape 100"/>
          <p:cNvSpPr/>
          <p:nvPr/>
        </p:nvSpPr>
        <p:spPr>
          <a:xfrm>
            <a:off x="5026680" y="41583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7" name="CustomShape 101"/>
          <p:cNvSpPr/>
          <p:nvPr/>
        </p:nvSpPr>
        <p:spPr>
          <a:xfrm>
            <a:off x="5270400" y="423864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51,8 %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828" name="CustomShape 102"/>
          <p:cNvSpPr/>
          <p:nvPr/>
        </p:nvSpPr>
        <p:spPr>
          <a:xfrm rot="10800000" flipV="1">
            <a:off x="3441600" y="3758760"/>
            <a:ext cx="306756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9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*</a:t>
            </a:r>
            <a:r>
              <a:rPr lang="ru-RU" sz="900" b="0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Приведены данные  по используемым запасам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829" name="CustomShape 103"/>
          <p:cNvSpPr/>
          <p:nvPr/>
        </p:nvSpPr>
        <p:spPr>
          <a:xfrm>
            <a:off x="3441600" y="3933720"/>
            <a:ext cx="213300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Рыбоводные участки – 10921 га 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1830" name="Рисунок 239"/>
          <p:cNvPicPr/>
          <p:nvPr/>
        </p:nvPicPr>
        <p:blipFill>
          <a:blip r:embed="rId6"/>
          <a:stretch/>
        </p:blipFill>
        <p:spPr>
          <a:xfrm>
            <a:off x="7709040" y="3324240"/>
            <a:ext cx="274320" cy="380160"/>
          </a:xfrm>
          <a:prstGeom prst="rect">
            <a:avLst/>
          </a:prstGeom>
          <a:ln>
            <a:noFill/>
          </a:ln>
        </p:spPr>
      </p:pic>
      <p:pic>
        <p:nvPicPr>
          <p:cNvPr id="1831" name="Рисунок 239"/>
          <p:cNvPicPr/>
          <p:nvPr/>
        </p:nvPicPr>
        <p:blipFill>
          <a:blip r:embed="rId6"/>
          <a:stretch/>
        </p:blipFill>
        <p:spPr>
          <a:xfrm>
            <a:off x="6413400" y="3324240"/>
            <a:ext cx="274320" cy="380160"/>
          </a:xfrm>
          <a:prstGeom prst="rect">
            <a:avLst/>
          </a:prstGeom>
          <a:ln>
            <a:noFill/>
          </a:ln>
        </p:spPr>
      </p:pic>
      <p:pic>
        <p:nvPicPr>
          <p:cNvPr id="1832" name="Рисунок 239"/>
          <p:cNvPicPr/>
          <p:nvPr/>
        </p:nvPicPr>
        <p:blipFill>
          <a:blip r:embed="rId6"/>
          <a:stretch/>
        </p:blipFill>
        <p:spPr>
          <a:xfrm>
            <a:off x="9080640" y="3324240"/>
            <a:ext cx="274320" cy="380160"/>
          </a:xfrm>
          <a:prstGeom prst="rect">
            <a:avLst/>
          </a:prstGeom>
          <a:ln>
            <a:noFill/>
          </a:ln>
        </p:spPr>
      </p:pic>
      <p:sp>
        <p:nvSpPr>
          <p:cNvPr id="1833" name="CustomShape 104"/>
          <p:cNvSpPr/>
          <p:nvPr/>
        </p:nvSpPr>
        <p:spPr>
          <a:xfrm>
            <a:off x="6261120" y="2790720"/>
            <a:ext cx="242136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>
              <a:lnSpc>
                <a:spcPts val="1001"/>
              </a:lnSpc>
              <a:spcBef>
                <a:spcPts val="6"/>
              </a:spcBef>
            </a:pP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Дороги</a:t>
            </a:r>
            <a:r>
              <a:rPr lang="ru-RU" sz="900" b="1" strike="noStrike" spc="-10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местного значения </a:t>
            </a:r>
            <a:r>
              <a:rPr lang="ru-RU" sz="900" b="1" strike="noStrike" spc="-15">
                <a:solidFill>
                  <a:srgbClr val="2B2F32"/>
                </a:solidFill>
                <a:latin typeface="Calibri"/>
                <a:ea typeface="DejaVu Sans"/>
              </a:rPr>
              <a:t>– 238,8</a:t>
            </a:r>
            <a:r>
              <a:rPr lang="ru-RU" sz="900" b="1" strike="noStrike" spc="-2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9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км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1834" name="CustomShape 105"/>
          <p:cNvSpPr/>
          <p:nvPr/>
        </p:nvSpPr>
        <p:spPr>
          <a:xfrm>
            <a:off x="3441600" y="6372360"/>
            <a:ext cx="2056680" cy="432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Трасформаторные мощности центров питания – 203,25 МВА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ts val="1001"/>
              </a:lnSpc>
              <a:spcBef>
                <a:spcPts val="201"/>
              </a:spcBef>
            </a:pPr>
            <a:endParaRPr lang="ru-RU" sz="1000" b="0" strike="noStrike" spc="-1">
              <a:latin typeface="Arial"/>
            </a:endParaRPr>
          </a:p>
        </p:txBody>
      </p:sp>
      <p:sp>
        <p:nvSpPr>
          <p:cNvPr id="1835" name="CustomShape 106"/>
          <p:cNvSpPr/>
          <p:nvPr/>
        </p:nvSpPr>
        <p:spPr>
          <a:xfrm>
            <a:off x="3441600" y="66769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36" name="CustomShape 107"/>
          <p:cNvSpPr/>
          <p:nvPr/>
        </p:nvSpPr>
        <p:spPr>
          <a:xfrm>
            <a:off x="3617640" y="66769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37" name="CustomShape 108"/>
          <p:cNvSpPr/>
          <p:nvPr/>
        </p:nvSpPr>
        <p:spPr>
          <a:xfrm>
            <a:off x="3794040" y="66769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38" name="CustomShape 109"/>
          <p:cNvSpPr/>
          <p:nvPr/>
        </p:nvSpPr>
        <p:spPr>
          <a:xfrm>
            <a:off x="3970080" y="66769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39" name="CustomShape 110"/>
          <p:cNvSpPr/>
          <p:nvPr/>
        </p:nvSpPr>
        <p:spPr>
          <a:xfrm>
            <a:off x="4146120" y="66733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0" name="CustomShape 111"/>
          <p:cNvSpPr/>
          <p:nvPr/>
        </p:nvSpPr>
        <p:spPr>
          <a:xfrm>
            <a:off x="4322160" y="66733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1" name="CustomShape 112"/>
          <p:cNvSpPr/>
          <p:nvPr/>
        </p:nvSpPr>
        <p:spPr>
          <a:xfrm>
            <a:off x="4498200" y="667332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2" name="CustomShape 113"/>
          <p:cNvSpPr/>
          <p:nvPr/>
        </p:nvSpPr>
        <p:spPr>
          <a:xfrm>
            <a:off x="4674240" y="66729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3" name="CustomShape 114"/>
          <p:cNvSpPr/>
          <p:nvPr/>
        </p:nvSpPr>
        <p:spPr>
          <a:xfrm>
            <a:off x="4850640" y="667296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4" name="CustomShape 115"/>
          <p:cNvSpPr/>
          <p:nvPr/>
        </p:nvSpPr>
        <p:spPr>
          <a:xfrm>
            <a:off x="5026680" y="667296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5" name="CustomShape 116"/>
          <p:cNvSpPr/>
          <p:nvPr/>
        </p:nvSpPr>
        <p:spPr>
          <a:xfrm>
            <a:off x="5194440" y="6753240"/>
            <a:ext cx="11232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60,5 </a:t>
            </a:r>
            <a:r>
              <a:rPr lang="ru-RU" sz="1150" b="1" strike="noStrike" spc="-7">
                <a:solidFill>
                  <a:srgbClr val="2B2F32"/>
                </a:solidFill>
                <a:latin typeface="Calibri"/>
                <a:ea typeface="DejaVu Sans"/>
              </a:rPr>
              <a:t>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846" name="CustomShape 117"/>
          <p:cNvSpPr/>
          <p:nvPr/>
        </p:nvSpPr>
        <p:spPr>
          <a:xfrm>
            <a:off x="3441600" y="477216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7" name="CustomShape 118"/>
          <p:cNvSpPr/>
          <p:nvPr/>
        </p:nvSpPr>
        <p:spPr>
          <a:xfrm>
            <a:off x="3617640" y="477180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8" name="CustomShape 119"/>
          <p:cNvSpPr/>
          <p:nvPr/>
        </p:nvSpPr>
        <p:spPr>
          <a:xfrm>
            <a:off x="3794040" y="477180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9" name="CustomShape 120"/>
          <p:cNvSpPr/>
          <p:nvPr/>
        </p:nvSpPr>
        <p:spPr>
          <a:xfrm>
            <a:off x="3970080" y="477180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0" name="CustomShape 121"/>
          <p:cNvSpPr/>
          <p:nvPr/>
        </p:nvSpPr>
        <p:spPr>
          <a:xfrm>
            <a:off x="4146120" y="476820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1" name="CustomShape 122"/>
          <p:cNvSpPr/>
          <p:nvPr/>
        </p:nvSpPr>
        <p:spPr>
          <a:xfrm>
            <a:off x="4322160" y="476820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2" name="CustomShape 123"/>
          <p:cNvSpPr/>
          <p:nvPr/>
        </p:nvSpPr>
        <p:spPr>
          <a:xfrm>
            <a:off x="4498200" y="476820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3" name="CustomShape 124"/>
          <p:cNvSpPr/>
          <p:nvPr/>
        </p:nvSpPr>
        <p:spPr>
          <a:xfrm>
            <a:off x="4674240" y="476820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4" name="CustomShape 125"/>
          <p:cNvSpPr/>
          <p:nvPr/>
        </p:nvSpPr>
        <p:spPr>
          <a:xfrm>
            <a:off x="4850640" y="476820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5" name="CustomShape 126"/>
          <p:cNvSpPr/>
          <p:nvPr/>
        </p:nvSpPr>
        <p:spPr>
          <a:xfrm>
            <a:off x="5026680" y="476784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6" name="CustomShape 127"/>
          <p:cNvSpPr/>
          <p:nvPr/>
        </p:nvSpPr>
        <p:spPr>
          <a:xfrm>
            <a:off x="5270400" y="484812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51,6 %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857" name="CustomShape 128"/>
          <p:cNvSpPr/>
          <p:nvPr/>
        </p:nvSpPr>
        <p:spPr>
          <a:xfrm>
            <a:off x="3441600" y="4543560"/>
            <a:ext cx="213300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Пахотные земли – 7,846 тыс. га 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858" name="CustomShape 129"/>
          <p:cNvSpPr/>
          <p:nvPr/>
        </p:nvSpPr>
        <p:spPr>
          <a:xfrm>
            <a:off x="3441600" y="538164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9" name="CustomShape 130"/>
          <p:cNvSpPr/>
          <p:nvPr/>
        </p:nvSpPr>
        <p:spPr>
          <a:xfrm>
            <a:off x="3617640" y="538164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0" name="CustomShape 131"/>
          <p:cNvSpPr/>
          <p:nvPr/>
        </p:nvSpPr>
        <p:spPr>
          <a:xfrm>
            <a:off x="3794040" y="538164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1" name="CustomShape 132"/>
          <p:cNvSpPr/>
          <p:nvPr/>
        </p:nvSpPr>
        <p:spPr>
          <a:xfrm>
            <a:off x="3970080" y="538128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2" name="CustomShape 133"/>
          <p:cNvSpPr/>
          <p:nvPr/>
        </p:nvSpPr>
        <p:spPr>
          <a:xfrm>
            <a:off x="4146120" y="537804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3" name="CustomShape 134"/>
          <p:cNvSpPr/>
          <p:nvPr/>
        </p:nvSpPr>
        <p:spPr>
          <a:xfrm>
            <a:off x="4322160" y="537768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4" name="CustomShape 135"/>
          <p:cNvSpPr/>
          <p:nvPr/>
        </p:nvSpPr>
        <p:spPr>
          <a:xfrm>
            <a:off x="4498200" y="537768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5" name="CustomShape 136"/>
          <p:cNvSpPr/>
          <p:nvPr/>
        </p:nvSpPr>
        <p:spPr>
          <a:xfrm>
            <a:off x="4674240" y="537768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6" name="CustomShape 137"/>
          <p:cNvSpPr/>
          <p:nvPr/>
        </p:nvSpPr>
        <p:spPr>
          <a:xfrm>
            <a:off x="4850640" y="537768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7" name="CustomShape 138"/>
          <p:cNvSpPr/>
          <p:nvPr/>
        </p:nvSpPr>
        <p:spPr>
          <a:xfrm>
            <a:off x="5026680" y="537768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8" name="CustomShape 139"/>
          <p:cNvSpPr/>
          <p:nvPr/>
        </p:nvSpPr>
        <p:spPr>
          <a:xfrm>
            <a:off x="5270400" y="545796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51 %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869" name="CustomShape 140"/>
          <p:cNvSpPr/>
          <p:nvPr/>
        </p:nvSpPr>
        <p:spPr>
          <a:xfrm>
            <a:off x="3441600" y="5153040"/>
            <a:ext cx="213300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Пастбища – 6,958 тыс.га 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870" name="CustomShape 141"/>
          <p:cNvSpPr/>
          <p:nvPr/>
        </p:nvSpPr>
        <p:spPr>
          <a:xfrm>
            <a:off x="3441600" y="5991120"/>
            <a:ext cx="130320" cy="304920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1" name="CustomShape 142"/>
          <p:cNvSpPr/>
          <p:nvPr/>
        </p:nvSpPr>
        <p:spPr>
          <a:xfrm>
            <a:off x="3617640" y="59911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2" name="CustomShape 143"/>
          <p:cNvSpPr/>
          <p:nvPr/>
        </p:nvSpPr>
        <p:spPr>
          <a:xfrm>
            <a:off x="3794040" y="59911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3" name="CustomShape 144"/>
          <p:cNvSpPr/>
          <p:nvPr/>
        </p:nvSpPr>
        <p:spPr>
          <a:xfrm>
            <a:off x="3970080" y="59911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4" name="CustomShape 145"/>
          <p:cNvSpPr/>
          <p:nvPr/>
        </p:nvSpPr>
        <p:spPr>
          <a:xfrm>
            <a:off x="4146120" y="5987520"/>
            <a:ext cx="130320" cy="30492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5" name="CustomShape 146"/>
          <p:cNvSpPr/>
          <p:nvPr/>
        </p:nvSpPr>
        <p:spPr>
          <a:xfrm>
            <a:off x="4322160" y="598752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6" name="CustomShape 147"/>
          <p:cNvSpPr/>
          <p:nvPr/>
        </p:nvSpPr>
        <p:spPr>
          <a:xfrm>
            <a:off x="4498200" y="598752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7" name="CustomShape 148"/>
          <p:cNvSpPr/>
          <p:nvPr/>
        </p:nvSpPr>
        <p:spPr>
          <a:xfrm>
            <a:off x="4674240" y="59871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8" name="CustomShape 149"/>
          <p:cNvSpPr/>
          <p:nvPr/>
        </p:nvSpPr>
        <p:spPr>
          <a:xfrm>
            <a:off x="4850640" y="59871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9" name="CustomShape 150"/>
          <p:cNvSpPr/>
          <p:nvPr/>
        </p:nvSpPr>
        <p:spPr>
          <a:xfrm>
            <a:off x="5026680" y="5987160"/>
            <a:ext cx="130320" cy="3049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80" name="CustomShape 151"/>
          <p:cNvSpPr/>
          <p:nvPr/>
        </p:nvSpPr>
        <p:spPr>
          <a:xfrm>
            <a:off x="5270400" y="6067440"/>
            <a:ext cx="518400" cy="19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ru-RU" sz="1150" b="1" strike="noStrike" spc="21">
                <a:solidFill>
                  <a:srgbClr val="2B2F32"/>
                </a:solidFill>
                <a:latin typeface="Calibri"/>
                <a:ea typeface="DejaVu Sans"/>
              </a:rPr>
              <a:t>8,8 %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881" name="CustomShape 152"/>
          <p:cNvSpPr/>
          <p:nvPr/>
        </p:nvSpPr>
        <p:spPr>
          <a:xfrm>
            <a:off x="3441600" y="5762520"/>
            <a:ext cx="2133000" cy="15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01"/>
              </a:spcBef>
            </a:pPr>
            <a:r>
              <a:rPr lang="ru-RU" sz="1000" b="1" strike="noStrike" spc="-15">
                <a:solidFill>
                  <a:srgbClr val="2B2F32"/>
                </a:solidFill>
                <a:latin typeface="Calibri"/>
                <a:ea typeface="DejaVu Sans"/>
              </a:rPr>
              <a:t>Сенокосы – 13,371 тыс. га 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882" name="CustomShape 153"/>
          <p:cNvSpPr/>
          <p:nvPr/>
        </p:nvSpPr>
        <p:spPr>
          <a:xfrm>
            <a:off x="546120" y="7210440"/>
            <a:ext cx="9295560" cy="21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  <a:ea typeface="DejaVu Sans"/>
              </a:rPr>
              <a:t>*Детальная информация по составу полезных ископаемых на сайте Департамента недропользования и экологии Тюменской области </a:t>
            </a:r>
            <a:r>
              <a:rPr lang="ru-RU" sz="800" b="0" u="sng" strike="noStrike" spc="-1">
                <a:solidFill>
                  <a:srgbClr val="0000FF"/>
                </a:solidFill>
                <a:uFillTx/>
                <a:latin typeface="Calibri"/>
                <a:ea typeface="DejaVu Sans"/>
                <a:hlinkClick r:id="rId7"/>
              </a:rPr>
              <a:t>https://admtyumen.ru/ogv_ru/finance/fuel_energy/nedr.htm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883" name="CustomShape 154"/>
          <p:cNvSpPr/>
          <p:nvPr/>
        </p:nvSpPr>
        <p:spPr>
          <a:xfrm>
            <a:off x="6182820" y="5381640"/>
            <a:ext cx="4482360" cy="8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Леса богаты дичью, пушным зверем, ценными породами древесины. </a:t>
            </a:r>
            <a:endParaRPr lang="ru-RU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Озерный фонд.</a:t>
            </a:r>
            <a:r>
              <a:rPr dirty="0"/>
              <a:t/>
            </a:r>
            <a:br>
              <a:rPr dirty="0"/>
            </a:br>
            <a:r>
              <a:rPr lang="ru-RU" sz="1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Запасы строевого леса, товарной осины и березы. </a:t>
            </a:r>
            <a:r>
              <a:rPr dirty="0"/>
              <a:t/>
            </a:r>
            <a:br>
              <a:rPr dirty="0"/>
            </a:br>
            <a:r>
              <a:rPr lang="ru-RU" sz="1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Транспортный узел.  Действуют две ж/д станции – Юность Комсомольская и Демьянка. </a:t>
            </a:r>
            <a:endParaRPr lang="ru-RU" sz="1000" b="0" strike="noStrike" spc="-1" dirty="0">
              <a:latin typeface="Arial"/>
            </a:endParaRPr>
          </a:p>
        </p:txBody>
      </p:sp>
      <p:pic>
        <p:nvPicPr>
          <p:cNvPr id="1884" name="Picture 2"/>
          <p:cNvPicPr/>
          <p:nvPr/>
        </p:nvPicPr>
        <p:blipFill>
          <a:blip r:embed="rId8"/>
          <a:stretch/>
        </p:blipFill>
        <p:spPr>
          <a:xfrm>
            <a:off x="5756040" y="5587200"/>
            <a:ext cx="350640" cy="350640"/>
          </a:xfrm>
          <a:prstGeom prst="rect">
            <a:avLst/>
          </a:prstGeom>
          <a:ln>
            <a:noFill/>
          </a:ln>
        </p:spPr>
      </p:pic>
      <p:sp>
        <p:nvSpPr>
          <p:cNvPr id="1885" name="CustomShape 155"/>
          <p:cNvSpPr/>
          <p:nvPr/>
        </p:nvSpPr>
        <p:spPr>
          <a:xfrm>
            <a:off x="6032520" y="4314960"/>
            <a:ext cx="4419000" cy="90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000" b="1" strike="noStrike" spc="-1">
                <a:solidFill>
                  <a:srgbClr val="2B2F32"/>
                </a:solidFill>
                <a:latin typeface="Calibri"/>
                <a:ea typeface="Montserrat ExtraBold"/>
              </a:rPr>
              <a:t>Сформированы  9 инвестиционных площадок  по направлениям: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Montserrat ExtraBold"/>
              </a:rPr>
              <a:t>Производственная деятельность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Montserrat ExtraBold"/>
              </a:rPr>
              <a:t>Строительство торгового центра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Montserrat ExtraBold"/>
              </a:rPr>
              <a:t>Размещение автостоянки</a:t>
            </a:r>
            <a:endParaRPr lang="ru-RU" sz="10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Montserrat ExtraBold"/>
              </a:rPr>
              <a:t>Коммунальное обслуживание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886" name="CustomShape 156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2CDEB468-48C0-41AE-A6CA-B4651C6AA28B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32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7" name="Table 1"/>
          <p:cNvGraphicFramePr/>
          <p:nvPr>
            <p:extLst>
              <p:ext uri="{D42A27DB-BD31-4B8C-83A1-F6EECF244321}">
                <p14:modId xmlns:p14="http://schemas.microsoft.com/office/powerpoint/2010/main" val="4042719752"/>
              </p:ext>
            </p:extLst>
          </p:nvPr>
        </p:nvGraphicFramePr>
        <p:xfrm>
          <a:off x="235440" y="750960"/>
          <a:ext cx="10108800" cy="2266200"/>
        </p:xfrm>
        <a:graphic>
          <a:graphicData uri="http://schemas.openxmlformats.org/drawingml/2006/table">
            <a:tbl>
              <a:tblPr/>
              <a:tblGrid>
                <a:gridCol w="442080"/>
                <a:gridCol w="5155920"/>
                <a:gridCol w="1854720"/>
                <a:gridCol w="1368000"/>
                <a:gridCol w="1288080"/>
              </a:tblGrid>
              <a:tr h="711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№ </a:t>
                      </a:r>
                      <a:endParaRPr lang="ru-RU" sz="12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п/п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720" marR="7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Наименование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720" marR="7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Инициатор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720" marR="7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Объем инвестиций (млн. руб.)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720" marR="7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Количество созданных рабочих мест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720" marR="7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2B2F32"/>
                    </a:solidFill>
                  </a:tcPr>
                </a:tc>
              </a:tr>
              <a:tr h="244440"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720" marR="7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Развитие </a:t>
                      </a:r>
                      <a:r>
                        <a:rPr lang="ru-RU" sz="14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Уватского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промышленного узла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ПАО «НК «Роснефть»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788 340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27760"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720" marR="7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Строительство лесопромышленного комплекса в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Уватском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районе Тюменской области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ООО «Тюменский лесопромышленный комплекс»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39 600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51720"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720" marR="7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Расширение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действующего бизнеса: деревообрабатывающее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производство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ООО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«РОВИАЛ»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88" name="CustomShape 2"/>
          <p:cNvSpPr/>
          <p:nvPr/>
        </p:nvSpPr>
        <p:spPr>
          <a:xfrm>
            <a:off x="0" y="0"/>
            <a:ext cx="8849160" cy="647640"/>
          </a:xfrm>
          <a:custGeom>
            <a:avLst/>
            <a:gdLst/>
            <a:ahLst/>
            <a:cxnLst/>
            <a:rect l="l" t="t" r="r" b="b"/>
            <a:pathLst>
              <a:path w="8849995" h="648335">
                <a:moveTo>
                  <a:pt x="8849512" y="63"/>
                </a:moveTo>
                <a:lnTo>
                  <a:pt x="0" y="0"/>
                </a:lnTo>
                <a:lnTo>
                  <a:pt x="0" y="646277"/>
                </a:lnTo>
                <a:lnTo>
                  <a:pt x="8275815" y="647801"/>
                </a:lnTo>
                <a:lnTo>
                  <a:pt x="8849512" y="63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89" name="CustomShape 3"/>
          <p:cNvSpPr/>
          <p:nvPr/>
        </p:nvSpPr>
        <p:spPr>
          <a:xfrm>
            <a:off x="233280" y="6120"/>
            <a:ext cx="987984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15">
                <a:solidFill>
                  <a:srgbClr val="FFFFFF"/>
                </a:solidFill>
                <a:latin typeface="Calibri"/>
              </a:rPr>
              <a:t>СОПРОВОЖДАЕМЫЕ ИНВЕСТИЦИОННЫЕ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ПРОЕКТЫ </a:t>
            </a:r>
            <a:r>
              <a:t/>
            </a:r>
            <a:br/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В РЕГИОНАЛЬНОМ РЕЕСТРЕ ИНВЕСТИЦИОННЫХ ПРОЕКТОВ 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890" name="CustomShape 4"/>
          <p:cNvSpPr/>
          <p:nvPr/>
        </p:nvSpPr>
        <p:spPr>
          <a:xfrm>
            <a:off x="0" y="6862320"/>
            <a:ext cx="9597960" cy="314280"/>
          </a:xfrm>
          <a:custGeom>
            <a:avLst/>
            <a:gdLst/>
            <a:ahLst/>
            <a:cxnLst/>
            <a:rect l="l" t="t" r="r" b="b"/>
            <a:pathLst>
              <a:path w="9598660" h="314959">
                <a:moveTo>
                  <a:pt x="9598266" y="0"/>
                </a:moveTo>
                <a:lnTo>
                  <a:pt x="0" y="0"/>
                </a:lnTo>
                <a:lnTo>
                  <a:pt x="0" y="314337"/>
                </a:lnTo>
                <a:lnTo>
                  <a:pt x="9598266" y="314337"/>
                </a:lnTo>
                <a:lnTo>
                  <a:pt x="959826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1" name="CustomShape 5"/>
          <p:cNvSpPr/>
          <p:nvPr/>
        </p:nvSpPr>
        <p:spPr>
          <a:xfrm>
            <a:off x="442800" y="6884280"/>
            <a:ext cx="6518160" cy="22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Портфель </a:t>
            </a:r>
            <a:r>
              <a:rPr lang="ru-RU" sz="1400" b="1" strike="noStrike" spc="-7" dirty="0">
                <a:solidFill>
                  <a:srgbClr val="FFFFFF"/>
                </a:solidFill>
                <a:latin typeface="Calibri"/>
                <a:ea typeface="DejaVu Sans"/>
              </a:rPr>
              <a:t>реализуемых </a:t>
            </a:r>
            <a:r>
              <a:rPr lang="ru-RU" sz="1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инвестиционных</a:t>
            </a:r>
            <a:r>
              <a:rPr lang="ru-RU" sz="1400" b="1" strike="noStrike" spc="-60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-7" dirty="0">
                <a:solidFill>
                  <a:srgbClr val="FFFFFF"/>
                </a:solidFill>
                <a:latin typeface="Calibri"/>
                <a:ea typeface="DejaVu Sans"/>
              </a:rPr>
              <a:t>проектов по состоянию на </a:t>
            </a:r>
            <a:r>
              <a:rPr lang="ru-RU" sz="1400" b="1" strike="noStrike" spc="-7" dirty="0" smtClean="0">
                <a:solidFill>
                  <a:srgbClr val="FFFFFF"/>
                </a:solidFill>
                <a:latin typeface="Calibri"/>
                <a:ea typeface="DejaVu Sans"/>
              </a:rPr>
              <a:t>01.10.2023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1892" name="CustomShape 6"/>
          <p:cNvSpPr/>
          <p:nvPr/>
        </p:nvSpPr>
        <p:spPr>
          <a:xfrm>
            <a:off x="7095960" y="6699600"/>
            <a:ext cx="1145520" cy="651600"/>
          </a:xfrm>
          <a:custGeom>
            <a:avLst/>
            <a:gdLst/>
            <a:ahLst/>
            <a:cxnLst/>
            <a:rect l="l" t="t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3" name="CustomShape 7"/>
          <p:cNvSpPr/>
          <p:nvPr/>
        </p:nvSpPr>
        <p:spPr>
          <a:xfrm>
            <a:off x="7592760" y="6799680"/>
            <a:ext cx="453240" cy="2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65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30"/>
              </a:spcBef>
            </a:pPr>
            <a:r>
              <a:rPr lang="ru-RU" sz="1700" b="0" strike="noStrike" spc="-1" dirty="0" smtClean="0">
                <a:latin typeface="Arial"/>
              </a:rPr>
              <a:t>3</a:t>
            </a:r>
            <a:endParaRPr lang="ru-RU" sz="1700" b="0" strike="noStrike" spc="-1" dirty="0">
              <a:latin typeface="Arial"/>
            </a:endParaRPr>
          </a:p>
        </p:txBody>
      </p:sp>
      <p:sp>
        <p:nvSpPr>
          <p:cNvPr id="1894" name="CustomShape 8"/>
          <p:cNvSpPr/>
          <p:nvPr/>
        </p:nvSpPr>
        <p:spPr>
          <a:xfrm>
            <a:off x="8601480" y="6699600"/>
            <a:ext cx="1145520" cy="651600"/>
          </a:xfrm>
          <a:custGeom>
            <a:avLst/>
            <a:gdLst/>
            <a:ahLst/>
            <a:cxnLst/>
            <a:rect l="l" t="t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5" name="CustomShape 9"/>
          <p:cNvSpPr/>
          <p:nvPr/>
        </p:nvSpPr>
        <p:spPr>
          <a:xfrm>
            <a:off x="8814960" y="6819120"/>
            <a:ext cx="718200" cy="2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656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0"/>
              </a:spcBef>
            </a:pPr>
            <a:r>
              <a:rPr lang="ru-RU" sz="1700" b="0" strike="noStrike" spc="-1" dirty="0" smtClean="0">
                <a:latin typeface="Arial"/>
              </a:rPr>
              <a:t>828,1</a:t>
            </a:r>
            <a:endParaRPr lang="ru-RU" sz="1700" b="0" strike="noStrike" spc="-1" dirty="0">
              <a:latin typeface="Arial"/>
            </a:endParaRPr>
          </a:p>
        </p:txBody>
      </p:sp>
      <p:sp>
        <p:nvSpPr>
          <p:cNvPr id="1896" name="CustomShape 10"/>
          <p:cNvSpPr/>
          <p:nvPr/>
        </p:nvSpPr>
        <p:spPr>
          <a:xfrm>
            <a:off x="7095960" y="7061400"/>
            <a:ext cx="1145520" cy="1589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950" b="1" strike="noStrike" spc="7" dirty="0" smtClean="0">
                <a:solidFill>
                  <a:srgbClr val="414042"/>
                </a:solidFill>
                <a:latin typeface="Calibri"/>
                <a:ea typeface="DejaVu Sans"/>
              </a:rPr>
              <a:t>проекта</a:t>
            </a:r>
            <a:endParaRPr lang="ru-RU" sz="950" b="0" strike="noStrike" spc="-1" dirty="0">
              <a:latin typeface="Arial"/>
            </a:endParaRPr>
          </a:p>
        </p:txBody>
      </p:sp>
      <p:sp>
        <p:nvSpPr>
          <p:cNvPr id="1897" name="CustomShape 11"/>
          <p:cNvSpPr/>
          <p:nvPr/>
        </p:nvSpPr>
        <p:spPr>
          <a:xfrm>
            <a:off x="8601480" y="7057800"/>
            <a:ext cx="1145520" cy="157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950" b="1" strike="noStrike" spc="7">
                <a:solidFill>
                  <a:srgbClr val="414042"/>
                </a:solidFill>
                <a:latin typeface="Calibri"/>
                <a:ea typeface="DejaVu Sans"/>
              </a:rPr>
              <a:t>млрд.</a:t>
            </a:r>
            <a:r>
              <a:rPr lang="ru-RU" sz="950" b="1" strike="noStrike" spc="-35">
                <a:solidFill>
                  <a:srgbClr val="414042"/>
                </a:solidFill>
                <a:latin typeface="Calibri"/>
                <a:ea typeface="DejaVu Sans"/>
              </a:rPr>
              <a:t> </a:t>
            </a:r>
            <a:r>
              <a:rPr lang="ru-RU" sz="950" b="1" strike="noStrike" spc="-1">
                <a:solidFill>
                  <a:srgbClr val="414042"/>
                </a:solidFill>
                <a:latin typeface="Calibri"/>
                <a:ea typeface="DejaVu Sans"/>
              </a:rPr>
              <a:t>₽</a:t>
            </a:r>
            <a:endParaRPr lang="ru-RU" sz="950" b="0" strike="noStrike" spc="-1">
              <a:latin typeface="Arial"/>
            </a:endParaRPr>
          </a:p>
        </p:txBody>
      </p:sp>
      <p:sp>
        <p:nvSpPr>
          <p:cNvPr id="1898" name="CustomShape 12"/>
          <p:cNvSpPr/>
          <p:nvPr/>
        </p:nvSpPr>
        <p:spPr>
          <a:xfrm>
            <a:off x="9882000" y="6639480"/>
            <a:ext cx="808920" cy="92268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9" name="CustomShape 13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4D48786D-2D67-448F-8CA4-BE1A66CA127B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33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CustomShape 1"/>
          <p:cNvSpPr/>
          <p:nvPr/>
        </p:nvSpPr>
        <p:spPr>
          <a:xfrm>
            <a:off x="9875880" y="6629400"/>
            <a:ext cx="815400" cy="931320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57" y="0"/>
                </a:moveTo>
                <a:lnTo>
                  <a:pt x="0" y="930986"/>
                </a:lnTo>
                <a:lnTo>
                  <a:pt x="816457" y="930986"/>
                </a:lnTo>
                <a:lnTo>
                  <a:pt x="81645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1" name="CustomShape 2"/>
          <p:cNvSpPr/>
          <p:nvPr/>
        </p:nvSpPr>
        <p:spPr>
          <a:xfrm>
            <a:off x="0" y="0"/>
            <a:ext cx="10692720" cy="47088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02" name="CustomShape 3"/>
          <p:cNvSpPr/>
          <p:nvPr/>
        </p:nvSpPr>
        <p:spPr>
          <a:xfrm>
            <a:off x="446040" y="75420"/>
            <a:ext cx="9429120" cy="32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 dirty="0">
                <a:solidFill>
                  <a:srgbClr val="FFFFFF"/>
                </a:solidFill>
                <a:latin typeface="Calibri"/>
                <a:ea typeface="Montserrat ExtraBold"/>
              </a:rPr>
              <a:t>КЛЮЧЕВЫЕ КОМПЕТЕНЦИИ МО И КОМПАНИИ НОСИТЕЛИ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903" name="CustomShape 4"/>
          <p:cNvSpPr/>
          <p:nvPr/>
        </p:nvSpPr>
        <p:spPr>
          <a:xfrm>
            <a:off x="5956200" y="6084847"/>
            <a:ext cx="4419000" cy="1475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 основе интервью с данными компаниями определены </a:t>
            </a:r>
            <a:r>
              <a:rPr lang="ru-RU" sz="9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тренды развития (наращивания) ключевых компетенций в области</a:t>
            </a: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endParaRPr lang="ru-RU" sz="900" b="0" strike="noStrike" spc="-1" dirty="0">
              <a:latin typeface="Arial"/>
            </a:endParaRPr>
          </a:p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рыборазведения; </a:t>
            </a:r>
            <a:endParaRPr lang="ru-RU" sz="900" b="0" strike="noStrike" spc="-1" dirty="0">
              <a:latin typeface="Arial"/>
            </a:endParaRPr>
          </a:p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нефтедобычи, утилизации </a:t>
            </a:r>
            <a:r>
              <a:rPr lang="ru-RU" sz="9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нефтешламов</a:t>
            </a:r>
            <a:endParaRPr lang="ru-RU" sz="900" b="0" strike="noStrike" spc="-1" dirty="0">
              <a:latin typeface="Arial"/>
            </a:endParaRPr>
          </a:p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выращивания саженцев, рекультивации лесов</a:t>
            </a:r>
            <a:endParaRPr lang="ru-RU" sz="900" b="0" strike="noStrike" spc="-1" dirty="0">
              <a:latin typeface="Arial"/>
            </a:endParaRPr>
          </a:p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глубокой переработки древесины </a:t>
            </a:r>
            <a:endParaRPr lang="ru-RU" sz="900" b="0" strike="noStrike" spc="-1" dirty="0">
              <a:latin typeface="Arial"/>
            </a:endParaRPr>
          </a:p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добычи и переработки торфа; </a:t>
            </a:r>
            <a:endParaRPr lang="ru-RU" sz="900" b="0" strike="noStrike" spc="-1" dirty="0">
              <a:latin typeface="Arial"/>
            </a:endParaRPr>
          </a:p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рыболовства и рыбоводства</a:t>
            </a:r>
            <a:endParaRPr lang="ru-RU" sz="900" b="0" strike="noStrike" spc="-1" dirty="0">
              <a:latin typeface="Arial"/>
            </a:endParaRPr>
          </a:p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туризма; </a:t>
            </a:r>
            <a:endParaRPr lang="ru-RU" sz="900" b="0" strike="noStrike" spc="-1" dirty="0">
              <a:latin typeface="Arial"/>
            </a:endParaRPr>
          </a:p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производства ЖБИ и бетона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904" name="CustomShape 5"/>
          <p:cNvSpPr/>
          <p:nvPr/>
        </p:nvSpPr>
        <p:spPr>
          <a:xfrm>
            <a:off x="45720" y="492205"/>
            <a:ext cx="1145520" cy="438120"/>
          </a:xfrm>
          <a:custGeom>
            <a:avLst/>
            <a:gdLst/>
            <a:ahLst/>
            <a:cxnLst/>
            <a:rect l="l" t="t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noFill/>
          <a:ln w="9360">
            <a:solidFill>
              <a:schemeClr val="bg1">
                <a:lumMod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5" name="CustomShape 6"/>
          <p:cNvSpPr/>
          <p:nvPr/>
        </p:nvSpPr>
        <p:spPr>
          <a:xfrm>
            <a:off x="77138" y="488965"/>
            <a:ext cx="1145520" cy="2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656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0"/>
              </a:spcBef>
            </a:pPr>
            <a:r>
              <a:rPr lang="ru-RU" sz="1700" b="1" strike="noStrike" spc="15" dirty="0">
                <a:solidFill>
                  <a:srgbClr val="414042"/>
                </a:solidFill>
                <a:latin typeface="Calibri"/>
                <a:ea typeface="DejaVu Sans"/>
              </a:rPr>
              <a:t>29</a:t>
            </a:r>
            <a:endParaRPr lang="ru-RU" sz="1700" b="0" strike="noStrike" spc="-1" dirty="0">
              <a:latin typeface="Arial"/>
            </a:endParaRPr>
          </a:p>
        </p:txBody>
      </p:sp>
      <p:sp>
        <p:nvSpPr>
          <p:cNvPr id="1906" name="CustomShape 7"/>
          <p:cNvSpPr/>
          <p:nvPr/>
        </p:nvSpPr>
        <p:spPr>
          <a:xfrm>
            <a:off x="0" y="693000"/>
            <a:ext cx="1145520" cy="14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900" b="1" strike="noStrike" spc="-1" dirty="0">
                <a:solidFill>
                  <a:srgbClr val="414042"/>
                </a:solidFill>
                <a:latin typeface="Calibri"/>
                <a:ea typeface="Montserrat ExtraBold"/>
              </a:rPr>
              <a:t>компании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1907" name="CustomShape 8"/>
          <p:cNvSpPr/>
          <p:nvPr/>
        </p:nvSpPr>
        <p:spPr>
          <a:xfrm>
            <a:off x="1324549" y="482485"/>
            <a:ext cx="1145520" cy="457560"/>
          </a:xfrm>
          <a:custGeom>
            <a:avLst/>
            <a:gdLst/>
            <a:ahLst/>
            <a:cxnLst/>
            <a:rect l="l" t="t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noFill/>
          <a:ln w="9360">
            <a:solidFill>
              <a:schemeClr val="bg1">
                <a:lumMod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8" name="CustomShape 9"/>
          <p:cNvSpPr/>
          <p:nvPr/>
        </p:nvSpPr>
        <p:spPr>
          <a:xfrm>
            <a:off x="1320648" y="488965"/>
            <a:ext cx="1145520" cy="2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656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0"/>
              </a:spcBef>
            </a:pPr>
            <a:r>
              <a:rPr lang="ru-RU" sz="1700" b="1" strike="noStrike" spc="15" dirty="0">
                <a:solidFill>
                  <a:srgbClr val="414042"/>
                </a:solidFill>
                <a:latin typeface="Calibri"/>
                <a:ea typeface="DejaVu Sans"/>
              </a:rPr>
              <a:t>80%+</a:t>
            </a:r>
            <a:endParaRPr lang="ru-RU" sz="1700" b="0" strike="noStrike" spc="-1" dirty="0">
              <a:latin typeface="Arial"/>
            </a:endParaRPr>
          </a:p>
        </p:txBody>
      </p:sp>
      <p:sp>
        <p:nvSpPr>
          <p:cNvPr id="1909" name="CustomShape 10"/>
          <p:cNvSpPr/>
          <p:nvPr/>
        </p:nvSpPr>
        <p:spPr>
          <a:xfrm>
            <a:off x="1324549" y="690025"/>
            <a:ext cx="114552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ts val="901"/>
              </a:lnSpc>
              <a:spcBef>
                <a:spcPts val="99"/>
              </a:spcBef>
            </a:pPr>
            <a:r>
              <a:rPr lang="ru-RU" sz="950" b="1" strike="noStrike" spc="7" dirty="0">
                <a:solidFill>
                  <a:srgbClr val="414042"/>
                </a:solidFill>
                <a:latin typeface="Calibri"/>
                <a:ea typeface="DejaVu Sans"/>
              </a:rPr>
              <a:t>экономики территории</a:t>
            </a:r>
            <a:endParaRPr lang="ru-RU" sz="950" b="0" strike="noStrike" spc="-1" dirty="0">
              <a:latin typeface="Arial"/>
            </a:endParaRPr>
          </a:p>
        </p:txBody>
      </p:sp>
      <p:sp>
        <p:nvSpPr>
          <p:cNvPr id="1910" name="Line 11"/>
          <p:cNvSpPr/>
          <p:nvPr/>
        </p:nvSpPr>
        <p:spPr>
          <a:xfrm>
            <a:off x="3611284" y="817264"/>
            <a:ext cx="4800600" cy="0"/>
          </a:xfrm>
          <a:prstGeom prst="line">
            <a:avLst/>
          </a:prstGeom>
          <a:ln w="28440">
            <a:solidFill>
              <a:srgbClr val="C2C3C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11" name="CustomShape 12"/>
          <p:cNvSpPr/>
          <p:nvPr/>
        </p:nvSpPr>
        <p:spPr>
          <a:xfrm>
            <a:off x="3402484" y="731245"/>
            <a:ext cx="208800" cy="2088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12" name="CustomShape 13"/>
          <p:cNvSpPr/>
          <p:nvPr/>
        </p:nvSpPr>
        <p:spPr>
          <a:xfrm>
            <a:off x="6025716" y="719619"/>
            <a:ext cx="208800" cy="208800"/>
          </a:xfrm>
          <a:prstGeom prst="ellipse">
            <a:avLst/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13" name="CustomShape 14"/>
          <p:cNvSpPr/>
          <p:nvPr/>
        </p:nvSpPr>
        <p:spPr>
          <a:xfrm>
            <a:off x="8307484" y="721546"/>
            <a:ext cx="208800" cy="21024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14" name="CustomShape 15"/>
          <p:cNvSpPr/>
          <p:nvPr/>
        </p:nvSpPr>
        <p:spPr>
          <a:xfrm>
            <a:off x="2564666" y="541546"/>
            <a:ext cx="2579040" cy="1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100" b="1" strike="noStrike" spc="7" dirty="0">
                <a:solidFill>
                  <a:srgbClr val="414042"/>
                </a:solidFill>
                <a:latin typeface="Calibri"/>
                <a:ea typeface="DejaVu Sans"/>
              </a:rPr>
              <a:t>Отраслевые компетенции МО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1915" name="CustomShape 16"/>
          <p:cNvSpPr/>
          <p:nvPr/>
        </p:nvSpPr>
        <p:spPr>
          <a:xfrm>
            <a:off x="5073442" y="541546"/>
            <a:ext cx="2397960" cy="1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100" b="1" strike="noStrike" spc="7" dirty="0">
                <a:solidFill>
                  <a:srgbClr val="414042"/>
                </a:solidFill>
                <a:latin typeface="Calibri"/>
                <a:ea typeface="DejaVu Sans"/>
              </a:rPr>
              <a:t>Компетенции бизнеса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1916" name="CustomShape 17"/>
          <p:cNvSpPr/>
          <p:nvPr/>
        </p:nvSpPr>
        <p:spPr>
          <a:xfrm>
            <a:off x="7348440" y="536845"/>
            <a:ext cx="2548800" cy="1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100" b="1" strike="noStrike" spc="7" dirty="0">
                <a:solidFill>
                  <a:srgbClr val="414042"/>
                </a:solidFill>
                <a:latin typeface="Calibri"/>
                <a:ea typeface="DejaVu Sans"/>
              </a:rPr>
              <a:t>Носители компетенций – персонал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1917" name="CustomShape 18"/>
          <p:cNvSpPr/>
          <p:nvPr/>
        </p:nvSpPr>
        <p:spPr>
          <a:xfrm>
            <a:off x="5508360" y="6034246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18" name="CustomShape 19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DD872FF7-80F2-424B-B482-AA3283DC40AD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34</a:t>
            </a:fld>
            <a:endParaRPr lang="ru-RU" sz="1000" b="0" strike="noStrike" spc="-1">
              <a:latin typeface="Arial"/>
            </a:endParaRPr>
          </a:p>
        </p:txBody>
      </p:sp>
      <p:graphicFrame>
        <p:nvGraphicFramePr>
          <p:cNvPr id="1919" name="Table 20"/>
          <p:cNvGraphicFramePr/>
          <p:nvPr>
            <p:extLst>
              <p:ext uri="{D42A27DB-BD31-4B8C-83A1-F6EECF244321}">
                <p14:modId xmlns:p14="http://schemas.microsoft.com/office/powerpoint/2010/main" val="3664315738"/>
              </p:ext>
            </p:extLst>
          </p:nvPr>
        </p:nvGraphicFramePr>
        <p:xfrm>
          <a:off x="77138" y="957470"/>
          <a:ext cx="5409720" cy="6521400"/>
        </p:xfrm>
        <a:graphic>
          <a:graphicData uri="http://schemas.openxmlformats.org/drawingml/2006/table">
            <a:tbl>
              <a:tblPr/>
              <a:tblGrid>
                <a:gridCol w="592920"/>
                <a:gridCol w="2750760"/>
                <a:gridCol w="2066040"/>
              </a:tblGrid>
              <a:tr h="244080"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9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Montserrat SemiBold"/>
                        </a:rPr>
                        <a:t>№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71640" marR="7164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9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SemiBold"/>
                        </a:rPr>
                        <a:t>Компания / ИП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179280" algn="ctr">
                        <a:lnSpc>
                          <a:spcPts val="1199"/>
                        </a:lnSpc>
                      </a:pPr>
                      <a:r>
                        <a:rPr lang="ru-RU" sz="9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SemiBold"/>
                        </a:rPr>
                        <a:t>ФИО контактного лица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Торговля розничная моторным топливом в специализированных магазинах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2B2F32"/>
                          </a:solidFill>
                          <a:latin typeface="Calibri"/>
                        </a:rPr>
                        <a:t>1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"Уватнефтесервис"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Слинкин Александр Васильевич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Пассажирские/грузовые перевозки (в т.ч. ж/д транспортом)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2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51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"Трансспецстрой"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Копалкин Александр Евгеньевич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3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"Иртыштранс"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Алексеенко Андрей Николаевич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Розничная торговля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4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"Иртыш"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Алексеенко Андрей Николаевич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5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"Янтарь"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Гарипова Рауза Муллахановна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6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"Дивак"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Дивак Александр Владимирович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7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"Факт-Т"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Хрипченко Александр Игнатьевич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Коммунальные услуги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8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1084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9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Муниципальное предприятие "Туртасское коммунальное предприятие Уватского муниципального района"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Быков Андрей Николаевич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76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"ТУРТАС СЕРВИС"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Харитонычев Владимир Александрович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Лесозаготовки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11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"Ровиал"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Ливринц Андрей Антонович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12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"Березка"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Халилов Раиль Яххевич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13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"УватСтройИндустрия"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Затонских Александр Анатольевич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1480"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Воспроизводство морских биоресурсов искусственное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14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"МБМ"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Брюшко Леонид Евгеньевич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Аренда и управление собственным или арендованным нежилым недвижимым имуществом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15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"Торговый Комплекс Восточный"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Слинкин Александр Васильевич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Деятельность гостиниц и прочих мест для временного проживания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16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"ГрандОтельУват"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Тулупов Александр Матвеевич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2B2F32"/>
                          </a:solidFill>
                          <a:latin typeface="Calibri"/>
                        </a:rPr>
                        <a:t>17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 dirty="0">
                          <a:solidFill>
                            <a:srgbClr val="2B2F32"/>
                          </a:solidFill>
                          <a:latin typeface="Calibri"/>
                        </a:rPr>
                        <a:t>ООО "Гостеприимство"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 dirty="0">
                          <a:solidFill>
                            <a:srgbClr val="2B2F32"/>
                          </a:solidFill>
                          <a:latin typeface="Calibri"/>
                        </a:rPr>
                        <a:t>Тулупов Александр Матвеевич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20" name="Table 21"/>
          <p:cNvGraphicFramePr/>
          <p:nvPr>
            <p:extLst>
              <p:ext uri="{D42A27DB-BD31-4B8C-83A1-F6EECF244321}">
                <p14:modId xmlns:p14="http://schemas.microsoft.com/office/powerpoint/2010/main" val="3142040871"/>
              </p:ext>
            </p:extLst>
          </p:nvPr>
        </p:nvGraphicFramePr>
        <p:xfrm>
          <a:off x="5807474" y="995591"/>
          <a:ext cx="4660560" cy="5176800"/>
        </p:xfrm>
        <a:graphic>
          <a:graphicData uri="http://schemas.openxmlformats.org/drawingml/2006/table">
            <a:tbl>
              <a:tblPr/>
              <a:tblGrid>
                <a:gridCol w="510840"/>
                <a:gridCol w="2369520"/>
                <a:gridCol w="1780200"/>
              </a:tblGrid>
              <a:tr h="244080"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9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Montserrat SemiBold"/>
                        </a:rPr>
                        <a:t>№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71640" marR="7164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9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SemiBold"/>
                        </a:rPr>
                        <a:t>Компания / ИП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179280" algn="ctr">
                        <a:lnSpc>
                          <a:spcPts val="1199"/>
                        </a:lnSpc>
                      </a:pPr>
                      <a:r>
                        <a:rPr lang="ru-RU" sz="900" b="1" strike="noStrike" spc="-1">
                          <a:solidFill>
                            <a:srgbClr val="FFFFFF"/>
                          </a:solidFill>
                          <a:latin typeface="Calibri"/>
                          <a:ea typeface="Montserrat SemiBold"/>
                        </a:rPr>
                        <a:t>ФИО контактного лица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</a:tr>
              <a:tr h="36612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Производство земляных работ;  производство электромонтажных работ, подготовка строительной площадки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18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"Геосервис"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Колмагоров Сергей Петрович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19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51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"Уватспецмонтаж"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Симухин Василий Васильевич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20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51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Фирма "Иверия"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Романенко Юлия Ивановна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Общественное питание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21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"Простор"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Зайцева Татьяна Фёдоровна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22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"Мария АРТ"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Корякова Татьяна Викторовна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23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"УватСервис"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Слинкин Василий Федорович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31480"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Техническое обслуживание и ремонт автотранспортных средств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Montserrat"/>
                        </a:rPr>
                        <a:t>24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  <a:ea typeface="DIN Pro Medium"/>
                        </a:rPr>
                        <a:t>ООО "Уват Авто"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Торгашов Александр Сергеевич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Добыча камня, песка и глины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25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"Ресурс"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Алексеенко Андрей Николаевич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Животноводство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2076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26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"Селенга"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Сайфутдинова Юлия Михайловна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1480"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Растениеводство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27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"Лэнни"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Михайлин Леонид Иванович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Строительство жилых и нежилых зданий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1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28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ООО "Уватбетонсервис"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Корякова Татьяна Викторовна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89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Аптеки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4560" marR="3456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2076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ru-RU" sz="9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29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1126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476"/>
                        </a:spcBef>
                      </a:pPr>
                      <a:r>
                        <a:rPr lang="ru-RU" sz="900" b="1" strike="noStrike" spc="-1" dirty="0">
                          <a:solidFill>
                            <a:srgbClr val="2B2F32"/>
                          </a:solidFill>
                          <a:latin typeface="Calibri"/>
                        </a:rPr>
                        <a:t>ООО "СИБИРСКОЕ ЗДОРОВЬЕ"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DE16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900" b="1" strike="noStrike" spc="-1" dirty="0">
                          <a:solidFill>
                            <a:srgbClr val="2B2F32"/>
                          </a:solidFill>
                          <a:latin typeface="Calibri"/>
                        </a:rPr>
                        <a:t>Марченко Александр Владимирович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28080" marR="28080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5688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1" name="Рисунок 20"/>
          <p:cNvPicPr/>
          <p:nvPr/>
        </p:nvPicPr>
        <p:blipFill>
          <a:blip r:embed="rId3"/>
          <a:stretch/>
        </p:blipFill>
        <p:spPr>
          <a:xfrm>
            <a:off x="165240" y="4800960"/>
            <a:ext cx="5180760" cy="2758320"/>
          </a:xfrm>
          <a:prstGeom prst="rect">
            <a:avLst/>
          </a:prstGeom>
          <a:ln>
            <a:noFill/>
          </a:ln>
        </p:spPr>
      </p:pic>
      <p:sp>
        <p:nvSpPr>
          <p:cNvPr id="1922" name="CustomShape 1"/>
          <p:cNvSpPr/>
          <p:nvPr/>
        </p:nvSpPr>
        <p:spPr>
          <a:xfrm>
            <a:off x="9882360" y="6636960"/>
            <a:ext cx="808920" cy="92268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3" name="CustomShape 2"/>
          <p:cNvSpPr/>
          <p:nvPr/>
        </p:nvSpPr>
        <p:spPr>
          <a:xfrm>
            <a:off x="406080" y="147600"/>
            <a:ext cx="9880200" cy="30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1924" name="Table 3"/>
          <p:cNvGraphicFramePr/>
          <p:nvPr/>
        </p:nvGraphicFramePr>
        <p:xfrm>
          <a:off x="165240" y="885960"/>
          <a:ext cx="10286640" cy="3517920"/>
        </p:xfrm>
        <a:graphic>
          <a:graphicData uri="http://schemas.openxmlformats.org/drawingml/2006/table">
            <a:tbl>
              <a:tblPr/>
              <a:tblGrid>
                <a:gridCol w="6272640"/>
                <a:gridCol w="2032920"/>
                <a:gridCol w="1981080"/>
              </a:tblGrid>
              <a:tr h="548640"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1000" b="1" strike="noStrike" spc="-26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1000" b="1" strike="noStrike" spc="-26">
                          <a:solidFill>
                            <a:srgbClr val="FFFFFF"/>
                          </a:solidFill>
                          <a:latin typeface="Calibri"/>
                        </a:rPr>
                        <a:t>Изменение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1000" b="1" strike="noStrike" spc="-26">
                          <a:solidFill>
                            <a:srgbClr val="FFFFFF"/>
                          </a:solidFill>
                          <a:latin typeface="Calibri"/>
                        </a:rPr>
                        <a:t>объемов в перспективе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1000" b="1" strike="noStrike" spc="-26">
                          <a:solidFill>
                            <a:srgbClr val="FFFFFF"/>
                          </a:solidFill>
                          <a:latin typeface="Calibri"/>
                        </a:rPr>
                        <a:t>2024 года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1000" b="1" strike="noStrike" spc="-26">
                          <a:solidFill>
                            <a:srgbClr val="FFFFFF"/>
                          </a:solidFill>
                          <a:latin typeface="Calibri"/>
                        </a:rPr>
                        <a:t>Углубление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marL="88920" indent="-2520" algn="ctr">
                        <a:lnSpc>
                          <a:spcPts val="1199"/>
                        </a:lnSpc>
                      </a:pPr>
                      <a:r>
                        <a:rPr lang="ru-RU" sz="1000" b="1" strike="noStrike" spc="-26">
                          <a:solidFill>
                            <a:srgbClr val="FFFFFF"/>
                          </a:solidFill>
                          <a:latin typeface="Calibri"/>
                        </a:rPr>
                        <a:t>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2B2F32"/>
                    </a:solidFill>
                  </a:tcPr>
                </a:tc>
              </a:tr>
              <a:tr h="28656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Торговля розничная моторным топливом в специализированных магазинах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Умеренный рост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A401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</a:tr>
              <a:tr h="37116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Деятельность железнодорожного транспорта: междугородные и международные пассажирские перевозки; Деятельность автомобильного грузового транспорта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объемов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</a:tr>
              <a:tr h="46080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 Торговля розничная в неспециализированных магазинах;  Торговля розничная прочая в неспециализированных магазинах;  Торговля розничная прочими товарами в специализированных магазинах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объемов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</a:tr>
              <a:tr h="37116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Сбор и обработка сточных вод;   Производство, передача и распределение пара и горячей воды; кондиционирование воздуха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объемов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</a:tr>
              <a:tr h="27396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 Лесозаготовки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Умеренный рост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A401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Развитие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</a:tr>
              <a:tr h="24192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 Воспроизводство морских биоресурсов искусственное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Рост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Развитие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</a:tr>
              <a:tr h="24192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Аренда и управление собственным или арендованным нежилым недвижимым имуществом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объемов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</a:tr>
              <a:tr h="24192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 Деятельность гостиниц и прочих мест для временного проживания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Умеренный рост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A401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Развитие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</a:tr>
              <a:tr h="24192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Производство земляных работ;  Производство электромонтажных работ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объемов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Сохранение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2C3C3"/>
                    </a:solidFill>
                  </a:tcPr>
                </a:tc>
              </a:tr>
              <a:tr h="237960">
                <a:tc>
                  <a:txBody>
                    <a:bodyPr/>
                    <a:lstStyle/>
                    <a:p>
                      <a:pPr marL="72000" indent="-2520">
                        <a:lnSpc>
                          <a:spcPts val="1100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Добыча камня, песка и глины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Умеренный рост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A401"/>
                    </a:solidFill>
                  </a:tcPr>
                </a:tc>
                <a:tc>
                  <a:txBody>
                    <a:bodyPr/>
                    <a:lstStyle/>
                    <a:p>
                      <a:pPr marL="88920" indent="-2520" algn="ctr">
                        <a:lnSpc>
                          <a:spcPts val="901"/>
                        </a:lnSpc>
                      </a:pPr>
                      <a:r>
                        <a:rPr lang="ru-RU" sz="1000" b="1" strike="noStrike" spc="-1">
                          <a:solidFill>
                            <a:srgbClr val="2B2F32"/>
                          </a:solidFill>
                          <a:latin typeface="Calibri"/>
                        </a:rPr>
                        <a:t>Развитие ассортимента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2160" marR="2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600"/>
                    </a:solidFill>
                  </a:tcPr>
                </a:tc>
              </a:tr>
            </a:tbl>
          </a:graphicData>
        </a:graphic>
      </p:graphicFrame>
      <p:sp>
        <p:nvSpPr>
          <p:cNvPr id="1925" name="CustomShape 4"/>
          <p:cNvSpPr/>
          <p:nvPr/>
        </p:nvSpPr>
        <p:spPr>
          <a:xfrm>
            <a:off x="0" y="0"/>
            <a:ext cx="10692720" cy="64728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26" name="CustomShape 5"/>
          <p:cNvSpPr/>
          <p:nvPr/>
        </p:nvSpPr>
        <p:spPr>
          <a:xfrm>
            <a:off x="443520" y="160560"/>
            <a:ext cx="10922040" cy="31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  <a:ea typeface="DejaVu Sans"/>
              </a:rPr>
              <a:t>СПЕЦИАЛИЗАЦИЯ УВАТСКОГО МО И ТРЕНДЫ РАЗВИТИЯ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927" name="CustomShape 6"/>
          <p:cNvSpPr/>
          <p:nvPr/>
        </p:nvSpPr>
        <p:spPr>
          <a:xfrm>
            <a:off x="6534360" y="5506920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8" name="CustomShape 7"/>
          <p:cNvSpPr/>
          <p:nvPr/>
        </p:nvSpPr>
        <p:spPr>
          <a:xfrm>
            <a:off x="6980760" y="4636440"/>
            <a:ext cx="3337200" cy="2601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100" b="0" strike="noStrike" spc="-1">
                <a:solidFill>
                  <a:srgbClr val="000000"/>
                </a:solidFill>
                <a:latin typeface="Calibri"/>
                <a:ea typeface="DejaVu Sans"/>
              </a:rPr>
              <a:t>Исходя из проведенных интервью и полученных анкетных данных, принимая во внимание  возможности и желания бизнеса, возможные резервы роста эффективности действующего бизнеса сосредоточены в следующих направлениях: </a:t>
            </a:r>
            <a:endParaRPr lang="ru-RU" sz="1100" b="0" strike="noStrike" spc="-1">
              <a:latin typeface="Arial"/>
            </a:endParaRPr>
          </a:p>
          <a:p>
            <a:pPr marL="171360" indent="-17064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1100" b="0" strike="noStrike" spc="-1">
                <a:solidFill>
                  <a:srgbClr val="000000"/>
                </a:solidFill>
                <a:latin typeface="Calibri"/>
                <a:ea typeface="DejaVu Sans"/>
              </a:rPr>
              <a:t>Кооперация небольших АТП для формирования крупной логистической компании</a:t>
            </a:r>
            <a:endParaRPr lang="ru-RU" sz="1100" b="0" strike="noStrike" spc="-1">
              <a:latin typeface="Arial"/>
            </a:endParaRPr>
          </a:p>
          <a:p>
            <a:pPr marL="171360" indent="-17064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1100" b="0" strike="noStrike" spc="-1">
                <a:solidFill>
                  <a:srgbClr val="000000"/>
                </a:solidFill>
                <a:latin typeface="Calibri"/>
                <a:ea typeface="DejaVu Sans"/>
              </a:rPr>
              <a:t>Кооперация  производственная мелких заготовителей для возможности освоения лесных ресурсов; </a:t>
            </a:r>
            <a:endParaRPr lang="ru-RU" sz="1100" b="0" strike="noStrike" spc="-1">
              <a:latin typeface="Arial"/>
            </a:endParaRPr>
          </a:p>
          <a:p>
            <a:pPr marL="171360" indent="-17064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1100" b="0" strike="noStrike" spc="-1">
                <a:solidFill>
                  <a:srgbClr val="000000"/>
                </a:solidFill>
                <a:latin typeface="Calibri"/>
                <a:ea typeface="DejaVu Sans"/>
              </a:rPr>
              <a:t>Кооперация сбытовая (для предприятий рыбной отрасли)</a:t>
            </a:r>
            <a:endParaRPr lang="ru-RU" sz="1100" b="0" strike="noStrike" spc="-1">
              <a:latin typeface="Arial"/>
            </a:endParaRPr>
          </a:p>
          <a:p>
            <a:pPr marL="171360" indent="-17064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1100" b="0" strike="noStrike" spc="-1">
                <a:solidFill>
                  <a:srgbClr val="000000"/>
                </a:solidFill>
                <a:latin typeface="Calibri"/>
                <a:ea typeface="DejaVu Sans"/>
              </a:rPr>
              <a:t>Кооперация сбытовая участников отрасли гостеприимства для выработки общего концепта туристического кластера территории 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929" name="CustomShape 8"/>
          <p:cNvSpPr/>
          <p:nvPr/>
        </p:nvSpPr>
        <p:spPr>
          <a:xfrm>
            <a:off x="2847240" y="4934160"/>
            <a:ext cx="3759120" cy="57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99"/>
              </a:spcBef>
            </a:pPr>
            <a:r>
              <a:rPr lang="ru-RU" sz="1000" b="0" strike="noStrike" spc="7">
                <a:solidFill>
                  <a:srgbClr val="414042"/>
                </a:solidFill>
                <a:latin typeface="Calibri"/>
                <a:ea typeface="DejaVu Sans"/>
              </a:rPr>
              <a:t>График показывает, во сколько раз доля соответствующего направления в экономике МО больше, чем доля данного направления в экономике области; показывает специализацию местного бизнеса относительно экономики региона.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30" name="CustomShape 9"/>
          <p:cNvSpPr/>
          <p:nvPr/>
        </p:nvSpPr>
        <p:spPr>
          <a:xfrm>
            <a:off x="269640" y="4543560"/>
            <a:ext cx="6806520" cy="22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Уровень локализации видов экономической деятельности МО относительно региона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931" name="CustomShape 10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BC18A3D4-5CED-4F07-904C-91068B9AB7D6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35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CustomShape 1"/>
          <p:cNvSpPr/>
          <p:nvPr/>
        </p:nvSpPr>
        <p:spPr>
          <a:xfrm>
            <a:off x="-155520" y="-10800"/>
            <a:ext cx="9550440" cy="657720"/>
          </a:xfrm>
          <a:custGeom>
            <a:avLst/>
            <a:gdLst/>
            <a:ahLst/>
            <a:cxnLst/>
            <a:rect l="l" t="t" r="r" b="b"/>
            <a:pathLst>
              <a:path w="9551260" h="658434">
                <a:moveTo>
                  <a:pt x="9551260" y="10696"/>
                </a:moveTo>
                <a:lnTo>
                  <a:pt x="21264" y="0"/>
                </a:lnTo>
                <a:lnTo>
                  <a:pt x="0" y="625013"/>
                </a:lnTo>
                <a:lnTo>
                  <a:pt x="8977563" y="658434"/>
                </a:lnTo>
                <a:lnTo>
                  <a:pt x="9551260" y="1069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3" name="CustomShape 2"/>
          <p:cNvSpPr/>
          <p:nvPr/>
        </p:nvSpPr>
        <p:spPr>
          <a:xfrm>
            <a:off x="459000" y="136440"/>
            <a:ext cx="990072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АНАЛИЗ ЦЕПОЧЕК ПОСТАВОК ГОТОВОЙ ПРОДУКЦИИ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934" name="CustomShape 3"/>
          <p:cNvSpPr/>
          <p:nvPr/>
        </p:nvSpPr>
        <p:spPr>
          <a:xfrm>
            <a:off x="0" y="733320"/>
            <a:ext cx="10121400" cy="326520"/>
          </a:xfrm>
          <a:custGeom>
            <a:avLst/>
            <a:gdLst/>
            <a:ahLst/>
            <a:cxnLst/>
            <a:rect l="l" t="t" r="r" b="b"/>
            <a:pathLst>
              <a:path w="11784017" h="327048">
                <a:moveTo>
                  <a:pt x="11784017" y="0"/>
                </a:moveTo>
                <a:lnTo>
                  <a:pt x="0" y="0"/>
                </a:lnTo>
                <a:lnTo>
                  <a:pt x="38094" y="327048"/>
                </a:lnTo>
                <a:lnTo>
                  <a:pt x="11475128" y="314350"/>
                </a:lnTo>
                <a:lnTo>
                  <a:pt x="1178401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5" name="CustomShape 4"/>
          <p:cNvSpPr/>
          <p:nvPr/>
        </p:nvSpPr>
        <p:spPr>
          <a:xfrm>
            <a:off x="317520" y="772560"/>
            <a:ext cx="1037520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Интегратор: кредитование, снабжение, консультирование, снятие рисков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1936" name="CustomShape 5"/>
          <p:cNvSpPr/>
          <p:nvPr/>
        </p:nvSpPr>
        <p:spPr>
          <a:xfrm>
            <a:off x="0" y="1505160"/>
            <a:ext cx="1764720" cy="532800"/>
          </a:xfrm>
          <a:prstGeom prst="homePlate">
            <a:avLst>
              <a:gd name="adj" fmla="val 50000"/>
            </a:avLst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7" name="CustomShape 6"/>
          <p:cNvSpPr/>
          <p:nvPr/>
        </p:nvSpPr>
        <p:spPr>
          <a:xfrm>
            <a:off x="0" y="2648160"/>
            <a:ext cx="1764720" cy="532800"/>
          </a:xfrm>
          <a:prstGeom prst="homePlate">
            <a:avLst>
              <a:gd name="adj" fmla="val 50000"/>
            </a:avLst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8" name="CustomShape 7"/>
          <p:cNvSpPr/>
          <p:nvPr/>
        </p:nvSpPr>
        <p:spPr>
          <a:xfrm>
            <a:off x="0" y="3764160"/>
            <a:ext cx="1764720" cy="532800"/>
          </a:xfrm>
          <a:prstGeom prst="homePlate">
            <a:avLst>
              <a:gd name="adj" fmla="val 50000"/>
            </a:avLst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9" name="CustomShape 8"/>
          <p:cNvSpPr/>
          <p:nvPr/>
        </p:nvSpPr>
        <p:spPr>
          <a:xfrm>
            <a:off x="41760" y="2733480"/>
            <a:ext cx="1958760" cy="38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>
              <a:lnSpc>
                <a:spcPts val="11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Кооперация в сборе дикоросов и ягодных культур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40" name="CustomShape 9"/>
          <p:cNvSpPr/>
          <p:nvPr/>
        </p:nvSpPr>
        <p:spPr>
          <a:xfrm>
            <a:off x="48960" y="1567800"/>
            <a:ext cx="1599480" cy="38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>
              <a:lnSpc>
                <a:spcPts val="1100"/>
              </a:lnSpc>
              <a:spcAft>
                <a:spcPts val="349"/>
              </a:spcAft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Кооперация в деревообработке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41" name="CustomShape 10"/>
          <p:cNvSpPr/>
          <p:nvPr/>
        </p:nvSpPr>
        <p:spPr>
          <a:xfrm>
            <a:off x="76320" y="3891600"/>
            <a:ext cx="1840680" cy="24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>
              <a:lnSpc>
                <a:spcPts val="1100"/>
              </a:lnSpc>
              <a:spcAft>
                <a:spcPts val="349"/>
              </a:spcAft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Кооперация в рыболовстве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42" name="CustomShape 11"/>
          <p:cNvSpPr/>
          <p:nvPr/>
        </p:nvSpPr>
        <p:spPr>
          <a:xfrm>
            <a:off x="62640" y="2104560"/>
            <a:ext cx="2006640" cy="24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>
              <a:lnSpc>
                <a:spcPts val="1100"/>
              </a:lnSpc>
              <a:spcAft>
                <a:spcPts val="349"/>
              </a:spcAft>
            </a:pPr>
            <a:r>
              <a:rPr lang="ru-RU" sz="1000" b="0" strike="noStrike" spc="-1">
                <a:solidFill>
                  <a:srgbClr val="000000"/>
                </a:solidFill>
                <a:latin typeface="Calibri"/>
                <a:ea typeface="DejaVu Sans"/>
              </a:rPr>
              <a:t>Интегратор: ООО «Березка»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43" name="CustomShape 12"/>
          <p:cNvSpPr/>
          <p:nvPr/>
        </p:nvSpPr>
        <p:spPr>
          <a:xfrm>
            <a:off x="0" y="4402440"/>
            <a:ext cx="2006640" cy="38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>
              <a:lnSpc>
                <a:spcPts val="1100"/>
              </a:lnSpc>
              <a:spcAft>
                <a:spcPts val="349"/>
              </a:spcAft>
            </a:pPr>
            <a:r>
              <a:rPr lang="ru-RU" sz="1000" b="0" strike="noStrike" spc="-1">
                <a:solidFill>
                  <a:srgbClr val="000000"/>
                </a:solidFill>
                <a:latin typeface="Calibri"/>
                <a:ea typeface="DejaVu Sans"/>
              </a:rPr>
              <a:t>Интегратор: ООО «Уватстройиндустрия»</a:t>
            </a:r>
            <a:endParaRPr lang="ru-RU" sz="1000" b="0" strike="noStrike" spc="-1">
              <a:latin typeface="Arial"/>
            </a:endParaRPr>
          </a:p>
        </p:txBody>
      </p:sp>
      <p:graphicFrame>
        <p:nvGraphicFramePr>
          <p:cNvPr id="1944" name="Table 13"/>
          <p:cNvGraphicFramePr/>
          <p:nvPr/>
        </p:nvGraphicFramePr>
        <p:xfrm>
          <a:off x="1680480" y="1779840"/>
          <a:ext cx="6917040" cy="3605040"/>
        </p:xfrm>
        <a:graphic>
          <a:graphicData uri="http://schemas.openxmlformats.org/drawingml/2006/table">
            <a:tbl>
              <a:tblPr/>
              <a:tblGrid>
                <a:gridCol w="554400"/>
                <a:gridCol w="1295280"/>
                <a:gridCol w="1218960"/>
                <a:gridCol w="1295280"/>
                <a:gridCol w="1295280"/>
                <a:gridCol w="1257840"/>
              </a:tblGrid>
              <a:tr h="109692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C2C3C3"/>
                      </a:solidFill>
                    </a:lnB>
                    <a:noFill/>
                  </a:tcPr>
                </a:tc>
              </a:tr>
              <a:tr h="136512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C2C3C3"/>
                      </a:solidFill>
                    </a:lnL>
                    <a:lnR w="12240">
                      <a:solidFill>
                        <a:srgbClr val="C2C3C3"/>
                      </a:solidFill>
                    </a:lnR>
                    <a:lnT w="12240">
                      <a:solidFill>
                        <a:srgbClr val="C2C3C3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45" name="CustomShape 14"/>
          <p:cNvSpPr/>
          <p:nvPr/>
        </p:nvSpPr>
        <p:spPr>
          <a:xfrm rot="16200000">
            <a:off x="8147880" y="4491000"/>
            <a:ext cx="899280" cy="1142280"/>
          </a:xfrm>
          <a:prstGeom prst="homePlate">
            <a:avLst>
              <a:gd name="adj" fmla="val 50000"/>
            </a:avLst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6" name="CustomShape 15"/>
          <p:cNvSpPr/>
          <p:nvPr/>
        </p:nvSpPr>
        <p:spPr>
          <a:xfrm rot="16200000">
            <a:off x="6872040" y="4491000"/>
            <a:ext cx="899280" cy="1142280"/>
          </a:xfrm>
          <a:prstGeom prst="homePlate">
            <a:avLst>
              <a:gd name="adj" fmla="val 50000"/>
            </a:avLst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7" name="CustomShape 16"/>
          <p:cNvSpPr/>
          <p:nvPr/>
        </p:nvSpPr>
        <p:spPr>
          <a:xfrm rot="16200000">
            <a:off x="3045600" y="4510080"/>
            <a:ext cx="899280" cy="1142280"/>
          </a:xfrm>
          <a:prstGeom prst="homePlate">
            <a:avLst>
              <a:gd name="adj" fmla="val 50000"/>
            </a:avLst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8" name="CustomShape 17"/>
          <p:cNvSpPr/>
          <p:nvPr/>
        </p:nvSpPr>
        <p:spPr>
          <a:xfrm rot="16200000">
            <a:off x="1770120" y="4510080"/>
            <a:ext cx="899280" cy="1142280"/>
          </a:xfrm>
          <a:prstGeom prst="homePlate">
            <a:avLst>
              <a:gd name="adj" fmla="val 50000"/>
            </a:avLst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9" name="CustomShape 18"/>
          <p:cNvSpPr/>
          <p:nvPr/>
        </p:nvSpPr>
        <p:spPr>
          <a:xfrm rot="16200000">
            <a:off x="5596560" y="4501440"/>
            <a:ext cx="899280" cy="1142280"/>
          </a:xfrm>
          <a:prstGeom prst="homePlate">
            <a:avLst>
              <a:gd name="adj" fmla="val 50000"/>
            </a:avLst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50" name="CustomShape 19"/>
          <p:cNvSpPr/>
          <p:nvPr/>
        </p:nvSpPr>
        <p:spPr>
          <a:xfrm rot="16200000">
            <a:off x="4321080" y="4501440"/>
            <a:ext cx="899280" cy="1142280"/>
          </a:xfrm>
          <a:prstGeom prst="homePlate">
            <a:avLst>
              <a:gd name="adj" fmla="val 50000"/>
            </a:avLst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51" name="CustomShape 20"/>
          <p:cNvSpPr/>
          <p:nvPr/>
        </p:nvSpPr>
        <p:spPr>
          <a:xfrm>
            <a:off x="6752880" y="4916520"/>
            <a:ext cx="1429560" cy="38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>
            <a:spAutoFit/>
          </a:bodyPr>
          <a:lstStyle/>
          <a:p>
            <a:pPr algn="ctr">
              <a:lnSpc>
                <a:spcPts val="1100"/>
              </a:lnSpc>
              <a:spcAft>
                <a:spcPts val="349"/>
              </a:spcAft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Оператор хранения и транспорта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52" name="CustomShape 21"/>
          <p:cNvSpPr/>
          <p:nvPr/>
        </p:nvSpPr>
        <p:spPr>
          <a:xfrm>
            <a:off x="1612800" y="4972680"/>
            <a:ext cx="1523160" cy="52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 algn="ctr">
              <a:lnSpc>
                <a:spcPts val="1100"/>
              </a:lnSpc>
              <a:spcAft>
                <a:spcPts val="349"/>
              </a:spcAft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Оператор поиска и привлечения интегрируемых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53" name="CustomShape 22"/>
          <p:cNvSpPr/>
          <p:nvPr/>
        </p:nvSpPr>
        <p:spPr>
          <a:xfrm>
            <a:off x="2884320" y="4997520"/>
            <a:ext cx="1547280" cy="52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Оператор</a:t>
            </a:r>
            <a:endParaRPr lang="ru-RU" sz="1000" b="0" strike="noStrike" spc="-1">
              <a:latin typeface="Arial"/>
            </a:endParaRPr>
          </a:p>
          <a:p>
            <a:pPr algn="ctr">
              <a:lnSpc>
                <a:spcPts val="1100"/>
              </a:lnSpc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 закупа/</a:t>
            </a:r>
            <a:endParaRPr lang="ru-RU" sz="1000" b="0" strike="noStrike" spc="-1">
              <a:latin typeface="Arial"/>
            </a:endParaRPr>
          </a:p>
          <a:p>
            <a:pPr algn="ctr">
              <a:lnSpc>
                <a:spcPts val="1100"/>
              </a:lnSpc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укрупнения партий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54" name="CustomShape 23"/>
          <p:cNvSpPr/>
          <p:nvPr/>
        </p:nvSpPr>
        <p:spPr>
          <a:xfrm>
            <a:off x="4262760" y="4970880"/>
            <a:ext cx="1371240" cy="38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>
            <a:spAutoFit/>
          </a:bodyPr>
          <a:lstStyle/>
          <a:p>
            <a:pPr algn="ctr">
              <a:lnSpc>
                <a:spcPts val="1100"/>
              </a:lnSpc>
              <a:spcAft>
                <a:spcPts val="349"/>
              </a:spcAft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Оператор переработки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55" name="CustomShape 24"/>
          <p:cNvSpPr/>
          <p:nvPr/>
        </p:nvSpPr>
        <p:spPr>
          <a:xfrm>
            <a:off x="5545440" y="5020560"/>
            <a:ext cx="1289880" cy="38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Оператор</a:t>
            </a:r>
            <a:endParaRPr lang="ru-RU" sz="1000" b="0" strike="noStrike" spc="-1">
              <a:latin typeface="Arial"/>
            </a:endParaRPr>
          </a:p>
          <a:p>
            <a:pPr algn="ctr">
              <a:lnSpc>
                <a:spcPts val="1100"/>
              </a:lnSpc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упаковки 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56" name="CustomShape 25"/>
          <p:cNvSpPr/>
          <p:nvPr/>
        </p:nvSpPr>
        <p:spPr>
          <a:xfrm>
            <a:off x="7908840" y="5020560"/>
            <a:ext cx="1716840" cy="24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>
            <a:spAutoFit/>
          </a:bodyPr>
          <a:lstStyle/>
          <a:p>
            <a:pPr algn="ctr">
              <a:lnSpc>
                <a:spcPts val="1100"/>
              </a:lnSpc>
              <a:spcAft>
                <a:spcPts val="349"/>
              </a:spcAft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Оператор сбыта, бренда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957" name="CustomShape 26"/>
          <p:cNvSpPr/>
          <p:nvPr/>
        </p:nvSpPr>
        <p:spPr>
          <a:xfrm>
            <a:off x="1765080" y="1771920"/>
            <a:ext cx="360" cy="36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4A7EBB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8" name="CustomShape 27"/>
          <p:cNvSpPr/>
          <p:nvPr/>
        </p:nvSpPr>
        <p:spPr>
          <a:xfrm>
            <a:off x="2158920" y="396396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59" name="CustomShape 28"/>
          <p:cNvSpPr/>
          <p:nvPr/>
        </p:nvSpPr>
        <p:spPr>
          <a:xfrm>
            <a:off x="3454560" y="280080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0" name="CustomShape 29"/>
          <p:cNvSpPr/>
          <p:nvPr/>
        </p:nvSpPr>
        <p:spPr>
          <a:xfrm>
            <a:off x="3454560" y="170568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1" name="CustomShape 30"/>
          <p:cNvSpPr/>
          <p:nvPr/>
        </p:nvSpPr>
        <p:spPr>
          <a:xfrm>
            <a:off x="4660920" y="173376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2" name="CustomShape 31"/>
          <p:cNvSpPr/>
          <p:nvPr/>
        </p:nvSpPr>
        <p:spPr>
          <a:xfrm>
            <a:off x="4672800" y="395748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3" name="CustomShape 32"/>
          <p:cNvSpPr/>
          <p:nvPr/>
        </p:nvSpPr>
        <p:spPr>
          <a:xfrm>
            <a:off x="8397360" y="1505160"/>
            <a:ext cx="357840" cy="2791440"/>
          </a:xfrm>
          <a:prstGeom prst="rect">
            <a:avLst/>
          </a:prstGeom>
          <a:noFill/>
          <a:ln w="38160">
            <a:solidFill>
              <a:srgbClr val="FFE6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4" name="CustomShape 33"/>
          <p:cNvSpPr/>
          <p:nvPr/>
        </p:nvSpPr>
        <p:spPr>
          <a:xfrm>
            <a:off x="8026560" y="1039680"/>
            <a:ext cx="1422360" cy="38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 algn="ctr">
              <a:lnSpc>
                <a:spcPts val="1100"/>
              </a:lnSpc>
              <a:spcAft>
                <a:spcPts val="386"/>
              </a:spcAft>
            </a:pPr>
            <a:r>
              <a:rPr lang="ru-RU" sz="1100" b="1" strike="noStrike" spc="-1">
                <a:solidFill>
                  <a:srgbClr val="000000"/>
                </a:solidFill>
                <a:latin typeface="Calibri"/>
                <a:ea typeface="DejaVu Sans"/>
              </a:rPr>
              <a:t>Закупочные кооперативы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965" name="CustomShape 34"/>
          <p:cNvSpPr/>
          <p:nvPr/>
        </p:nvSpPr>
        <p:spPr>
          <a:xfrm>
            <a:off x="8737920" y="1773000"/>
            <a:ext cx="278280" cy="6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DE16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6" name="CustomShape 35"/>
          <p:cNvSpPr/>
          <p:nvPr/>
        </p:nvSpPr>
        <p:spPr>
          <a:xfrm>
            <a:off x="8737920" y="2861280"/>
            <a:ext cx="278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DE16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7" name="CustomShape 36"/>
          <p:cNvSpPr/>
          <p:nvPr/>
        </p:nvSpPr>
        <p:spPr>
          <a:xfrm>
            <a:off x="8737920" y="4030920"/>
            <a:ext cx="278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DE16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8" name="CustomShape 37"/>
          <p:cNvSpPr/>
          <p:nvPr/>
        </p:nvSpPr>
        <p:spPr>
          <a:xfrm rot="10800000">
            <a:off x="9005040" y="1495440"/>
            <a:ext cx="1764720" cy="532800"/>
          </a:xfrm>
          <a:prstGeom prst="homePlate">
            <a:avLst>
              <a:gd name="adj" fmla="val 50000"/>
            </a:avLst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9" name="CustomShape 38"/>
          <p:cNvSpPr/>
          <p:nvPr/>
        </p:nvSpPr>
        <p:spPr>
          <a:xfrm rot="10800000">
            <a:off x="9005040" y="2592720"/>
            <a:ext cx="1764720" cy="532800"/>
          </a:xfrm>
          <a:prstGeom prst="homePlate">
            <a:avLst>
              <a:gd name="adj" fmla="val 50000"/>
            </a:avLst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0" name="CustomShape 39"/>
          <p:cNvSpPr/>
          <p:nvPr/>
        </p:nvSpPr>
        <p:spPr>
          <a:xfrm rot="10800000">
            <a:off x="9005040" y="3754080"/>
            <a:ext cx="1764720" cy="532800"/>
          </a:xfrm>
          <a:prstGeom prst="homePlate">
            <a:avLst>
              <a:gd name="adj" fmla="val 50000"/>
            </a:avLst>
          </a:prstGeom>
          <a:solidFill>
            <a:srgbClr val="FFDE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1" name="CustomShape 40"/>
          <p:cNvSpPr/>
          <p:nvPr/>
        </p:nvSpPr>
        <p:spPr>
          <a:xfrm>
            <a:off x="9296280" y="1577160"/>
            <a:ext cx="1422360" cy="38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>
              <a:lnSpc>
                <a:spcPts val="1100"/>
              </a:lnSpc>
              <a:spcAft>
                <a:spcPts val="386"/>
              </a:spcAft>
            </a:pPr>
            <a:r>
              <a:rPr lang="ru-RU" sz="1100" b="1" strike="noStrike" spc="-1">
                <a:solidFill>
                  <a:srgbClr val="000000"/>
                </a:solidFill>
                <a:latin typeface="Calibri"/>
                <a:ea typeface="DejaVu Sans"/>
              </a:rPr>
              <a:t>Оптовый блок продаж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972" name="CustomShape 41"/>
          <p:cNvSpPr/>
          <p:nvPr/>
        </p:nvSpPr>
        <p:spPr>
          <a:xfrm>
            <a:off x="9296280" y="2676600"/>
            <a:ext cx="1422360" cy="38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>
              <a:lnSpc>
                <a:spcPts val="1100"/>
              </a:lnSpc>
              <a:spcAft>
                <a:spcPts val="386"/>
              </a:spcAft>
            </a:pPr>
            <a:r>
              <a:rPr lang="ru-RU" sz="1100" b="1" strike="noStrike" spc="-1">
                <a:solidFill>
                  <a:srgbClr val="000000"/>
                </a:solidFill>
                <a:latin typeface="Calibri"/>
                <a:ea typeface="DejaVu Sans"/>
              </a:rPr>
              <a:t>Розничный блок продаж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973" name="CustomShape 42"/>
          <p:cNvSpPr/>
          <p:nvPr/>
        </p:nvSpPr>
        <p:spPr>
          <a:xfrm>
            <a:off x="9296280" y="3896280"/>
            <a:ext cx="1764720" cy="24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000" tIns="54000" rIns="54000" bIns="54000" anchor="ctr">
            <a:spAutoFit/>
          </a:bodyPr>
          <a:lstStyle/>
          <a:p>
            <a:pPr>
              <a:lnSpc>
                <a:spcPts val="1100"/>
              </a:lnSpc>
              <a:spcAft>
                <a:spcPts val="386"/>
              </a:spcAft>
            </a:pPr>
            <a:r>
              <a:rPr lang="ru-RU" sz="11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Сторонняя переработка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974" name="CustomShape 43"/>
          <p:cNvSpPr/>
          <p:nvPr/>
        </p:nvSpPr>
        <p:spPr>
          <a:xfrm>
            <a:off x="9003960" y="1761840"/>
            <a:ext cx="360" cy="36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4A7EBB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5" name="CustomShape 44"/>
          <p:cNvSpPr/>
          <p:nvPr/>
        </p:nvSpPr>
        <p:spPr>
          <a:xfrm>
            <a:off x="2146320" y="280080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6" name="CustomShape 45"/>
          <p:cNvSpPr/>
          <p:nvPr/>
        </p:nvSpPr>
        <p:spPr>
          <a:xfrm>
            <a:off x="2146320" y="173376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7" name="CustomShape 46"/>
          <p:cNvSpPr/>
          <p:nvPr/>
        </p:nvSpPr>
        <p:spPr>
          <a:xfrm>
            <a:off x="3441600" y="394380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8" name="CustomShape 47"/>
          <p:cNvSpPr/>
          <p:nvPr/>
        </p:nvSpPr>
        <p:spPr>
          <a:xfrm>
            <a:off x="4660920" y="2800800"/>
            <a:ext cx="133560" cy="133560"/>
          </a:xfrm>
          <a:prstGeom prst="ellipse">
            <a:avLst/>
          </a:prstGeom>
          <a:solidFill>
            <a:srgbClr val="FFE600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9" name="CustomShape 48"/>
          <p:cNvSpPr/>
          <p:nvPr/>
        </p:nvSpPr>
        <p:spPr>
          <a:xfrm>
            <a:off x="5956200" y="1733760"/>
            <a:ext cx="133560" cy="133560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0" name="CustomShape 49"/>
          <p:cNvSpPr/>
          <p:nvPr/>
        </p:nvSpPr>
        <p:spPr>
          <a:xfrm>
            <a:off x="5956200" y="2800800"/>
            <a:ext cx="133560" cy="133560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1" name="CustomShape 50"/>
          <p:cNvSpPr/>
          <p:nvPr/>
        </p:nvSpPr>
        <p:spPr>
          <a:xfrm>
            <a:off x="5956200" y="3943800"/>
            <a:ext cx="133560" cy="133560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2" name="CustomShape 51"/>
          <p:cNvSpPr/>
          <p:nvPr/>
        </p:nvSpPr>
        <p:spPr>
          <a:xfrm>
            <a:off x="7251840" y="1733760"/>
            <a:ext cx="133560" cy="133560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3" name="CustomShape 52"/>
          <p:cNvSpPr/>
          <p:nvPr/>
        </p:nvSpPr>
        <p:spPr>
          <a:xfrm>
            <a:off x="7251840" y="2800800"/>
            <a:ext cx="133560" cy="133560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4" name="CustomShape 53"/>
          <p:cNvSpPr/>
          <p:nvPr/>
        </p:nvSpPr>
        <p:spPr>
          <a:xfrm>
            <a:off x="7251840" y="3943800"/>
            <a:ext cx="133560" cy="133560"/>
          </a:xfrm>
          <a:prstGeom prst="ellipse">
            <a:avLst/>
          </a:prstGeom>
          <a:solidFill>
            <a:srgbClr val="00A14B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5" name="CustomShape 54"/>
          <p:cNvSpPr/>
          <p:nvPr/>
        </p:nvSpPr>
        <p:spPr>
          <a:xfrm>
            <a:off x="8547120" y="1733760"/>
            <a:ext cx="133560" cy="133560"/>
          </a:xfrm>
          <a:prstGeom prst="ellipse">
            <a:avLst/>
          </a:prstGeom>
          <a:solidFill>
            <a:srgbClr val="FB8005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6" name="CustomShape 55"/>
          <p:cNvSpPr/>
          <p:nvPr/>
        </p:nvSpPr>
        <p:spPr>
          <a:xfrm>
            <a:off x="8547120" y="2800800"/>
            <a:ext cx="133560" cy="133560"/>
          </a:xfrm>
          <a:prstGeom prst="ellipse">
            <a:avLst/>
          </a:prstGeom>
          <a:solidFill>
            <a:srgbClr val="FB8005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7" name="CustomShape 56"/>
          <p:cNvSpPr/>
          <p:nvPr/>
        </p:nvSpPr>
        <p:spPr>
          <a:xfrm>
            <a:off x="8547120" y="3943800"/>
            <a:ext cx="133560" cy="133560"/>
          </a:xfrm>
          <a:prstGeom prst="ellipse">
            <a:avLst/>
          </a:prstGeom>
          <a:solidFill>
            <a:srgbClr val="FB8005"/>
          </a:solidFill>
          <a:ln>
            <a:solidFill>
              <a:srgbClr val="29292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8" name="CustomShape 57"/>
          <p:cNvSpPr/>
          <p:nvPr/>
        </p:nvSpPr>
        <p:spPr>
          <a:xfrm>
            <a:off x="3978000" y="6546240"/>
            <a:ext cx="1243440" cy="13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241"/>
              </a:spcBef>
            </a:pP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– сбытовая интеграция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989" name="CustomShape 58"/>
          <p:cNvSpPr/>
          <p:nvPr/>
        </p:nvSpPr>
        <p:spPr>
          <a:xfrm>
            <a:off x="574200" y="6546240"/>
            <a:ext cx="1319760" cy="13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241"/>
              </a:spcBef>
            </a:pP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– интеграция производства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990" name="CustomShape 59"/>
          <p:cNvSpPr/>
          <p:nvPr/>
        </p:nvSpPr>
        <p:spPr>
          <a:xfrm>
            <a:off x="2376000" y="6546240"/>
            <a:ext cx="1319760" cy="13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60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241"/>
              </a:spcBef>
            </a:pPr>
            <a:r>
              <a:rPr lang="ru-RU" sz="800" b="0" strike="noStrike" spc="-26">
                <a:solidFill>
                  <a:srgbClr val="2B2F32"/>
                </a:solidFill>
                <a:latin typeface="Calibri"/>
                <a:ea typeface="DejaVu Sans"/>
              </a:rPr>
              <a:t>– интеграция логистики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1991" name="CustomShape 60"/>
          <p:cNvSpPr/>
          <p:nvPr/>
        </p:nvSpPr>
        <p:spPr>
          <a:xfrm>
            <a:off x="396720" y="6545880"/>
            <a:ext cx="133560" cy="133560"/>
          </a:xfrm>
          <a:prstGeom prst="ellipse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2" name="CustomShape 61"/>
          <p:cNvSpPr/>
          <p:nvPr/>
        </p:nvSpPr>
        <p:spPr>
          <a:xfrm>
            <a:off x="2187360" y="6545880"/>
            <a:ext cx="133560" cy="133560"/>
          </a:xfrm>
          <a:prstGeom prst="ellipse">
            <a:avLst/>
          </a:prstGeom>
          <a:solidFill>
            <a:srgbClr val="00A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3" name="CustomShape 62"/>
          <p:cNvSpPr/>
          <p:nvPr/>
        </p:nvSpPr>
        <p:spPr>
          <a:xfrm>
            <a:off x="3789720" y="6545880"/>
            <a:ext cx="133560" cy="133560"/>
          </a:xfrm>
          <a:prstGeom prst="ellipse">
            <a:avLst/>
          </a:prstGeom>
          <a:solidFill>
            <a:srgbClr val="FB8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4" name="CustomShape 63"/>
          <p:cNvSpPr/>
          <p:nvPr/>
        </p:nvSpPr>
        <p:spPr>
          <a:xfrm>
            <a:off x="5140440" y="6354000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95" name="CustomShape 64"/>
          <p:cNvSpPr/>
          <p:nvPr/>
        </p:nvSpPr>
        <p:spPr>
          <a:xfrm>
            <a:off x="5623920" y="5991120"/>
            <a:ext cx="490392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100" b="0" strike="noStrike" spc="-1">
                <a:solidFill>
                  <a:srgbClr val="000000"/>
                </a:solidFill>
                <a:latin typeface="Calibri"/>
                <a:ea typeface="DejaVu Sans"/>
              </a:rPr>
              <a:t>Исходя из проведенных интервью и полученных анкетных данных, имеющихся в районе цепочек поставок готовой продукции, возможные предметы кооперации существуют в процессах поиска и привлечения интегрируемых компаний, закупки сырья, переработки, упаковки, логистики и сбыта. За основу моделей кооперации и интеграции взяты направления деревообработки, сбора дикоросов и выращивании ягодных культур, рыболовства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1996" name="CustomShape 65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DBDDE746-EEFE-4AE2-8B71-E4177B4ABD52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36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CustomShape 1"/>
          <p:cNvSpPr/>
          <p:nvPr/>
        </p:nvSpPr>
        <p:spPr>
          <a:xfrm>
            <a:off x="0" y="0"/>
            <a:ext cx="10692720" cy="647280"/>
          </a:xfrm>
          <a:prstGeom prst="rect">
            <a:avLst/>
          </a:prstGeom>
          <a:solidFill>
            <a:srgbClr val="2B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8" name="CustomShape 2"/>
          <p:cNvSpPr/>
          <p:nvPr/>
        </p:nvSpPr>
        <p:spPr>
          <a:xfrm>
            <a:off x="0" y="4772160"/>
            <a:ext cx="10691280" cy="314280"/>
          </a:xfrm>
          <a:custGeom>
            <a:avLst/>
            <a:gdLst/>
            <a:ahLst/>
            <a:cxnLst/>
            <a:rect l="l" t="t" r="r" b="b"/>
            <a:pathLst>
              <a:path w="10692130" h="314960">
                <a:moveTo>
                  <a:pt x="10692003" y="0"/>
                </a:moveTo>
                <a:lnTo>
                  <a:pt x="0" y="0"/>
                </a:lnTo>
                <a:lnTo>
                  <a:pt x="0" y="314337"/>
                </a:lnTo>
                <a:lnTo>
                  <a:pt x="10692003" y="314337"/>
                </a:lnTo>
                <a:lnTo>
                  <a:pt x="10692003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99" name="CustomShape 3"/>
          <p:cNvSpPr/>
          <p:nvPr/>
        </p:nvSpPr>
        <p:spPr>
          <a:xfrm>
            <a:off x="459000" y="136440"/>
            <a:ext cx="990072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35">
                <a:solidFill>
                  <a:srgbClr val="FFFFFF"/>
                </a:solidFill>
                <a:latin typeface="Calibri"/>
              </a:rPr>
              <a:t>ГЕОГРАФИЯ</a:t>
            </a:r>
            <a:r>
              <a:rPr lang="ru-RU" sz="2000" b="1" strike="noStrike" spc="-26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trike="noStrike" spc="-21">
                <a:solidFill>
                  <a:srgbClr val="FFFFFF"/>
                </a:solidFill>
                <a:latin typeface="Calibri"/>
              </a:rPr>
              <a:t>ВНЕШНИХ</a:t>
            </a:r>
            <a:r>
              <a:rPr lang="ru-RU" sz="2000" b="1" strike="noStrike" spc="-26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trike="noStrike" spc="-32">
                <a:solidFill>
                  <a:srgbClr val="FFFFFF"/>
                </a:solidFill>
                <a:latin typeface="Calibri"/>
              </a:rPr>
              <a:t>ПОСТАВОК В МР </a:t>
            </a:r>
            <a:r>
              <a:rPr lang="ru-RU" sz="1450" b="1" strike="noStrike" spc="26">
                <a:solidFill>
                  <a:srgbClr val="FFFFFF"/>
                </a:solidFill>
                <a:latin typeface="Calibri"/>
              </a:rPr>
              <a:t>– </a:t>
            </a:r>
            <a:r>
              <a:rPr lang="ru-RU" sz="1450" b="1" strike="noStrike" spc="7">
                <a:solidFill>
                  <a:srgbClr val="FFFFFF"/>
                </a:solidFill>
                <a:latin typeface="Calibri"/>
              </a:rPr>
              <a:t>данные </a:t>
            </a:r>
            <a:r>
              <a:rPr lang="ru-RU" sz="1450" b="1" strike="noStrike" spc="-1">
                <a:solidFill>
                  <a:srgbClr val="FFFFFF"/>
                </a:solidFill>
                <a:latin typeface="Calibri"/>
              </a:rPr>
              <a:t>анкетирования </a:t>
            </a:r>
            <a:r>
              <a:rPr lang="ru-RU" sz="1450" b="1" strike="noStrike" spc="15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1450" b="1" strike="noStrike" spc="-126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450" b="1" strike="noStrike" spc="1">
                <a:solidFill>
                  <a:srgbClr val="FFFFFF"/>
                </a:solidFill>
                <a:latin typeface="Calibri"/>
              </a:rPr>
              <a:t>интервьюирования</a:t>
            </a:r>
            <a:endParaRPr lang="ru-RU" sz="1450" b="0" strike="noStrike" spc="-1">
              <a:latin typeface="Arial"/>
            </a:endParaRPr>
          </a:p>
        </p:txBody>
      </p:sp>
      <p:sp>
        <p:nvSpPr>
          <p:cNvPr id="2000" name="CustomShape 4"/>
          <p:cNvSpPr/>
          <p:nvPr/>
        </p:nvSpPr>
        <p:spPr>
          <a:xfrm>
            <a:off x="433080" y="4798800"/>
            <a:ext cx="502920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2B2F32"/>
                </a:solidFill>
                <a:latin typeface="Calibri"/>
                <a:ea typeface="DejaVu Sans"/>
              </a:rPr>
              <a:t>Предложения по </a:t>
            </a:r>
            <a:r>
              <a:rPr lang="ru-RU" sz="1400" b="1" strike="noStrike" spc="9">
                <a:solidFill>
                  <a:srgbClr val="2B2F32"/>
                </a:solidFill>
                <a:latin typeface="Calibri"/>
                <a:ea typeface="DejaVu Sans"/>
              </a:rPr>
              <a:t>оптимизации </a:t>
            </a:r>
            <a:r>
              <a:rPr lang="ru-RU" sz="1400" b="1" strike="noStrike" spc="1">
                <a:solidFill>
                  <a:srgbClr val="2B2F32"/>
                </a:solidFill>
                <a:latin typeface="Calibri"/>
                <a:ea typeface="DejaVu Sans"/>
              </a:rPr>
              <a:t>потоков</a:t>
            </a:r>
            <a:endParaRPr lang="ru-RU" sz="1400" b="0" strike="noStrike" spc="-1">
              <a:latin typeface="Arial"/>
            </a:endParaRPr>
          </a:p>
        </p:txBody>
      </p:sp>
      <p:grpSp>
        <p:nvGrpSpPr>
          <p:cNvPr id="2001" name="Group 5"/>
          <p:cNvGrpSpPr/>
          <p:nvPr/>
        </p:nvGrpSpPr>
        <p:grpSpPr>
          <a:xfrm>
            <a:off x="-20880" y="1281960"/>
            <a:ext cx="4413600" cy="3101400"/>
            <a:chOff x="-20880" y="1281960"/>
            <a:chExt cx="4413600" cy="3101400"/>
          </a:xfrm>
        </p:grpSpPr>
        <p:sp>
          <p:nvSpPr>
            <p:cNvPr id="2002" name="CustomShape 6"/>
            <p:cNvSpPr/>
            <p:nvPr/>
          </p:nvSpPr>
          <p:spPr>
            <a:xfrm>
              <a:off x="360" y="1313280"/>
              <a:ext cx="4340160" cy="36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3" name="CustomShape 7"/>
            <p:cNvSpPr/>
            <p:nvPr/>
          </p:nvSpPr>
          <p:spPr>
            <a:xfrm>
              <a:off x="360" y="1313280"/>
              <a:ext cx="4340160" cy="36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noFill/>
            <a:ln w="50760">
              <a:solidFill>
                <a:srgbClr val="E6E7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4" name="CustomShape 8"/>
            <p:cNvSpPr/>
            <p:nvPr/>
          </p:nvSpPr>
          <p:spPr>
            <a:xfrm>
              <a:off x="0" y="3072240"/>
              <a:ext cx="1055160" cy="1235160"/>
            </a:xfrm>
            <a:custGeom>
              <a:avLst/>
              <a:gdLst/>
              <a:ahLst/>
              <a:cxnLst/>
              <a:rect l="l" t="t" r="r" b="b"/>
              <a:pathLst>
                <a:path w="1056005" h="1235710">
                  <a:moveTo>
                    <a:pt x="0" y="0"/>
                  </a:moveTo>
                  <a:lnTo>
                    <a:pt x="0" y="356133"/>
                  </a:lnTo>
                  <a:lnTo>
                    <a:pt x="46773" y="366994"/>
                  </a:lnTo>
                  <a:lnTo>
                    <a:pt x="92749" y="380365"/>
                  </a:lnTo>
                  <a:lnTo>
                    <a:pt x="137843" y="396206"/>
                  </a:lnTo>
                  <a:lnTo>
                    <a:pt x="181968" y="414480"/>
                  </a:lnTo>
                  <a:lnTo>
                    <a:pt x="225039" y="435148"/>
                  </a:lnTo>
                  <a:lnTo>
                    <a:pt x="266970" y="458172"/>
                  </a:lnTo>
                  <a:lnTo>
                    <a:pt x="307677" y="483513"/>
                  </a:lnTo>
                  <a:lnTo>
                    <a:pt x="347073" y="511134"/>
                  </a:lnTo>
                  <a:lnTo>
                    <a:pt x="385072" y="540995"/>
                  </a:lnTo>
                  <a:lnTo>
                    <a:pt x="421589" y="573060"/>
                  </a:lnTo>
                  <a:lnTo>
                    <a:pt x="456539" y="607288"/>
                  </a:lnTo>
                  <a:lnTo>
                    <a:pt x="489691" y="643491"/>
                  </a:lnTo>
                  <a:lnTo>
                    <a:pt x="520609" y="681201"/>
                  </a:lnTo>
                  <a:lnTo>
                    <a:pt x="549257" y="720332"/>
                  </a:lnTo>
                  <a:lnTo>
                    <a:pt x="575599" y="760796"/>
                  </a:lnTo>
                  <a:lnTo>
                    <a:pt x="599601" y="802505"/>
                  </a:lnTo>
                  <a:lnTo>
                    <a:pt x="621227" y="845371"/>
                  </a:lnTo>
                  <a:lnTo>
                    <a:pt x="640441" y="889307"/>
                  </a:lnTo>
                  <a:lnTo>
                    <a:pt x="657209" y="934226"/>
                  </a:lnTo>
                  <a:lnTo>
                    <a:pt x="671494" y="980040"/>
                  </a:lnTo>
                  <a:lnTo>
                    <a:pt x="683261" y="1026661"/>
                  </a:lnTo>
                  <a:lnTo>
                    <a:pt x="692475" y="1074002"/>
                  </a:lnTo>
                  <a:lnTo>
                    <a:pt x="699100" y="1121975"/>
                  </a:lnTo>
                  <a:lnTo>
                    <a:pt x="703102" y="1170492"/>
                  </a:lnTo>
                  <a:lnTo>
                    <a:pt x="704443" y="1219466"/>
                  </a:lnTo>
                  <a:lnTo>
                    <a:pt x="704443" y="1224838"/>
                  </a:lnTo>
                  <a:lnTo>
                    <a:pt x="704062" y="1235532"/>
                  </a:lnTo>
                  <a:lnTo>
                    <a:pt x="1055230" y="1235532"/>
                  </a:lnTo>
                  <a:lnTo>
                    <a:pt x="1055293" y="1230160"/>
                  </a:lnTo>
                  <a:lnTo>
                    <a:pt x="1055611" y="1224851"/>
                  </a:lnTo>
                  <a:lnTo>
                    <a:pt x="1054659" y="1171128"/>
                  </a:lnTo>
                  <a:lnTo>
                    <a:pt x="1051826" y="1123231"/>
                  </a:lnTo>
                  <a:lnTo>
                    <a:pt x="1047150" y="1075809"/>
                  </a:lnTo>
                  <a:lnTo>
                    <a:pt x="1040664" y="1028900"/>
                  </a:lnTo>
                  <a:lnTo>
                    <a:pt x="1032407" y="982540"/>
                  </a:lnTo>
                  <a:lnTo>
                    <a:pt x="1022412" y="936767"/>
                  </a:lnTo>
                  <a:lnTo>
                    <a:pt x="1010716" y="891616"/>
                  </a:lnTo>
                  <a:lnTo>
                    <a:pt x="997355" y="847124"/>
                  </a:lnTo>
                  <a:lnTo>
                    <a:pt x="982364" y="803327"/>
                  </a:lnTo>
                  <a:lnTo>
                    <a:pt x="965781" y="760262"/>
                  </a:lnTo>
                  <a:lnTo>
                    <a:pt x="947639" y="717966"/>
                  </a:lnTo>
                  <a:lnTo>
                    <a:pt x="927976" y="676475"/>
                  </a:lnTo>
                  <a:lnTo>
                    <a:pt x="906827" y="635826"/>
                  </a:lnTo>
                  <a:lnTo>
                    <a:pt x="884227" y="596055"/>
                  </a:lnTo>
                  <a:lnTo>
                    <a:pt x="860214" y="557198"/>
                  </a:lnTo>
                  <a:lnTo>
                    <a:pt x="834821" y="519293"/>
                  </a:lnTo>
                  <a:lnTo>
                    <a:pt x="808087" y="482376"/>
                  </a:lnTo>
                  <a:lnTo>
                    <a:pt x="780045" y="446483"/>
                  </a:lnTo>
                  <a:lnTo>
                    <a:pt x="750733" y="411651"/>
                  </a:lnTo>
                  <a:lnTo>
                    <a:pt x="720186" y="377916"/>
                  </a:lnTo>
                  <a:lnTo>
                    <a:pt x="688439" y="345315"/>
                  </a:lnTo>
                  <a:lnTo>
                    <a:pt x="655529" y="313885"/>
                  </a:lnTo>
                  <a:lnTo>
                    <a:pt x="621492" y="283662"/>
                  </a:lnTo>
                  <a:lnTo>
                    <a:pt x="586362" y="254682"/>
                  </a:lnTo>
                  <a:lnTo>
                    <a:pt x="550177" y="226983"/>
                  </a:lnTo>
                  <a:lnTo>
                    <a:pt x="512972" y="200600"/>
                  </a:lnTo>
                  <a:lnTo>
                    <a:pt x="474783" y="175570"/>
                  </a:lnTo>
                  <a:lnTo>
                    <a:pt x="435646" y="151930"/>
                  </a:lnTo>
                  <a:lnTo>
                    <a:pt x="395596" y="129716"/>
                  </a:lnTo>
                  <a:lnTo>
                    <a:pt x="354669" y="108965"/>
                  </a:lnTo>
                  <a:lnTo>
                    <a:pt x="312902" y="89713"/>
                  </a:lnTo>
                  <a:lnTo>
                    <a:pt x="270330" y="71997"/>
                  </a:lnTo>
                  <a:lnTo>
                    <a:pt x="226988" y="55853"/>
                  </a:lnTo>
                  <a:lnTo>
                    <a:pt x="182914" y="41318"/>
                  </a:lnTo>
                  <a:lnTo>
                    <a:pt x="138142" y="28429"/>
                  </a:lnTo>
                  <a:lnTo>
                    <a:pt x="92708" y="17222"/>
                  </a:lnTo>
                  <a:lnTo>
                    <a:pt x="46649" y="7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5" name="CustomShape 9"/>
            <p:cNvSpPr/>
            <p:nvPr/>
          </p:nvSpPr>
          <p:spPr>
            <a:xfrm>
              <a:off x="0" y="2194920"/>
              <a:ext cx="1927080" cy="2112480"/>
            </a:xfrm>
            <a:custGeom>
              <a:avLst/>
              <a:gdLst/>
              <a:ahLst/>
              <a:cxnLst/>
              <a:rect l="l" t="t" r="r" b="b"/>
              <a:pathLst>
                <a:path w="1927860" h="2113279">
                  <a:moveTo>
                    <a:pt x="0" y="0"/>
                  </a:moveTo>
                  <a:lnTo>
                    <a:pt x="0" y="408673"/>
                  </a:lnTo>
                  <a:lnTo>
                    <a:pt x="50795" y="414697"/>
                  </a:lnTo>
                  <a:lnTo>
                    <a:pt x="101240" y="422222"/>
                  </a:lnTo>
                  <a:lnTo>
                    <a:pt x="151309" y="431238"/>
                  </a:lnTo>
                  <a:lnTo>
                    <a:pt x="200975" y="441732"/>
                  </a:lnTo>
                  <a:lnTo>
                    <a:pt x="250211" y="453693"/>
                  </a:lnTo>
                  <a:lnTo>
                    <a:pt x="298990" y="467110"/>
                  </a:lnTo>
                  <a:lnTo>
                    <a:pt x="347285" y="481971"/>
                  </a:lnTo>
                  <a:lnTo>
                    <a:pt x="395070" y="498264"/>
                  </a:lnTo>
                  <a:lnTo>
                    <a:pt x="442318" y="515979"/>
                  </a:lnTo>
                  <a:lnTo>
                    <a:pt x="489002" y="535103"/>
                  </a:lnTo>
                  <a:lnTo>
                    <a:pt x="535095" y="555625"/>
                  </a:lnTo>
                  <a:lnTo>
                    <a:pt x="580571" y="577534"/>
                  </a:lnTo>
                  <a:lnTo>
                    <a:pt x="625403" y="600817"/>
                  </a:lnTo>
                  <a:lnTo>
                    <a:pt x="669563" y="625465"/>
                  </a:lnTo>
                  <a:lnTo>
                    <a:pt x="713026" y="651464"/>
                  </a:lnTo>
                  <a:lnTo>
                    <a:pt x="755764" y="678804"/>
                  </a:lnTo>
                  <a:lnTo>
                    <a:pt x="797751" y="707473"/>
                  </a:lnTo>
                  <a:lnTo>
                    <a:pt x="838960" y="737460"/>
                  </a:lnTo>
                  <a:lnTo>
                    <a:pt x="879364" y="768753"/>
                  </a:lnTo>
                  <a:lnTo>
                    <a:pt x="918936" y="801340"/>
                  </a:lnTo>
                  <a:lnTo>
                    <a:pt x="957650" y="835210"/>
                  </a:lnTo>
                  <a:lnTo>
                    <a:pt x="995479" y="870352"/>
                  </a:lnTo>
                  <a:lnTo>
                    <a:pt x="1032395" y="906754"/>
                  </a:lnTo>
                  <a:lnTo>
                    <a:pt x="1066785" y="942701"/>
                  </a:lnTo>
                  <a:lnTo>
                    <a:pt x="1100000" y="979470"/>
                  </a:lnTo>
                  <a:lnTo>
                    <a:pt x="1132033" y="1017039"/>
                  </a:lnTo>
                  <a:lnTo>
                    <a:pt x="1162872" y="1055383"/>
                  </a:lnTo>
                  <a:lnTo>
                    <a:pt x="1192509" y="1094478"/>
                  </a:lnTo>
                  <a:lnTo>
                    <a:pt x="1220932" y="1134301"/>
                  </a:lnTo>
                  <a:lnTo>
                    <a:pt x="1248134" y="1174829"/>
                  </a:lnTo>
                  <a:lnTo>
                    <a:pt x="1274104" y="1216036"/>
                  </a:lnTo>
                  <a:lnTo>
                    <a:pt x="1298831" y="1257901"/>
                  </a:lnTo>
                  <a:lnTo>
                    <a:pt x="1322308" y="1300398"/>
                  </a:lnTo>
                  <a:lnTo>
                    <a:pt x="1344523" y="1343504"/>
                  </a:lnTo>
                  <a:lnTo>
                    <a:pt x="1365467" y="1387196"/>
                  </a:lnTo>
                  <a:lnTo>
                    <a:pt x="1385130" y="1431450"/>
                  </a:lnTo>
                  <a:lnTo>
                    <a:pt x="1403503" y="1476241"/>
                  </a:lnTo>
                  <a:lnTo>
                    <a:pt x="1420576" y="1521547"/>
                  </a:lnTo>
                  <a:lnTo>
                    <a:pt x="1436339" y="1567343"/>
                  </a:lnTo>
                  <a:lnTo>
                    <a:pt x="1450782" y="1613607"/>
                  </a:lnTo>
                  <a:lnTo>
                    <a:pt x="1463896" y="1660313"/>
                  </a:lnTo>
                  <a:lnTo>
                    <a:pt x="1475671" y="1707438"/>
                  </a:lnTo>
                  <a:lnTo>
                    <a:pt x="1486097" y="1754960"/>
                  </a:lnTo>
                  <a:lnTo>
                    <a:pt x="1495164" y="1802853"/>
                  </a:lnTo>
                  <a:lnTo>
                    <a:pt x="1502863" y="1851094"/>
                  </a:lnTo>
                  <a:lnTo>
                    <a:pt x="1509185" y="1899660"/>
                  </a:lnTo>
                  <a:lnTo>
                    <a:pt x="1514118" y="1948527"/>
                  </a:lnTo>
                  <a:lnTo>
                    <a:pt x="1517654" y="1997670"/>
                  </a:lnTo>
                  <a:lnTo>
                    <a:pt x="1519783" y="2047067"/>
                  </a:lnTo>
                  <a:lnTo>
                    <a:pt x="1520494" y="2096693"/>
                  </a:lnTo>
                  <a:lnTo>
                    <a:pt x="1520291" y="2112759"/>
                  </a:lnTo>
                  <a:lnTo>
                    <a:pt x="1927263" y="2112759"/>
                  </a:lnTo>
                  <a:lnTo>
                    <a:pt x="1926899" y="2047753"/>
                  </a:lnTo>
                  <a:lnTo>
                    <a:pt x="1925206" y="1999074"/>
                  </a:lnTo>
                  <a:lnTo>
                    <a:pt x="1922400" y="1950667"/>
                  </a:lnTo>
                  <a:lnTo>
                    <a:pt x="1918494" y="1902547"/>
                  </a:lnTo>
                  <a:lnTo>
                    <a:pt x="1913499" y="1854725"/>
                  </a:lnTo>
                  <a:lnTo>
                    <a:pt x="1907429" y="1807214"/>
                  </a:lnTo>
                  <a:lnTo>
                    <a:pt x="1900296" y="1760026"/>
                  </a:lnTo>
                  <a:lnTo>
                    <a:pt x="1892112" y="1713175"/>
                  </a:lnTo>
                  <a:lnTo>
                    <a:pt x="1882890" y="1666673"/>
                  </a:lnTo>
                  <a:lnTo>
                    <a:pt x="1872643" y="1620533"/>
                  </a:lnTo>
                  <a:lnTo>
                    <a:pt x="1861382" y="1574767"/>
                  </a:lnTo>
                  <a:lnTo>
                    <a:pt x="1849121" y="1529389"/>
                  </a:lnTo>
                  <a:lnTo>
                    <a:pt x="1835872" y="1484410"/>
                  </a:lnTo>
                  <a:lnTo>
                    <a:pt x="1821648" y="1439843"/>
                  </a:lnTo>
                  <a:lnTo>
                    <a:pt x="1806460" y="1395701"/>
                  </a:lnTo>
                  <a:lnTo>
                    <a:pt x="1790322" y="1351998"/>
                  </a:lnTo>
                  <a:lnTo>
                    <a:pt x="1773246" y="1308744"/>
                  </a:lnTo>
                  <a:lnTo>
                    <a:pt x="1755244" y="1265953"/>
                  </a:lnTo>
                  <a:lnTo>
                    <a:pt x="1736330" y="1223638"/>
                  </a:lnTo>
                  <a:lnTo>
                    <a:pt x="1716515" y="1181812"/>
                  </a:lnTo>
                  <a:lnTo>
                    <a:pt x="1695812" y="1140486"/>
                  </a:lnTo>
                  <a:lnTo>
                    <a:pt x="1674233" y="1099674"/>
                  </a:lnTo>
                  <a:lnTo>
                    <a:pt x="1651792" y="1059388"/>
                  </a:lnTo>
                  <a:lnTo>
                    <a:pt x="1628500" y="1019641"/>
                  </a:lnTo>
                  <a:lnTo>
                    <a:pt x="1604371" y="980446"/>
                  </a:lnTo>
                  <a:lnTo>
                    <a:pt x="1579416" y="941815"/>
                  </a:lnTo>
                  <a:lnTo>
                    <a:pt x="1553648" y="903761"/>
                  </a:lnTo>
                  <a:lnTo>
                    <a:pt x="1527080" y="866297"/>
                  </a:lnTo>
                  <a:lnTo>
                    <a:pt x="1499724" y="829435"/>
                  </a:lnTo>
                  <a:lnTo>
                    <a:pt x="1471592" y="793187"/>
                  </a:lnTo>
                  <a:lnTo>
                    <a:pt x="1442698" y="757568"/>
                  </a:lnTo>
                  <a:lnTo>
                    <a:pt x="1413053" y="722588"/>
                  </a:lnTo>
                  <a:lnTo>
                    <a:pt x="1382671" y="688261"/>
                  </a:lnTo>
                  <a:lnTo>
                    <a:pt x="1351563" y="654600"/>
                  </a:lnTo>
                  <a:lnTo>
                    <a:pt x="1319743" y="621617"/>
                  </a:lnTo>
                  <a:lnTo>
                    <a:pt x="1287222" y="589325"/>
                  </a:lnTo>
                  <a:lnTo>
                    <a:pt x="1254013" y="557737"/>
                  </a:lnTo>
                  <a:lnTo>
                    <a:pt x="1220130" y="526864"/>
                  </a:lnTo>
                  <a:lnTo>
                    <a:pt x="1185583" y="496721"/>
                  </a:lnTo>
                  <a:lnTo>
                    <a:pt x="1150386" y="467319"/>
                  </a:lnTo>
                  <a:lnTo>
                    <a:pt x="1114552" y="438671"/>
                  </a:lnTo>
                  <a:lnTo>
                    <a:pt x="1078092" y="410790"/>
                  </a:lnTo>
                  <a:lnTo>
                    <a:pt x="1041020" y="383688"/>
                  </a:lnTo>
                  <a:lnTo>
                    <a:pt x="1003347" y="357379"/>
                  </a:lnTo>
                  <a:lnTo>
                    <a:pt x="965087" y="331874"/>
                  </a:lnTo>
                  <a:lnTo>
                    <a:pt x="926251" y="307186"/>
                  </a:lnTo>
                  <a:lnTo>
                    <a:pt x="886853" y="283329"/>
                  </a:lnTo>
                  <a:lnTo>
                    <a:pt x="846905" y="260315"/>
                  </a:lnTo>
                  <a:lnTo>
                    <a:pt x="806419" y="238156"/>
                  </a:lnTo>
                  <a:lnTo>
                    <a:pt x="765408" y="216865"/>
                  </a:lnTo>
                  <a:lnTo>
                    <a:pt x="723884" y="196455"/>
                  </a:lnTo>
                  <a:lnTo>
                    <a:pt x="681861" y="176938"/>
                  </a:lnTo>
                  <a:lnTo>
                    <a:pt x="639349" y="158327"/>
                  </a:lnTo>
                  <a:lnTo>
                    <a:pt x="596363" y="140635"/>
                  </a:lnTo>
                  <a:lnTo>
                    <a:pt x="552914" y="123874"/>
                  </a:lnTo>
                  <a:lnTo>
                    <a:pt x="509015" y="108057"/>
                  </a:lnTo>
                  <a:lnTo>
                    <a:pt x="464678" y="93197"/>
                  </a:lnTo>
                  <a:lnTo>
                    <a:pt x="419917" y="79307"/>
                  </a:lnTo>
                  <a:lnTo>
                    <a:pt x="374742" y="66398"/>
                  </a:lnTo>
                  <a:lnTo>
                    <a:pt x="329168" y="54484"/>
                  </a:lnTo>
                  <a:lnTo>
                    <a:pt x="283207" y="43577"/>
                  </a:lnTo>
                  <a:lnTo>
                    <a:pt x="236870" y="33690"/>
                  </a:lnTo>
                  <a:lnTo>
                    <a:pt x="190171" y="24836"/>
                  </a:lnTo>
                  <a:lnTo>
                    <a:pt x="143122" y="17028"/>
                  </a:lnTo>
                  <a:lnTo>
                    <a:pt x="95735" y="10277"/>
                  </a:lnTo>
                  <a:lnTo>
                    <a:pt x="48023" y="4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6" name="CustomShape 10"/>
            <p:cNvSpPr/>
            <p:nvPr/>
          </p:nvSpPr>
          <p:spPr>
            <a:xfrm>
              <a:off x="0" y="1281960"/>
              <a:ext cx="2837880" cy="3025800"/>
            </a:xfrm>
            <a:custGeom>
              <a:avLst/>
              <a:gdLst/>
              <a:ahLst/>
              <a:cxnLst/>
              <a:rect l="l" t="t" r="r" b="b"/>
              <a:pathLst>
                <a:path w="2838450" h="3026410">
                  <a:moveTo>
                    <a:pt x="0" y="0"/>
                  </a:moveTo>
                  <a:lnTo>
                    <a:pt x="0" y="445452"/>
                  </a:lnTo>
                  <a:lnTo>
                    <a:pt x="50475" y="449368"/>
                  </a:lnTo>
                  <a:lnTo>
                    <a:pt x="100752" y="454259"/>
                  </a:lnTo>
                  <a:lnTo>
                    <a:pt x="150820" y="460118"/>
                  </a:lnTo>
                  <a:lnTo>
                    <a:pt x="200667" y="466942"/>
                  </a:lnTo>
                  <a:lnTo>
                    <a:pt x="250282" y="474725"/>
                  </a:lnTo>
                  <a:lnTo>
                    <a:pt x="299655" y="483464"/>
                  </a:lnTo>
                  <a:lnTo>
                    <a:pt x="348774" y="493152"/>
                  </a:lnTo>
                  <a:lnTo>
                    <a:pt x="397627" y="503786"/>
                  </a:lnTo>
                  <a:lnTo>
                    <a:pt x="446205" y="515361"/>
                  </a:lnTo>
                  <a:lnTo>
                    <a:pt x="494495" y="527873"/>
                  </a:lnTo>
                  <a:lnTo>
                    <a:pt x="542488" y="541315"/>
                  </a:lnTo>
                  <a:lnTo>
                    <a:pt x="590171" y="555684"/>
                  </a:lnTo>
                  <a:lnTo>
                    <a:pt x="637533" y="570975"/>
                  </a:lnTo>
                  <a:lnTo>
                    <a:pt x="684564" y="587184"/>
                  </a:lnTo>
                  <a:lnTo>
                    <a:pt x="731252" y="604305"/>
                  </a:lnTo>
                  <a:lnTo>
                    <a:pt x="777586" y="622334"/>
                  </a:lnTo>
                  <a:lnTo>
                    <a:pt x="823556" y="641266"/>
                  </a:lnTo>
                  <a:lnTo>
                    <a:pt x="869149" y="661096"/>
                  </a:lnTo>
                  <a:lnTo>
                    <a:pt x="914356" y="681820"/>
                  </a:lnTo>
                  <a:lnTo>
                    <a:pt x="959164" y="703434"/>
                  </a:lnTo>
                  <a:lnTo>
                    <a:pt x="1003563" y="725931"/>
                  </a:lnTo>
                  <a:lnTo>
                    <a:pt x="1047542" y="749308"/>
                  </a:lnTo>
                  <a:lnTo>
                    <a:pt x="1091089" y="773560"/>
                  </a:lnTo>
                  <a:lnTo>
                    <a:pt x="1134194" y="798682"/>
                  </a:lnTo>
                  <a:lnTo>
                    <a:pt x="1176845" y="824669"/>
                  </a:lnTo>
                  <a:lnTo>
                    <a:pt x="1219031" y="851518"/>
                  </a:lnTo>
                  <a:lnTo>
                    <a:pt x="1260742" y="879222"/>
                  </a:lnTo>
                  <a:lnTo>
                    <a:pt x="1301965" y="907777"/>
                  </a:lnTo>
                  <a:lnTo>
                    <a:pt x="1342691" y="937179"/>
                  </a:lnTo>
                  <a:lnTo>
                    <a:pt x="1382907" y="967423"/>
                  </a:lnTo>
                  <a:lnTo>
                    <a:pt x="1422603" y="998505"/>
                  </a:lnTo>
                  <a:lnTo>
                    <a:pt x="1461768" y="1030418"/>
                  </a:lnTo>
                  <a:lnTo>
                    <a:pt x="1500391" y="1063160"/>
                  </a:lnTo>
                  <a:lnTo>
                    <a:pt x="1538460" y="1096724"/>
                  </a:lnTo>
                  <a:lnTo>
                    <a:pt x="1575964" y="1131107"/>
                  </a:lnTo>
                  <a:lnTo>
                    <a:pt x="1612892" y="1166303"/>
                  </a:lnTo>
                  <a:lnTo>
                    <a:pt x="1649234" y="1202309"/>
                  </a:lnTo>
                  <a:lnTo>
                    <a:pt x="1684832" y="1238968"/>
                  </a:lnTo>
                  <a:lnTo>
                    <a:pt x="1719616" y="1276206"/>
                  </a:lnTo>
                  <a:lnTo>
                    <a:pt x="1753582" y="1314010"/>
                  </a:lnTo>
                  <a:lnTo>
                    <a:pt x="1786726" y="1352370"/>
                  </a:lnTo>
                  <a:lnTo>
                    <a:pt x="1819042" y="1391274"/>
                  </a:lnTo>
                  <a:lnTo>
                    <a:pt x="1850528" y="1430711"/>
                  </a:lnTo>
                  <a:lnTo>
                    <a:pt x="1881177" y="1470671"/>
                  </a:lnTo>
                  <a:lnTo>
                    <a:pt x="1910985" y="1511141"/>
                  </a:lnTo>
                  <a:lnTo>
                    <a:pt x="1939948" y="1552112"/>
                  </a:lnTo>
                  <a:lnTo>
                    <a:pt x="1968061" y="1593572"/>
                  </a:lnTo>
                  <a:lnTo>
                    <a:pt x="1995320" y="1635509"/>
                  </a:lnTo>
                  <a:lnTo>
                    <a:pt x="2021719" y="1677914"/>
                  </a:lnTo>
                  <a:lnTo>
                    <a:pt x="2047256" y="1720774"/>
                  </a:lnTo>
                  <a:lnTo>
                    <a:pt x="2071924" y="1764078"/>
                  </a:lnTo>
                  <a:lnTo>
                    <a:pt x="2095719" y="1807816"/>
                  </a:lnTo>
                  <a:lnTo>
                    <a:pt x="2118637" y="1851977"/>
                  </a:lnTo>
                  <a:lnTo>
                    <a:pt x="2140674" y="1896549"/>
                  </a:lnTo>
                  <a:lnTo>
                    <a:pt x="2161823" y="1941521"/>
                  </a:lnTo>
                  <a:lnTo>
                    <a:pt x="2182083" y="1986882"/>
                  </a:lnTo>
                  <a:lnTo>
                    <a:pt x="2201446" y="2032622"/>
                  </a:lnTo>
                  <a:lnTo>
                    <a:pt x="2219910" y="2078728"/>
                  </a:lnTo>
                  <a:lnTo>
                    <a:pt x="2237468" y="2125191"/>
                  </a:lnTo>
                  <a:lnTo>
                    <a:pt x="2254118" y="2171998"/>
                  </a:lnTo>
                  <a:lnTo>
                    <a:pt x="2269854" y="2219139"/>
                  </a:lnTo>
                  <a:lnTo>
                    <a:pt x="2284672" y="2266602"/>
                  </a:lnTo>
                  <a:lnTo>
                    <a:pt x="2298566" y="2314377"/>
                  </a:lnTo>
                  <a:lnTo>
                    <a:pt x="2311533" y="2362453"/>
                  </a:lnTo>
                  <a:lnTo>
                    <a:pt x="2323569" y="2410818"/>
                  </a:lnTo>
                  <a:lnTo>
                    <a:pt x="2334667" y="2459461"/>
                  </a:lnTo>
                  <a:lnTo>
                    <a:pt x="2344825" y="2508372"/>
                  </a:lnTo>
                  <a:lnTo>
                    <a:pt x="2354036" y="2557538"/>
                  </a:lnTo>
                  <a:lnTo>
                    <a:pt x="2362298" y="2606950"/>
                  </a:lnTo>
                  <a:lnTo>
                    <a:pt x="2369605" y="2656596"/>
                  </a:lnTo>
                  <a:lnTo>
                    <a:pt x="2375952" y="2706464"/>
                  </a:lnTo>
                  <a:lnTo>
                    <a:pt x="2381335" y="2756544"/>
                  </a:lnTo>
                  <a:lnTo>
                    <a:pt x="2385750" y="2806825"/>
                  </a:lnTo>
                  <a:lnTo>
                    <a:pt x="2389191" y="2857296"/>
                  </a:lnTo>
                  <a:lnTo>
                    <a:pt x="2391655" y="2907945"/>
                  </a:lnTo>
                  <a:lnTo>
                    <a:pt x="2393137" y="2958762"/>
                  </a:lnTo>
                  <a:lnTo>
                    <a:pt x="2393632" y="3009734"/>
                  </a:lnTo>
                  <a:lnTo>
                    <a:pt x="2393442" y="3025800"/>
                  </a:lnTo>
                  <a:lnTo>
                    <a:pt x="2838043" y="3025800"/>
                  </a:lnTo>
                  <a:lnTo>
                    <a:pt x="2837841" y="2960906"/>
                  </a:lnTo>
                  <a:lnTo>
                    <a:pt x="2836667" y="2912257"/>
                  </a:lnTo>
                  <a:lnTo>
                    <a:pt x="2834719" y="2863795"/>
                  </a:lnTo>
                  <a:lnTo>
                    <a:pt x="2832001" y="2815524"/>
                  </a:lnTo>
                  <a:lnTo>
                    <a:pt x="2828520" y="2767451"/>
                  </a:lnTo>
                  <a:lnTo>
                    <a:pt x="2824282" y="2719583"/>
                  </a:lnTo>
                  <a:lnTo>
                    <a:pt x="2819293" y="2671925"/>
                  </a:lnTo>
                  <a:lnTo>
                    <a:pt x="2813559" y="2624483"/>
                  </a:lnTo>
                  <a:lnTo>
                    <a:pt x="2807086" y="2577263"/>
                  </a:lnTo>
                  <a:lnTo>
                    <a:pt x="2799880" y="2530272"/>
                  </a:lnTo>
                  <a:lnTo>
                    <a:pt x="2791946" y="2483515"/>
                  </a:lnTo>
                  <a:lnTo>
                    <a:pt x="2783292" y="2436999"/>
                  </a:lnTo>
                  <a:lnTo>
                    <a:pt x="2773923" y="2390729"/>
                  </a:lnTo>
                  <a:lnTo>
                    <a:pt x="2763844" y="2344711"/>
                  </a:lnTo>
                  <a:lnTo>
                    <a:pt x="2753063" y="2298952"/>
                  </a:lnTo>
                  <a:lnTo>
                    <a:pt x="2741584" y="2253458"/>
                  </a:lnTo>
                  <a:lnTo>
                    <a:pt x="2729414" y="2208234"/>
                  </a:lnTo>
                  <a:lnTo>
                    <a:pt x="2716559" y="2163288"/>
                  </a:lnTo>
                  <a:lnTo>
                    <a:pt x="2703026" y="2118624"/>
                  </a:lnTo>
                  <a:lnTo>
                    <a:pt x="2688819" y="2074248"/>
                  </a:lnTo>
                  <a:lnTo>
                    <a:pt x="2673945" y="2030168"/>
                  </a:lnTo>
                  <a:lnTo>
                    <a:pt x="2658410" y="1986389"/>
                  </a:lnTo>
                  <a:lnTo>
                    <a:pt x="2642220" y="1942916"/>
                  </a:lnTo>
                  <a:lnTo>
                    <a:pt x="2625381" y="1899757"/>
                  </a:lnTo>
                  <a:lnTo>
                    <a:pt x="2607898" y="1856917"/>
                  </a:lnTo>
                  <a:lnTo>
                    <a:pt x="2589779" y="1814402"/>
                  </a:lnTo>
                  <a:lnTo>
                    <a:pt x="2571029" y="1772218"/>
                  </a:lnTo>
                  <a:lnTo>
                    <a:pt x="2551653" y="1730371"/>
                  </a:lnTo>
                  <a:lnTo>
                    <a:pt x="2531659" y="1688868"/>
                  </a:lnTo>
                  <a:lnTo>
                    <a:pt x="2511051" y="1647714"/>
                  </a:lnTo>
                  <a:lnTo>
                    <a:pt x="2489837" y="1606915"/>
                  </a:lnTo>
                  <a:lnTo>
                    <a:pt x="2468021" y="1566478"/>
                  </a:lnTo>
                  <a:lnTo>
                    <a:pt x="2445611" y="1526409"/>
                  </a:lnTo>
                  <a:lnTo>
                    <a:pt x="2422611" y="1486713"/>
                  </a:lnTo>
                  <a:lnTo>
                    <a:pt x="2399028" y="1447396"/>
                  </a:lnTo>
                  <a:lnTo>
                    <a:pt x="2374868" y="1408465"/>
                  </a:lnTo>
                  <a:lnTo>
                    <a:pt x="2350137" y="1369926"/>
                  </a:lnTo>
                  <a:lnTo>
                    <a:pt x="2324842" y="1331785"/>
                  </a:lnTo>
                  <a:lnTo>
                    <a:pt x="2298987" y="1294047"/>
                  </a:lnTo>
                  <a:lnTo>
                    <a:pt x="2272579" y="1256719"/>
                  </a:lnTo>
                  <a:lnTo>
                    <a:pt x="2245624" y="1219807"/>
                  </a:lnTo>
                  <a:lnTo>
                    <a:pt x="2218127" y="1183317"/>
                  </a:lnTo>
                  <a:lnTo>
                    <a:pt x="2190096" y="1147255"/>
                  </a:lnTo>
                  <a:lnTo>
                    <a:pt x="2161536" y="1111628"/>
                  </a:lnTo>
                  <a:lnTo>
                    <a:pt x="2132453" y="1076440"/>
                  </a:lnTo>
                  <a:lnTo>
                    <a:pt x="2102853" y="1041698"/>
                  </a:lnTo>
                  <a:lnTo>
                    <a:pt x="2072741" y="1007409"/>
                  </a:lnTo>
                  <a:lnTo>
                    <a:pt x="2042125" y="973578"/>
                  </a:lnTo>
                  <a:lnTo>
                    <a:pt x="2011010" y="940211"/>
                  </a:lnTo>
                  <a:lnTo>
                    <a:pt x="1979401" y="907314"/>
                  </a:lnTo>
                  <a:lnTo>
                    <a:pt x="1947306" y="874894"/>
                  </a:lnTo>
                  <a:lnTo>
                    <a:pt x="1914729" y="842956"/>
                  </a:lnTo>
                  <a:lnTo>
                    <a:pt x="1881678" y="811507"/>
                  </a:lnTo>
                  <a:lnTo>
                    <a:pt x="1848157" y="780553"/>
                  </a:lnTo>
                  <a:lnTo>
                    <a:pt x="1814173" y="750099"/>
                  </a:lnTo>
                  <a:lnTo>
                    <a:pt x="1779733" y="720151"/>
                  </a:lnTo>
                  <a:lnTo>
                    <a:pt x="1744841" y="690716"/>
                  </a:lnTo>
                  <a:lnTo>
                    <a:pt x="1709504" y="661801"/>
                  </a:lnTo>
                  <a:lnTo>
                    <a:pt x="1673729" y="633409"/>
                  </a:lnTo>
                  <a:lnTo>
                    <a:pt x="1637520" y="605549"/>
                  </a:lnTo>
                  <a:lnTo>
                    <a:pt x="1600884" y="578226"/>
                  </a:lnTo>
                  <a:lnTo>
                    <a:pt x="1563827" y="551445"/>
                  </a:lnTo>
                  <a:lnTo>
                    <a:pt x="1526355" y="525214"/>
                  </a:lnTo>
                  <a:lnTo>
                    <a:pt x="1488475" y="499538"/>
                  </a:lnTo>
                  <a:lnTo>
                    <a:pt x="1450191" y="474423"/>
                  </a:lnTo>
                  <a:lnTo>
                    <a:pt x="1411510" y="449874"/>
                  </a:lnTo>
                  <a:lnTo>
                    <a:pt x="1372438" y="425900"/>
                  </a:lnTo>
                  <a:lnTo>
                    <a:pt x="1332981" y="402504"/>
                  </a:lnTo>
                  <a:lnTo>
                    <a:pt x="1293145" y="379694"/>
                  </a:lnTo>
                  <a:lnTo>
                    <a:pt x="1252936" y="357475"/>
                  </a:lnTo>
                  <a:lnTo>
                    <a:pt x="1212360" y="335853"/>
                  </a:lnTo>
                  <a:lnTo>
                    <a:pt x="1171423" y="314835"/>
                  </a:lnTo>
                  <a:lnTo>
                    <a:pt x="1130131" y="294427"/>
                  </a:lnTo>
                  <a:lnTo>
                    <a:pt x="1088489" y="274634"/>
                  </a:lnTo>
                  <a:lnTo>
                    <a:pt x="1046505" y="255462"/>
                  </a:lnTo>
                  <a:lnTo>
                    <a:pt x="1004184" y="236918"/>
                  </a:lnTo>
                  <a:lnTo>
                    <a:pt x="961532" y="219008"/>
                  </a:lnTo>
                  <a:lnTo>
                    <a:pt x="918555" y="201738"/>
                  </a:lnTo>
                  <a:lnTo>
                    <a:pt x="875259" y="185114"/>
                  </a:lnTo>
                  <a:lnTo>
                    <a:pt x="831649" y="169141"/>
                  </a:lnTo>
                  <a:lnTo>
                    <a:pt x="787733" y="153826"/>
                  </a:lnTo>
                  <a:lnTo>
                    <a:pt x="743516" y="139176"/>
                  </a:lnTo>
                  <a:lnTo>
                    <a:pt x="699004" y="125195"/>
                  </a:lnTo>
                  <a:lnTo>
                    <a:pt x="654203" y="111890"/>
                  </a:lnTo>
                  <a:lnTo>
                    <a:pt x="609118" y="99268"/>
                  </a:lnTo>
                  <a:lnTo>
                    <a:pt x="563757" y="87333"/>
                  </a:lnTo>
                  <a:lnTo>
                    <a:pt x="518125" y="76093"/>
                  </a:lnTo>
                  <a:lnTo>
                    <a:pt x="472227" y="65553"/>
                  </a:lnTo>
                  <a:lnTo>
                    <a:pt x="426071" y="55720"/>
                  </a:lnTo>
                  <a:lnTo>
                    <a:pt x="379662" y="46598"/>
                  </a:lnTo>
                  <a:lnTo>
                    <a:pt x="333006" y="38195"/>
                  </a:lnTo>
                  <a:lnTo>
                    <a:pt x="286108" y="30517"/>
                  </a:lnTo>
                  <a:lnTo>
                    <a:pt x="238976" y="23569"/>
                  </a:lnTo>
                  <a:lnTo>
                    <a:pt x="191615" y="17358"/>
                  </a:lnTo>
                  <a:lnTo>
                    <a:pt x="144030" y="11889"/>
                  </a:lnTo>
                  <a:lnTo>
                    <a:pt x="96229" y="7169"/>
                  </a:lnTo>
                  <a:lnTo>
                    <a:pt x="48217" y="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7" name="CustomShape 11"/>
            <p:cNvSpPr/>
            <p:nvPr/>
          </p:nvSpPr>
          <p:spPr>
            <a:xfrm>
              <a:off x="360" y="4279320"/>
              <a:ext cx="4331880" cy="36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4332439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8" name="CustomShape 12"/>
            <p:cNvSpPr/>
            <p:nvPr/>
          </p:nvSpPr>
          <p:spPr>
            <a:xfrm>
              <a:off x="360" y="4291920"/>
              <a:ext cx="4331880" cy="36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0" y="0"/>
                  </a:moveTo>
                  <a:lnTo>
                    <a:pt x="4332439" y="0"/>
                  </a:lnTo>
                </a:path>
              </a:pathLst>
            </a:custGeom>
            <a:noFill/>
            <a:ln w="507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9" name="CustomShape 13"/>
            <p:cNvSpPr/>
            <p:nvPr/>
          </p:nvSpPr>
          <p:spPr>
            <a:xfrm>
              <a:off x="0" y="3079800"/>
              <a:ext cx="4340880" cy="11880"/>
            </a:xfrm>
            <a:custGeom>
              <a:avLst/>
              <a:gdLst/>
              <a:ahLst/>
              <a:cxnLst/>
              <a:rect l="l" t="t" r="r" b="b"/>
              <a:pathLst>
                <a:path w="4341495" h="12700">
                  <a:moveTo>
                    <a:pt x="0" y="12700"/>
                  </a:moveTo>
                  <a:lnTo>
                    <a:pt x="4341164" y="0"/>
                  </a:lnTo>
                </a:path>
              </a:pathLst>
            </a:custGeom>
            <a:noFill/>
            <a:ln w="50760">
              <a:solidFill>
                <a:srgbClr val="93959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10" name="CustomShape 14"/>
            <p:cNvSpPr/>
            <p:nvPr/>
          </p:nvSpPr>
          <p:spPr>
            <a:xfrm>
              <a:off x="360" y="2216880"/>
              <a:ext cx="4340160" cy="36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11" name="CustomShape 15"/>
            <p:cNvSpPr/>
            <p:nvPr/>
          </p:nvSpPr>
          <p:spPr>
            <a:xfrm>
              <a:off x="360" y="2216880"/>
              <a:ext cx="4340160" cy="36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noFill/>
            <a:ln w="50760">
              <a:solidFill>
                <a:srgbClr val="BCBEC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12" name="CustomShape 16"/>
            <p:cNvSpPr/>
            <p:nvPr/>
          </p:nvSpPr>
          <p:spPr>
            <a:xfrm>
              <a:off x="-20880" y="3839040"/>
              <a:ext cx="380880" cy="462240"/>
            </a:xfrm>
            <a:custGeom>
              <a:avLst/>
              <a:gdLst/>
              <a:ahLst/>
              <a:cxnLst/>
              <a:rect l="l" t="t" r="r" b="b"/>
              <a:pathLst>
                <a:path w="274320" h="332739">
                  <a:moveTo>
                    <a:pt x="0" y="0"/>
                  </a:moveTo>
                  <a:lnTo>
                    <a:pt x="0" y="332333"/>
                  </a:lnTo>
                  <a:lnTo>
                    <a:pt x="273824" y="332333"/>
                  </a:lnTo>
                  <a:lnTo>
                    <a:pt x="270369" y="283790"/>
                  </a:lnTo>
                  <a:lnTo>
                    <a:pt x="260323" y="237377"/>
                  </a:lnTo>
                  <a:lnTo>
                    <a:pt x="244163" y="193573"/>
                  </a:lnTo>
                  <a:lnTo>
                    <a:pt x="222368" y="152852"/>
                  </a:lnTo>
                  <a:lnTo>
                    <a:pt x="195414" y="115693"/>
                  </a:lnTo>
                  <a:lnTo>
                    <a:pt x="163781" y="82572"/>
                  </a:lnTo>
                  <a:lnTo>
                    <a:pt x="127945" y="53965"/>
                  </a:lnTo>
                  <a:lnTo>
                    <a:pt x="88384" y="30350"/>
                  </a:lnTo>
                  <a:lnTo>
                    <a:pt x="45576" y="12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13" name="CustomShape 17"/>
            <p:cNvSpPr/>
            <p:nvPr/>
          </p:nvSpPr>
          <p:spPr>
            <a:xfrm>
              <a:off x="4268880" y="4170960"/>
              <a:ext cx="123840" cy="2124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014" name="CustomShape 18"/>
          <p:cNvSpPr/>
          <p:nvPr/>
        </p:nvSpPr>
        <p:spPr>
          <a:xfrm>
            <a:off x="9882360" y="6636960"/>
            <a:ext cx="808920" cy="92268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5" name="CustomShape 19"/>
          <p:cNvSpPr/>
          <p:nvPr/>
        </p:nvSpPr>
        <p:spPr>
          <a:xfrm>
            <a:off x="4533840" y="4010040"/>
            <a:ext cx="6158880" cy="40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МО Уватский район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Montserrat ExtraBold"/>
              </a:rPr>
              <a:t>ГСМ; продукты питания; непродовольственные товары; </a:t>
            </a: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016" name="CustomShape 20"/>
          <p:cNvSpPr/>
          <p:nvPr/>
        </p:nvSpPr>
        <p:spPr>
          <a:xfrm>
            <a:off x="1376280" y="1114560"/>
            <a:ext cx="8922600" cy="87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9800" rIns="0" bIns="0">
            <a:spAutoFit/>
          </a:bodyPr>
          <a:lstStyle/>
          <a:p>
            <a:pPr marL="3168720">
              <a:lnSpc>
                <a:spcPct val="100000"/>
              </a:lnSpc>
              <a:spcBef>
                <a:spcPts val="862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Международный рынок</a:t>
            </a:r>
            <a:endParaRPr lang="ru-RU" sz="1200" b="0" strike="noStrike" spc="-1">
              <a:latin typeface="Arial"/>
            </a:endParaRPr>
          </a:p>
          <a:p>
            <a:pPr marL="3168720">
              <a:lnSpc>
                <a:spcPct val="100000"/>
              </a:lnSpc>
              <a:spcBef>
                <a:spcPts val="862"/>
              </a:spcBef>
            </a:pPr>
            <a:endParaRPr lang="ru-RU" sz="1200" b="0" strike="noStrike" spc="-1">
              <a:latin typeface="Arial"/>
            </a:endParaRPr>
          </a:p>
          <a:p>
            <a:pPr marL="3168720">
              <a:lnSpc>
                <a:spcPct val="100000"/>
              </a:lnSpc>
              <a:spcBef>
                <a:spcPts val="862"/>
              </a:spcBef>
            </a:pPr>
            <a:endParaRPr lang="ru-RU" sz="1200" b="0" strike="noStrike" spc="-1">
              <a:latin typeface="Arial"/>
            </a:endParaRPr>
          </a:p>
        </p:txBody>
      </p:sp>
      <p:sp>
        <p:nvSpPr>
          <p:cNvPr id="2017" name="CustomShape 21"/>
          <p:cNvSpPr/>
          <p:nvPr/>
        </p:nvSpPr>
        <p:spPr>
          <a:xfrm>
            <a:off x="1384200" y="2028960"/>
            <a:ext cx="8922600" cy="90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9800" rIns="0" bIns="0">
            <a:spAutoFit/>
          </a:bodyPr>
          <a:lstStyle/>
          <a:p>
            <a:pPr marL="3168720">
              <a:lnSpc>
                <a:spcPct val="100000"/>
              </a:lnSpc>
              <a:spcBef>
                <a:spcPts val="862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Регионы РФ</a:t>
            </a:r>
            <a:endParaRPr lang="ru-RU" sz="1200" b="0" strike="noStrike" spc="-1">
              <a:latin typeface="Arial"/>
            </a:endParaRPr>
          </a:p>
          <a:p>
            <a:pPr marL="3168720">
              <a:lnSpc>
                <a:spcPct val="100000"/>
              </a:lnSpc>
              <a:spcBef>
                <a:spcPts val="241"/>
              </a:spcBef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Montserrat ExtraBold"/>
              </a:rPr>
              <a:t>Продукты питания; бытовая техника, непродовольственные товары; автозапчасти;</a:t>
            </a:r>
            <a:endParaRPr lang="ru-RU" sz="1200" b="0" strike="noStrike" spc="-1">
              <a:latin typeface="Arial"/>
            </a:endParaRPr>
          </a:p>
          <a:p>
            <a:pPr marL="3168720">
              <a:lnSpc>
                <a:spcPct val="100000"/>
              </a:lnSpc>
              <a:spcBef>
                <a:spcPts val="241"/>
              </a:spcBef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Montserrat ExtraBold"/>
              </a:rPr>
              <a:t>мебель; оборудование для видеонаблюдения, пожарной сигнализации; ГСМ; скот (мясное направление); одежда;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018" name="CustomShape 22"/>
          <p:cNvSpPr/>
          <p:nvPr/>
        </p:nvSpPr>
        <p:spPr>
          <a:xfrm>
            <a:off x="1384200" y="2952720"/>
            <a:ext cx="8922600" cy="90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9800" rIns="0" bIns="0">
            <a:spAutoFit/>
          </a:bodyPr>
          <a:lstStyle/>
          <a:p>
            <a:pPr marL="3168720">
              <a:lnSpc>
                <a:spcPct val="100000"/>
              </a:lnSpc>
              <a:spcBef>
                <a:spcPts val="862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Тюменская область</a:t>
            </a:r>
            <a:endParaRPr lang="ru-RU" sz="1200" b="0" strike="noStrike" spc="-1">
              <a:latin typeface="Arial"/>
            </a:endParaRPr>
          </a:p>
          <a:p>
            <a:pPr marL="3168720">
              <a:lnSpc>
                <a:spcPct val="100000"/>
              </a:lnSpc>
              <a:spcBef>
                <a:spcPts val="241"/>
              </a:spcBef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Montserrat ExtraBold"/>
              </a:rPr>
              <a:t>Продукты питания; непродовольственные товары; мука; лес; автозапчасти; ГСМ; скот (мясное направление);  удобрения</a:t>
            </a:r>
            <a:endParaRPr lang="ru-RU" sz="1200" b="0" strike="noStrike" spc="-1">
              <a:latin typeface="Arial"/>
            </a:endParaRPr>
          </a:p>
          <a:p>
            <a:pPr marL="3168720">
              <a:lnSpc>
                <a:spcPct val="100000"/>
              </a:lnSpc>
              <a:spcBef>
                <a:spcPts val="241"/>
              </a:spcBef>
            </a:pPr>
            <a:endParaRPr lang="ru-RU" sz="1200" b="0" strike="noStrike" spc="-1">
              <a:latin typeface="Arial"/>
            </a:endParaRPr>
          </a:p>
        </p:txBody>
      </p:sp>
      <p:sp>
        <p:nvSpPr>
          <p:cNvPr id="2019" name="CustomShape 23"/>
          <p:cNvSpPr/>
          <p:nvPr/>
        </p:nvSpPr>
        <p:spPr>
          <a:xfrm>
            <a:off x="4660920" y="5153040"/>
            <a:ext cx="5461200" cy="220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200" b="0" strike="noStrike" spc="-15">
                <a:solidFill>
                  <a:srgbClr val="000000"/>
                </a:solidFill>
                <a:latin typeface="Calibri"/>
                <a:ea typeface="DejaVu Sans"/>
              </a:rPr>
              <a:t>Строительство логистического центра для перевалки грузов: водный транспорт – железная дорога – автотранспорт; отправка на нефтепромыслы, в направлении Ханты-Мансийска, Нижневартовска и Сургута; доставка малых партий и формирование сборных грузов для малого бизнеса района; мощности для почтовых операторов и маркетплэйсов (Вайлдберрис, СДЭК и т.п.) </a:t>
            </a:r>
            <a:endParaRPr lang="ru-RU" sz="1200" b="0" strike="noStrike" spc="-1">
              <a:latin typeface="Arial"/>
            </a:endParaRPr>
          </a:p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200" b="0" strike="noStrike" spc="-15">
                <a:solidFill>
                  <a:srgbClr val="000000"/>
                </a:solidFill>
                <a:latin typeface="Calibri"/>
                <a:ea typeface="DejaVu Sans"/>
              </a:rPr>
              <a:t>Организация закупочных сессий системообразующих предприятий со средним и малым бизнесом </a:t>
            </a:r>
            <a:endParaRPr lang="ru-RU" sz="1200" b="0" strike="noStrike" spc="-1">
              <a:latin typeface="Arial"/>
            </a:endParaRPr>
          </a:p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200" b="0" strike="noStrike" spc="-15">
                <a:solidFill>
                  <a:srgbClr val="000000"/>
                </a:solidFill>
                <a:latin typeface="Calibri"/>
                <a:ea typeface="DejaVu Sans"/>
              </a:rPr>
              <a:t>Разработка интеграционной модели с контурами: животноводство, переработка дикоросов, рыбоводство и рыбопереработка, лесозаготовка и деревопереработка, заготовка пушнины</a:t>
            </a:r>
            <a:endParaRPr lang="ru-RU" sz="1200" b="0" strike="noStrike" spc="-1">
              <a:latin typeface="Arial"/>
            </a:endParaRPr>
          </a:p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200" b="0" strike="noStrike" spc="-15">
                <a:solidFill>
                  <a:srgbClr val="000000"/>
                </a:solidFill>
                <a:latin typeface="Calibri"/>
                <a:ea typeface="DejaVu Sans"/>
              </a:rPr>
              <a:t>Строительство перевалочной площадки для инертных материалов (обслуживание спроса нефтяных компаний, строительных компаний)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020" name="CustomShape 24"/>
          <p:cNvSpPr/>
          <p:nvPr/>
        </p:nvSpPr>
        <p:spPr>
          <a:xfrm>
            <a:off x="3925440" y="5830560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1" name="CustomShape 25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49E053B9-39B6-4CC4-9F17-9FB9C5325CB8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37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CustomShape 1"/>
          <p:cNvSpPr/>
          <p:nvPr/>
        </p:nvSpPr>
        <p:spPr>
          <a:xfrm>
            <a:off x="7404120" y="5268240"/>
            <a:ext cx="3733200" cy="101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100" b="0" strike="noStrike" spc="-15">
                <a:solidFill>
                  <a:srgbClr val="231F20"/>
                </a:solidFill>
                <a:latin typeface="Calibri"/>
                <a:ea typeface="DejaVu Sans"/>
              </a:rPr>
              <a:t>Туризм</a:t>
            </a:r>
            <a:endParaRPr lang="ru-RU" sz="1100" b="0" strike="noStrike" spc="-1">
              <a:latin typeface="Arial"/>
            </a:endParaRPr>
          </a:p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100" b="0" strike="noStrike" spc="-15">
                <a:solidFill>
                  <a:srgbClr val="231F20"/>
                </a:solidFill>
                <a:latin typeface="Calibri"/>
                <a:ea typeface="DejaVu Sans"/>
              </a:rPr>
              <a:t>Рыбопосадочный материал</a:t>
            </a:r>
            <a:endParaRPr lang="ru-RU" sz="1100" b="0" strike="noStrike" spc="-1">
              <a:latin typeface="Arial"/>
            </a:endParaRPr>
          </a:p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100" b="0" strike="noStrike" spc="-15">
                <a:solidFill>
                  <a:srgbClr val="231F20"/>
                </a:solidFill>
                <a:latin typeface="Calibri"/>
                <a:ea typeface="DejaVu Sans"/>
              </a:rPr>
              <a:t>Продукция рыбопереработки</a:t>
            </a:r>
            <a:endParaRPr lang="ru-RU" sz="1100" b="0" strike="noStrike" spc="-1">
              <a:latin typeface="Arial"/>
            </a:endParaRPr>
          </a:p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100" b="0" strike="noStrike" spc="-15">
                <a:solidFill>
                  <a:srgbClr val="231F20"/>
                </a:solidFill>
                <a:latin typeface="Calibri"/>
                <a:ea typeface="DejaVu Sans"/>
              </a:rPr>
              <a:t>Саженцы, сеянцы</a:t>
            </a:r>
            <a:endParaRPr lang="ru-RU" sz="1100" b="0" strike="noStrike" spc="-1">
              <a:latin typeface="Arial"/>
            </a:endParaRPr>
          </a:p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100" b="0" strike="noStrike" spc="-15">
                <a:solidFill>
                  <a:srgbClr val="231F20"/>
                </a:solidFill>
                <a:latin typeface="Calibri"/>
                <a:ea typeface="DejaVu Sans"/>
              </a:rPr>
              <a:t>Продукция  переработки торфа</a:t>
            </a:r>
            <a:endParaRPr lang="ru-RU" sz="1100" b="0" strike="noStrike" spc="-1">
              <a:latin typeface="Arial"/>
            </a:endParaRPr>
          </a:p>
          <a:p>
            <a:pPr marL="184320" indent="-17064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1100" b="0" strike="noStrike" spc="-15">
                <a:solidFill>
                  <a:srgbClr val="231F20"/>
                </a:solidFill>
                <a:latin typeface="Calibri"/>
                <a:ea typeface="DejaVu Sans"/>
              </a:rPr>
              <a:t>Бетон и ЖБИ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2023" name="CustomShape 2"/>
          <p:cNvSpPr/>
          <p:nvPr/>
        </p:nvSpPr>
        <p:spPr>
          <a:xfrm>
            <a:off x="5346720" y="4770000"/>
            <a:ext cx="5378040" cy="313560"/>
          </a:xfrm>
          <a:custGeom>
            <a:avLst/>
            <a:gdLst/>
            <a:ahLst/>
            <a:cxnLst/>
            <a:rect l="l" t="t" r="r" b="b"/>
            <a:pathLst>
              <a:path w="5378000" h="314337">
                <a:moveTo>
                  <a:pt x="5378000" y="18285"/>
                </a:moveTo>
                <a:lnTo>
                  <a:pt x="308889" y="0"/>
                </a:lnTo>
                <a:lnTo>
                  <a:pt x="0" y="314337"/>
                </a:lnTo>
                <a:lnTo>
                  <a:pt x="5350572" y="305194"/>
                </a:lnTo>
                <a:lnTo>
                  <a:pt x="5378000" y="18285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4" name="CustomShape 3"/>
          <p:cNvSpPr/>
          <p:nvPr/>
        </p:nvSpPr>
        <p:spPr>
          <a:xfrm>
            <a:off x="5795280" y="4799520"/>
            <a:ext cx="470592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292929"/>
                </a:solidFill>
                <a:latin typeface="Calibri"/>
                <a:ea typeface="DejaVu Sans"/>
              </a:rPr>
              <a:t>Дальнейшая перспектива развития экспорта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025" name="CustomShape 4"/>
          <p:cNvSpPr/>
          <p:nvPr/>
        </p:nvSpPr>
        <p:spPr>
          <a:xfrm>
            <a:off x="-42840" y="4770000"/>
            <a:ext cx="5815080" cy="331920"/>
          </a:xfrm>
          <a:custGeom>
            <a:avLst/>
            <a:gdLst/>
            <a:ahLst/>
            <a:cxnLst/>
            <a:rect l="l" t="t" r="r" b="b"/>
            <a:pathLst>
              <a:path w="5814887" h="332635">
                <a:moveTo>
                  <a:pt x="5814887" y="0"/>
                </a:moveTo>
                <a:lnTo>
                  <a:pt x="9143" y="0"/>
                </a:lnTo>
                <a:lnTo>
                  <a:pt x="0" y="332635"/>
                </a:lnTo>
                <a:lnTo>
                  <a:pt x="5505998" y="314350"/>
                </a:lnTo>
                <a:lnTo>
                  <a:pt x="581488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6" name="CustomShape 5"/>
          <p:cNvSpPr/>
          <p:nvPr/>
        </p:nvSpPr>
        <p:spPr>
          <a:xfrm>
            <a:off x="293400" y="4799520"/>
            <a:ext cx="502920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FFFFFF"/>
                </a:solidFill>
                <a:latin typeface="Calibri"/>
                <a:ea typeface="DejaVu Sans"/>
              </a:rPr>
              <a:t>Предложения по </a:t>
            </a:r>
            <a:r>
              <a:rPr lang="ru-RU" sz="1400" b="1" strike="noStrike" spc="9">
                <a:solidFill>
                  <a:srgbClr val="FFFFFF"/>
                </a:solidFill>
                <a:latin typeface="Calibri"/>
                <a:ea typeface="DejaVu Sans"/>
              </a:rPr>
              <a:t>оптимизации </a:t>
            </a:r>
            <a:r>
              <a:rPr lang="ru-RU" sz="1400" b="1" strike="noStrike" spc="1">
                <a:solidFill>
                  <a:srgbClr val="FFFFFF"/>
                </a:solidFill>
                <a:latin typeface="Calibri"/>
                <a:ea typeface="DejaVu Sans"/>
              </a:rPr>
              <a:t>потоков</a:t>
            </a:r>
            <a:r>
              <a:rPr lang="ru-RU" sz="1400" b="1" strike="noStrike" spc="14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15">
                <a:solidFill>
                  <a:srgbClr val="FFFFFF"/>
                </a:solidFill>
                <a:latin typeface="Calibri"/>
                <a:ea typeface="DejaVu Sans"/>
              </a:rPr>
              <a:t>поставок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027" name="CustomShape 6"/>
          <p:cNvSpPr/>
          <p:nvPr/>
        </p:nvSpPr>
        <p:spPr>
          <a:xfrm>
            <a:off x="0" y="0"/>
            <a:ext cx="7921440" cy="954360"/>
          </a:xfrm>
          <a:custGeom>
            <a:avLst/>
            <a:gdLst/>
            <a:ahLst/>
            <a:cxnLst/>
            <a:rect l="l" t="t" r="r" b="b"/>
            <a:pathLst>
              <a:path w="7922259" h="955040">
                <a:moveTo>
                  <a:pt x="7921879" y="76"/>
                </a:moveTo>
                <a:lnTo>
                  <a:pt x="0" y="0"/>
                </a:lnTo>
                <a:lnTo>
                  <a:pt x="0" y="952969"/>
                </a:lnTo>
                <a:lnTo>
                  <a:pt x="7076452" y="954570"/>
                </a:lnTo>
                <a:lnTo>
                  <a:pt x="7921879" y="7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028" name="Group 7"/>
          <p:cNvGrpSpPr/>
          <p:nvPr/>
        </p:nvGrpSpPr>
        <p:grpSpPr>
          <a:xfrm>
            <a:off x="-20880" y="1281960"/>
            <a:ext cx="4413600" cy="3101400"/>
            <a:chOff x="-20880" y="1281960"/>
            <a:chExt cx="4413600" cy="3101400"/>
          </a:xfrm>
        </p:grpSpPr>
        <p:sp>
          <p:nvSpPr>
            <p:cNvPr id="2029" name="CustomShape 8"/>
            <p:cNvSpPr/>
            <p:nvPr/>
          </p:nvSpPr>
          <p:spPr>
            <a:xfrm>
              <a:off x="360" y="1313280"/>
              <a:ext cx="4340160" cy="36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0" name="CustomShape 9"/>
            <p:cNvSpPr/>
            <p:nvPr/>
          </p:nvSpPr>
          <p:spPr>
            <a:xfrm>
              <a:off x="360" y="1313280"/>
              <a:ext cx="4340160" cy="36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noFill/>
            <a:ln w="50760">
              <a:solidFill>
                <a:srgbClr val="E6E7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1" name="CustomShape 10"/>
            <p:cNvSpPr/>
            <p:nvPr/>
          </p:nvSpPr>
          <p:spPr>
            <a:xfrm>
              <a:off x="0" y="3072240"/>
              <a:ext cx="1055160" cy="1235160"/>
            </a:xfrm>
            <a:custGeom>
              <a:avLst/>
              <a:gdLst/>
              <a:ahLst/>
              <a:cxnLst/>
              <a:rect l="l" t="t" r="r" b="b"/>
              <a:pathLst>
                <a:path w="1056005" h="1235710">
                  <a:moveTo>
                    <a:pt x="0" y="0"/>
                  </a:moveTo>
                  <a:lnTo>
                    <a:pt x="0" y="356133"/>
                  </a:lnTo>
                  <a:lnTo>
                    <a:pt x="46773" y="366994"/>
                  </a:lnTo>
                  <a:lnTo>
                    <a:pt x="92749" y="380365"/>
                  </a:lnTo>
                  <a:lnTo>
                    <a:pt x="137843" y="396206"/>
                  </a:lnTo>
                  <a:lnTo>
                    <a:pt x="181968" y="414480"/>
                  </a:lnTo>
                  <a:lnTo>
                    <a:pt x="225039" y="435148"/>
                  </a:lnTo>
                  <a:lnTo>
                    <a:pt x="266970" y="458172"/>
                  </a:lnTo>
                  <a:lnTo>
                    <a:pt x="307677" y="483513"/>
                  </a:lnTo>
                  <a:lnTo>
                    <a:pt x="347073" y="511134"/>
                  </a:lnTo>
                  <a:lnTo>
                    <a:pt x="385072" y="540995"/>
                  </a:lnTo>
                  <a:lnTo>
                    <a:pt x="421589" y="573060"/>
                  </a:lnTo>
                  <a:lnTo>
                    <a:pt x="456539" y="607288"/>
                  </a:lnTo>
                  <a:lnTo>
                    <a:pt x="489691" y="643491"/>
                  </a:lnTo>
                  <a:lnTo>
                    <a:pt x="520609" y="681201"/>
                  </a:lnTo>
                  <a:lnTo>
                    <a:pt x="549257" y="720332"/>
                  </a:lnTo>
                  <a:lnTo>
                    <a:pt x="575599" y="760796"/>
                  </a:lnTo>
                  <a:lnTo>
                    <a:pt x="599601" y="802505"/>
                  </a:lnTo>
                  <a:lnTo>
                    <a:pt x="621227" y="845371"/>
                  </a:lnTo>
                  <a:lnTo>
                    <a:pt x="640441" y="889307"/>
                  </a:lnTo>
                  <a:lnTo>
                    <a:pt x="657209" y="934226"/>
                  </a:lnTo>
                  <a:lnTo>
                    <a:pt x="671494" y="980040"/>
                  </a:lnTo>
                  <a:lnTo>
                    <a:pt x="683261" y="1026661"/>
                  </a:lnTo>
                  <a:lnTo>
                    <a:pt x="692475" y="1074002"/>
                  </a:lnTo>
                  <a:lnTo>
                    <a:pt x="699100" y="1121975"/>
                  </a:lnTo>
                  <a:lnTo>
                    <a:pt x="703102" y="1170492"/>
                  </a:lnTo>
                  <a:lnTo>
                    <a:pt x="704443" y="1219466"/>
                  </a:lnTo>
                  <a:lnTo>
                    <a:pt x="704443" y="1224838"/>
                  </a:lnTo>
                  <a:lnTo>
                    <a:pt x="704062" y="1235532"/>
                  </a:lnTo>
                  <a:lnTo>
                    <a:pt x="1055230" y="1235532"/>
                  </a:lnTo>
                  <a:lnTo>
                    <a:pt x="1055293" y="1230160"/>
                  </a:lnTo>
                  <a:lnTo>
                    <a:pt x="1055611" y="1224851"/>
                  </a:lnTo>
                  <a:lnTo>
                    <a:pt x="1054659" y="1171128"/>
                  </a:lnTo>
                  <a:lnTo>
                    <a:pt x="1051826" y="1123231"/>
                  </a:lnTo>
                  <a:lnTo>
                    <a:pt x="1047150" y="1075809"/>
                  </a:lnTo>
                  <a:lnTo>
                    <a:pt x="1040664" y="1028900"/>
                  </a:lnTo>
                  <a:lnTo>
                    <a:pt x="1032407" y="982540"/>
                  </a:lnTo>
                  <a:lnTo>
                    <a:pt x="1022412" y="936767"/>
                  </a:lnTo>
                  <a:lnTo>
                    <a:pt x="1010716" y="891616"/>
                  </a:lnTo>
                  <a:lnTo>
                    <a:pt x="997355" y="847124"/>
                  </a:lnTo>
                  <a:lnTo>
                    <a:pt x="982364" y="803327"/>
                  </a:lnTo>
                  <a:lnTo>
                    <a:pt x="965781" y="760262"/>
                  </a:lnTo>
                  <a:lnTo>
                    <a:pt x="947639" y="717966"/>
                  </a:lnTo>
                  <a:lnTo>
                    <a:pt x="927976" y="676475"/>
                  </a:lnTo>
                  <a:lnTo>
                    <a:pt x="906827" y="635826"/>
                  </a:lnTo>
                  <a:lnTo>
                    <a:pt x="884227" y="596055"/>
                  </a:lnTo>
                  <a:lnTo>
                    <a:pt x="860214" y="557198"/>
                  </a:lnTo>
                  <a:lnTo>
                    <a:pt x="834821" y="519293"/>
                  </a:lnTo>
                  <a:lnTo>
                    <a:pt x="808087" y="482376"/>
                  </a:lnTo>
                  <a:lnTo>
                    <a:pt x="780045" y="446483"/>
                  </a:lnTo>
                  <a:lnTo>
                    <a:pt x="750733" y="411651"/>
                  </a:lnTo>
                  <a:lnTo>
                    <a:pt x="720186" y="377916"/>
                  </a:lnTo>
                  <a:lnTo>
                    <a:pt x="688439" y="345315"/>
                  </a:lnTo>
                  <a:lnTo>
                    <a:pt x="655529" y="313885"/>
                  </a:lnTo>
                  <a:lnTo>
                    <a:pt x="621492" y="283662"/>
                  </a:lnTo>
                  <a:lnTo>
                    <a:pt x="586362" y="254682"/>
                  </a:lnTo>
                  <a:lnTo>
                    <a:pt x="550177" y="226983"/>
                  </a:lnTo>
                  <a:lnTo>
                    <a:pt x="512972" y="200600"/>
                  </a:lnTo>
                  <a:lnTo>
                    <a:pt x="474783" y="175570"/>
                  </a:lnTo>
                  <a:lnTo>
                    <a:pt x="435646" y="151930"/>
                  </a:lnTo>
                  <a:lnTo>
                    <a:pt x="395596" y="129716"/>
                  </a:lnTo>
                  <a:lnTo>
                    <a:pt x="354669" y="108965"/>
                  </a:lnTo>
                  <a:lnTo>
                    <a:pt x="312902" y="89713"/>
                  </a:lnTo>
                  <a:lnTo>
                    <a:pt x="270330" y="71997"/>
                  </a:lnTo>
                  <a:lnTo>
                    <a:pt x="226988" y="55853"/>
                  </a:lnTo>
                  <a:lnTo>
                    <a:pt x="182914" y="41318"/>
                  </a:lnTo>
                  <a:lnTo>
                    <a:pt x="138142" y="28429"/>
                  </a:lnTo>
                  <a:lnTo>
                    <a:pt x="92708" y="17222"/>
                  </a:lnTo>
                  <a:lnTo>
                    <a:pt x="46649" y="7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2" name="CustomShape 11"/>
            <p:cNvSpPr/>
            <p:nvPr/>
          </p:nvSpPr>
          <p:spPr>
            <a:xfrm>
              <a:off x="0" y="2194920"/>
              <a:ext cx="1927080" cy="2112480"/>
            </a:xfrm>
            <a:custGeom>
              <a:avLst/>
              <a:gdLst/>
              <a:ahLst/>
              <a:cxnLst/>
              <a:rect l="l" t="t" r="r" b="b"/>
              <a:pathLst>
                <a:path w="1927860" h="2113279">
                  <a:moveTo>
                    <a:pt x="0" y="0"/>
                  </a:moveTo>
                  <a:lnTo>
                    <a:pt x="0" y="408673"/>
                  </a:lnTo>
                  <a:lnTo>
                    <a:pt x="50795" y="414697"/>
                  </a:lnTo>
                  <a:lnTo>
                    <a:pt x="101240" y="422222"/>
                  </a:lnTo>
                  <a:lnTo>
                    <a:pt x="151309" y="431238"/>
                  </a:lnTo>
                  <a:lnTo>
                    <a:pt x="200975" y="441732"/>
                  </a:lnTo>
                  <a:lnTo>
                    <a:pt x="250211" y="453693"/>
                  </a:lnTo>
                  <a:lnTo>
                    <a:pt x="298990" y="467110"/>
                  </a:lnTo>
                  <a:lnTo>
                    <a:pt x="347285" y="481971"/>
                  </a:lnTo>
                  <a:lnTo>
                    <a:pt x="395070" y="498264"/>
                  </a:lnTo>
                  <a:lnTo>
                    <a:pt x="442318" y="515979"/>
                  </a:lnTo>
                  <a:lnTo>
                    <a:pt x="489002" y="535103"/>
                  </a:lnTo>
                  <a:lnTo>
                    <a:pt x="535095" y="555625"/>
                  </a:lnTo>
                  <a:lnTo>
                    <a:pt x="580571" y="577534"/>
                  </a:lnTo>
                  <a:lnTo>
                    <a:pt x="625403" y="600817"/>
                  </a:lnTo>
                  <a:lnTo>
                    <a:pt x="669563" y="625465"/>
                  </a:lnTo>
                  <a:lnTo>
                    <a:pt x="713026" y="651464"/>
                  </a:lnTo>
                  <a:lnTo>
                    <a:pt x="755764" y="678804"/>
                  </a:lnTo>
                  <a:lnTo>
                    <a:pt x="797751" y="707473"/>
                  </a:lnTo>
                  <a:lnTo>
                    <a:pt x="838960" y="737460"/>
                  </a:lnTo>
                  <a:lnTo>
                    <a:pt x="879364" y="768753"/>
                  </a:lnTo>
                  <a:lnTo>
                    <a:pt x="918936" y="801340"/>
                  </a:lnTo>
                  <a:lnTo>
                    <a:pt x="957650" y="835210"/>
                  </a:lnTo>
                  <a:lnTo>
                    <a:pt x="995479" y="870352"/>
                  </a:lnTo>
                  <a:lnTo>
                    <a:pt x="1032395" y="906754"/>
                  </a:lnTo>
                  <a:lnTo>
                    <a:pt x="1066785" y="942701"/>
                  </a:lnTo>
                  <a:lnTo>
                    <a:pt x="1100000" y="979470"/>
                  </a:lnTo>
                  <a:lnTo>
                    <a:pt x="1132033" y="1017039"/>
                  </a:lnTo>
                  <a:lnTo>
                    <a:pt x="1162872" y="1055383"/>
                  </a:lnTo>
                  <a:lnTo>
                    <a:pt x="1192509" y="1094478"/>
                  </a:lnTo>
                  <a:lnTo>
                    <a:pt x="1220932" y="1134301"/>
                  </a:lnTo>
                  <a:lnTo>
                    <a:pt x="1248134" y="1174829"/>
                  </a:lnTo>
                  <a:lnTo>
                    <a:pt x="1274104" y="1216036"/>
                  </a:lnTo>
                  <a:lnTo>
                    <a:pt x="1298831" y="1257901"/>
                  </a:lnTo>
                  <a:lnTo>
                    <a:pt x="1322308" y="1300398"/>
                  </a:lnTo>
                  <a:lnTo>
                    <a:pt x="1344523" y="1343504"/>
                  </a:lnTo>
                  <a:lnTo>
                    <a:pt x="1365467" y="1387196"/>
                  </a:lnTo>
                  <a:lnTo>
                    <a:pt x="1385130" y="1431450"/>
                  </a:lnTo>
                  <a:lnTo>
                    <a:pt x="1403503" y="1476241"/>
                  </a:lnTo>
                  <a:lnTo>
                    <a:pt x="1420576" y="1521547"/>
                  </a:lnTo>
                  <a:lnTo>
                    <a:pt x="1436339" y="1567343"/>
                  </a:lnTo>
                  <a:lnTo>
                    <a:pt x="1450782" y="1613607"/>
                  </a:lnTo>
                  <a:lnTo>
                    <a:pt x="1463896" y="1660313"/>
                  </a:lnTo>
                  <a:lnTo>
                    <a:pt x="1475671" y="1707438"/>
                  </a:lnTo>
                  <a:lnTo>
                    <a:pt x="1486097" y="1754960"/>
                  </a:lnTo>
                  <a:lnTo>
                    <a:pt x="1495164" y="1802853"/>
                  </a:lnTo>
                  <a:lnTo>
                    <a:pt x="1502863" y="1851094"/>
                  </a:lnTo>
                  <a:lnTo>
                    <a:pt x="1509185" y="1899660"/>
                  </a:lnTo>
                  <a:lnTo>
                    <a:pt x="1514118" y="1948527"/>
                  </a:lnTo>
                  <a:lnTo>
                    <a:pt x="1517654" y="1997670"/>
                  </a:lnTo>
                  <a:lnTo>
                    <a:pt x="1519783" y="2047067"/>
                  </a:lnTo>
                  <a:lnTo>
                    <a:pt x="1520494" y="2096693"/>
                  </a:lnTo>
                  <a:lnTo>
                    <a:pt x="1520291" y="2112759"/>
                  </a:lnTo>
                  <a:lnTo>
                    <a:pt x="1927263" y="2112759"/>
                  </a:lnTo>
                  <a:lnTo>
                    <a:pt x="1926899" y="2047753"/>
                  </a:lnTo>
                  <a:lnTo>
                    <a:pt x="1925206" y="1999074"/>
                  </a:lnTo>
                  <a:lnTo>
                    <a:pt x="1922400" y="1950667"/>
                  </a:lnTo>
                  <a:lnTo>
                    <a:pt x="1918494" y="1902547"/>
                  </a:lnTo>
                  <a:lnTo>
                    <a:pt x="1913499" y="1854725"/>
                  </a:lnTo>
                  <a:lnTo>
                    <a:pt x="1907429" y="1807214"/>
                  </a:lnTo>
                  <a:lnTo>
                    <a:pt x="1900296" y="1760026"/>
                  </a:lnTo>
                  <a:lnTo>
                    <a:pt x="1892112" y="1713175"/>
                  </a:lnTo>
                  <a:lnTo>
                    <a:pt x="1882890" y="1666673"/>
                  </a:lnTo>
                  <a:lnTo>
                    <a:pt x="1872643" y="1620533"/>
                  </a:lnTo>
                  <a:lnTo>
                    <a:pt x="1861382" y="1574767"/>
                  </a:lnTo>
                  <a:lnTo>
                    <a:pt x="1849121" y="1529389"/>
                  </a:lnTo>
                  <a:lnTo>
                    <a:pt x="1835872" y="1484410"/>
                  </a:lnTo>
                  <a:lnTo>
                    <a:pt x="1821648" y="1439843"/>
                  </a:lnTo>
                  <a:lnTo>
                    <a:pt x="1806460" y="1395701"/>
                  </a:lnTo>
                  <a:lnTo>
                    <a:pt x="1790322" y="1351998"/>
                  </a:lnTo>
                  <a:lnTo>
                    <a:pt x="1773246" y="1308744"/>
                  </a:lnTo>
                  <a:lnTo>
                    <a:pt x="1755244" y="1265953"/>
                  </a:lnTo>
                  <a:lnTo>
                    <a:pt x="1736330" y="1223638"/>
                  </a:lnTo>
                  <a:lnTo>
                    <a:pt x="1716515" y="1181812"/>
                  </a:lnTo>
                  <a:lnTo>
                    <a:pt x="1695812" y="1140486"/>
                  </a:lnTo>
                  <a:lnTo>
                    <a:pt x="1674233" y="1099674"/>
                  </a:lnTo>
                  <a:lnTo>
                    <a:pt x="1651792" y="1059388"/>
                  </a:lnTo>
                  <a:lnTo>
                    <a:pt x="1628500" y="1019641"/>
                  </a:lnTo>
                  <a:lnTo>
                    <a:pt x="1604371" y="980446"/>
                  </a:lnTo>
                  <a:lnTo>
                    <a:pt x="1579416" y="941815"/>
                  </a:lnTo>
                  <a:lnTo>
                    <a:pt x="1553648" y="903761"/>
                  </a:lnTo>
                  <a:lnTo>
                    <a:pt x="1527080" y="866297"/>
                  </a:lnTo>
                  <a:lnTo>
                    <a:pt x="1499724" y="829435"/>
                  </a:lnTo>
                  <a:lnTo>
                    <a:pt x="1471592" y="793187"/>
                  </a:lnTo>
                  <a:lnTo>
                    <a:pt x="1442698" y="757568"/>
                  </a:lnTo>
                  <a:lnTo>
                    <a:pt x="1413053" y="722588"/>
                  </a:lnTo>
                  <a:lnTo>
                    <a:pt x="1382671" y="688261"/>
                  </a:lnTo>
                  <a:lnTo>
                    <a:pt x="1351563" y="654600"/>
                  </a:lnTo>
                  <a:lnTo>
                    <a:pt x="1319743" y="621617"/>
                  </a:lnTo>
                  <a:lnTo>
                    <a:pt x="1287222" y="589325"/>
                  </a:lnTo>
                  <a:lnTo>
                    <a:pt x="1254013" y="557737"/>
                  </a:lnTo>
                  <a:lnTo>
                    <a:pt x="1220130" y="526864"/>
                  </a:lnTo>
                  <a:lnTo>
                    <a:pt x="1185583" y="496721"/>
                  </a:lnTo>
                  <a:lnTo>
                    <a:pt x="1150386" y="467319"/>
                  </a:lnTo>
                  <a:lnTo>
                    <a:pt x="1114552" y="438671"/>
                  </a:lnTo>
                  <a:lnTo>
                    <a:pt x="1078092" y="410790"/>
                  </a:lnTo>
                  <a:lnTo>
                    <a:pt x="1041020" y="383688"/>
                  </a:lnTo>
                  <a:lnTo>
                    <a:pt x="1003347" y="357379"/>
                  </a:lnTo>
                  <a:lnTo>
                    <a:pt x="965087" y="331874"/>
                  </a:lnTo>
                  <a:lnTo>
                    <a:pt x="926251" y="307186"/>
                  </a:lnTo>
                  <a:lnTo>
                    <a:pt x="886853" y="283329"/>
                  </a:lnTo>
                  <a:lnTo>
                    <a:pt x="846905" y="260315"/>
                  </a:lnTo>
                  <a:lnTo>
                    <a:pt x="806419" y="238156"/>
                  </a:lnTo>
                  <a:lnTo>
                    <a:pt x="765408" y="216865"/>
                  </a:lnTo>
                  <a:lnTo>
                    <a:pt x="723884" y="196455"/>
                  </a:lnTo>
                  <a:lnTo>
                    <a:pt x="681861" y="176938"/>
                  </a:lnTo>
                  <a:lnTo>
                    <a:pt x="639349" y="158327"/>
                  </a:lnTo>
                  <a:lnTo>
                    <a:pt x="596363" y="140635"/>
                  </a:lnTo>
                  <a:lnTo>
                    <a:pt x="552914" y="123874"/>
                  </a:lnTo>
                  <a:lnTo>
                    <a:pt x="509015" y="108057"/>
                  </a:lnTo>
                  <a:lnTo>
                    <a:pt x="464678" y="93197"/>
                  </a:lnTo>
                  <a:lnTo>
                    <a:pt x="419917" y="79307"/>
                  </a:lnTo>
                  <a:lnTo>
                    <a:pt x="374742" y="66398"/>
                  </a:lnTo>
                  <a:lnTo>
                    <a:pt x="329168" y="54484"/>
                  </a:lnTo>
                  <a:lnTo>
                    <a:pt x="283207" y="43577"/>
                  </a:lnTo>
                  <a:lnTo>
                    <a:pt x="236870" y="33690"/>
                  </a:lnTo>
                  <a:lnTo>
                    <a:pt x="190171" y="24836"/>
                  </a:lnTo>
                  <a:lnTo>
                    <a:pt x="143122" y="17028"/>
                  </a:lnTo>
                  <a:lnTo>
                    <a:pt x="95735" y="10277"/>
                  </a:lnTo>
                  <a:lnTo>
                    <a:pt x="48023" y="4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3" name="CustomShape 12"/>
            <p:cNvSpPr/>
            <p:nvPr/>
          </p:nvSpPr>
          <p:spPr>
            <a:xfrm>
              <a:off x="0" y="1281960"/>
              <a:ext cx="2837880" cy="3025800"/>
            </a:xfrm>
            <a:custGeom>
              <a:avLst/>
              <a:gdLst/>
              <a:ahLst/>
              <a:cxnLst/>
              <a:rect l="l" t="t" r="r" b="b"/>
              <a:pathLst>
                <a:path w="2838450" h="3026410">
                  <a:moveTo>
                    <a:pt x="0" y="0"/>
                  </a:moveTo>
                  <a:lnTo>
                    <a:pt x="0" y="445452"/>
                  </a:lnTo>
                  <a:lnTo>
                    <a:pt x="50475" y="449368"/>
                  </a:lnTo>
                  <a:lnTo>
                    <a:pt x="100752" y="454259"/>
                  </a:lnTo>
                  <a:lnTo>
                    <a:pt x="150820" y="460118"/>
                  </a:lnTo>
                  <a:lnTo>
                    <a:pt x="200667" y="466942"/>
                  </a:lnTo>
                  <a:lnTo>
                    <a:pt x="250282" y="474725"/>
                  </a:lnTo>
                  <a:lnTo>
                    <a:pt x="299655" y="483464"/>
                  </a:lnTo>
                  <a:lnTo>
                    <a:pt x="348774" y="493152"/>
                  </a:lnTo>
                  <a:lnTo>
                    <a:pt x="397627" y="503786"/>
                  </a:lnTo>
                  <a:lnTo>
                    <a:pt x="446205" y="515361"/>
                  </a:lnTo>
                  <a:lnTo>
                    <a:pt x="494495" y="527873"/>
                  </a:lnTo>
                  <a:lnTo>
                    <a:pt x="542488" y="541315"/>
                  </a:lnTo>
                  <a:lnTo>
                    <a:pt x="590171" y="555684"/>
                  </a:lnTo>
                  <a:lnTo>
                    <a:pt x="637533" y="570975"/>
                  </a:lnTo>
                  <a:lnTo>
                    <a:pt x="684564" y="587184"/>
                  </a:lnTo>
                  <a:lnTo>
                    <a:pt x="731252" y="604305"/>
                  </a:lnTo>
                  <a:lnTo>
                    <a:pt x="777586" y="622334"/>
                  </a:lnTo>
                  <a:lnTo>
                    <a:pt x="823556" y="641266"/>
                  </a:lnTo>
                  <a:lnTo>
                    <a:pt x="869149" y="661096"/>
                  </a:lnTo>
                  <a:lnTo>
                    <a:pt x="914356" y="681820"/>
                  </a:lnTo>
                  <a:lnTo>
                    <a:pt x="959164" y="703434"/>
                  </a:lnTo>
                  <a:lnTo>
                    <a:pt x="1003563" y="725931"/>
                  </a:lnTo>
                  <a:lnTo>
                    <a:pt x="1047542" y="749308"/>
                  </a:lnTo>
                  <a:lnTo>
                    <a:pt x="1091089" y="773560"/>
                  </a:lnTo>
                  <a:lnTo>
                    <a:pt x="1134194" y="798682"/>
                  </a:lnTo>
                  <a:lnTo>
                    <a:pt x="1176845" y="824669"/>
                  </a:lnTo>
                  <a:lnTo>
                    <a:pt x="1219031" y="851518"/>
                  </a:lnTo>
                  <a:lnTo>
                    <a:pt x="1260742" y="879222"/>
                  </a:lnTo>
                  <a:lnTo>
                    <a:pt x="1301965" y="907777"/>
                  </a:lnTo>
                  <a:lnTo>
                    <a:pt x="1342691" y="937179"/>
                  </a:lnTo>
                  <a:lnTo>
                    <a:pt x="1382907" y="967423"/>
                  </a:lnTo>
                  <a:lnTo>
                    <a:pt x="1422603" y="998505"/>
                  </a:lnTo>
                  <a:lnTo>
                    <a:pt x="1461768" y="1030418"/>
                  </a:lnTo>
                  <a:lnTo>
                    <a:pt x="1500391" y="1063160"/>
                  </a:lnTo>
                  <a:lnTo>
                    <a:pt x="1538460" y="1096724"/>
                  </a:lnTo>
                  <a:lnTo>
                    <a:pt x="1575964" y="1131107"/>
                  </a:lnTo>
                  <a:lnTo>
                    <a:pt x="1612892" y="1166303"/>
                  </a:lnTo>
                  <a:lnTo>
                    <a:pt x="1649234" y="1202309"/>
                  </a:lnTo>
                  <a:lnTo>
                    <a:pt x="1684832" y="1238968"/>
                  </a:lnTo>
                  <a:lnTo>
                    <a:pt x="1719616" y="1276206"/>
                  </a:lnTo>
                  <a:lnTo>
                    <a:pt x="1753582" y="1314010"/>
                  </a:lnTo>
                  <a:lnTo>
                    <a:pt x="1786726" y="1352370"/>
                  </a:lnTo>
                  <a:lnTo>
                    <a:pt x="1819042" y="1391274"/>
                  </a:lnTo>
                  <a:lnTo>
                    <a:pt x="1850528" y="1430711"/>
                  </a:lnTo>
                  <a:lnTo>
                    <a:pt x="1881177" y="1470671"/>
                  </a:lnTo>
                  <a:lnTo>
                    <a:pt x="1910985" y="1511141"/>
                  </a:lnTo>
                  <a:lnTo>
                    <a:pt x="1939948" y="1552112"/>
                  </a:lnTo>
                  <a:lnTo>
                    <a:pt x="1968061" y="1593572"/>
                  </a:lnTo>
                  <a:lnTo>
                    <a:pt x="1995320" y="1635509"/>
                  </a:lnTo>
                  <a:lnTo>
                    <a:pt x="2021719" y="1677914"/>
                  </a:lnTo>
                  <a:lnTo>
                    <a:pt x="2047256" y="1720774"/>
                  </a:lnTo>
                  <a:lnTo>
                    <a:pt x="2071924" y="1764078"/>
                  </a:lnTo>
                  <a:lnTo>
                    <a:pt x="2095719" y="1807816"/>
                  </a:lnTo>
                  <a:lnTo>
                    <a:pt x="2118637" y="1851977"/>
                  </a:lnTo>
                  <a:lnTo>
                    <a:pt x="2140674" y="1896549"/>
                  </a:lnTo>
                  <a:lnTo>
                    <a:pt x="2161823" y="1941521"/>
                  </a:lnTo>
                  <a:lnTo>
                    <a:pt x="2182083" y="1986882"/>
                  </a:lnTo>
                  <a:lnTo>
                    <a:pt x="2201446" y="2032622"/>
                  </a:lnTo>
                  <a:lnTo>
                    <a:pt x="2219910" y="2078728"/>
                  </a:lnTo>
                  <a:lnTo>
                    <a:pt x="2237468" y="2125191"/>
                  </a:lnTo>
                  <a:lnTo>
                    <a:pt x="2254118" y="2171998"/>
                  </a:lnTo>
                  <a:lnTo>
                    <a:pt x="2269854" y="2219139"/>
                  </a:lnTo>
                  <a:lnTo>
                    <a:pt x="2284672" y="2266602"/>
                  </a:lnTo>
                  <a:lnTo>
                    <a:pt x="2298566" y="2314377"/>
                  </a:lnTo>
                  <a:lnTo>
                    <a:pt x="2311533" y="2362453"/>
                  </a:lnTo>
                  <a:lnTo>
                    <a:pt x="2323569" y="2410818"/>
                  </a:lnTo>
                  <a:lnTo>
                    <a:pt x="2334667" y="2459461"/>
                  </a:lnTo>
                  <a:lnTo>
                    <a:pt x="2344825" y="2508372"/>
                  </a:lnTo>
                  <a:lnTo>
                    <a:pt x="2354036" y="2557538"/>
                  </a:lnTo>
                  <a:lnTo>
                    <a:pt x="2362298" y="2606950"/>
                  </a:lnTo>
                  <a:lnTo>
                    <a:pt x="2369605" y="2656596"/>
                  </a:lnTo>
                  <a:lnTo>
                    <a:pt x="2375952" y="2706464"/>
                  </a:lnTo>
                  <a:lnTo>
                    <a:pt x="2381335" y="2756544"/>
                  </a:lnTo>
                  <a:lnTo>
                    <a:pt x="2385750" y="2806825"/>
                  </a:lnTo>
                  <a:lnTo>
                    <a:pt x="2389191" y="2857296"/>
                  </a:lnTo>
                  <a:lnTo>
                    <a:pt x="2391655" y="2907945"/>
                  </a:lnTo>
                  <a:lnTo>
                    <a:pt x="2393137" y="2958762"/>
                  </a:lnTo>
                  <a:lnTo>
                    <a:pt x="2393632" y="3009734"/>
                  </a:lnTo>
                  <a:lnTo>
                    <a:pt x="2393442" y="3025800"/>
                  </a:lnTo>
                  <a:lnTo>
                    <a:pt x="2838043" y="3025800"/>
                  </a:lnTo>
                  <a:lnTo>
                    <a:pt x="2837841" y="2960906"/>
                  </a:lnTo>
                  <a:lnTo>
                    <a:pt x="2836667" y="2912257"/>
                  </a:lnTo>
                  <a:lnTo>
                    <a:pt x="2834719" y="2863795"/>
                  </a:lnTo>
                  <a:lnTo>
                    <a:pt x="2832001" y="2815524"/>
                  </a:lnTo>
                  <a:lnTo>
                    <a:pt x="2828520" y="2767451"/>
                  </a:lnTo>
                  <a:lnTo>
                    <a:pt x="2824282" y="2719583"/>
                  </a:lnTo>
                  <a:lnTo>
                    <a:pt x="2819293" y="2671925"/>
                  </a:lnTo>
                  <a:lnTo>
                    <a:pt x="2813559" y="2624483"/>
                  </a:lnTo>
                  <a:lnTo>
                    <a:pt x="2807086" y="2577263"/>
                  </a:lnTo>
                  <a:lnTo>
                    <a:pt x="2799880" y="2530272"/>
                  </a:lnTo>
                  <a:lnTo>
                    <a:pt x="2791946" y="2483515"/>
                  </a:lnTo>
                  <a:lnTo>
                    <a:pt x="2783292" y="2436999"/>
                  </a:lnTo>
                  <a:lnTo>
                    <a:pt x="2773923" y="2390729"/>
                  </a:lnTo>
                  <a:lnTo>
                    <a:pt x="2763844" y="2344711"/>
                  </a:lnTo>
                  <a:lnTo>
                    <a:pt x="2753063" y="2298952"/>
                  </a:lnTo>
                  <a:lnTo>
                    <a:pt x="2741584" y="2253458"/>
                  </a:lnTo>
                  <a:lnTo>
                    <a:pt x="2729414" y="2208234"/>
                  </a:lnTo>
                  <a:lnTo>
                    <a:pt x="2716559" y="2163288"/>
                  </a:lnTo>
                  <a:lnTo>
                    <a:pt x="2703026" y="2118624"/>
                  </a:lnTo>
                  <a:lnTo>
                    <a:pt x="2688819" y="2074248"/>
                  </a:lnTo>
                  <a:lnTo>
                    <a:pt x="2673945" y="2030168"/>
                  </a:lnTo>
                  <a:lnTo>
                    <a:pt x="2658410" y="1986389"/>
                  </a:lnTo>
                  <a:lnTo>
                    <a:pt x="2642220" y="1942916"/>
                  </a:lnTo>
                  <a:lnTo>
                    <a:pt x="2625381" y="1899757"/>
                  </a:lnTo>
                  <a:lnTo>
                    <a:pt x="2607898" y="1856917"/>
                  </a:lnTo>
                  <a:lnTo>
                    <a:pt x="2589779" y="1814402"/>
                  </a:lnTo>
                  <a:lnTo>
                    <a:pt x="2571029" y="1772218"/>
                  </a:lnTo>
                  <a:lnTo>
                    <a:pt x="2551653" y="1730371"/>
                  </a:lnTo>
                  <a:lnTo>
                    <a:pt x="2531659" y="1688868"/>
                  </a:lnTo>
                  <a:lnTo>
                    <a:pt x="2511051" y="1647714"/>
                  </a:lnTo>
                  <a:lnTo>
                    <a:pt x="2489837" y="1606915"/>
                  </a:lnTo>
                  <a:lnTo>
                    <a:pt x="2468021" y="1566478"/>
                  </a:lnTo>
                  <a:lnTo>
                    <a:pt x="2445611" y="1526409"/>
                  </a:lnTo>
                  <a:lnTo>
                    <a:pt x="2422611" y="1486713"/>
                  </a:lnTo>
                  <a:lnTo>
                    <a:pt x="2399028" y="1447396"/>
                  </a:lnTo>
                  <a:lnTo>
                    <a:pt x="2374868" y="1408465"/>
                  </a:lnTo>
                  <a:lnTo>
                    <a:pt x="2350137" y="1369926"/>
                  </a:lnTo>
                  <a:lnTo>
                    <a:pt x="2324842" y="1331785"/>
                  </a:lnTo>
                  <a:lnTo>
                    <a:pt x="2298987" y="1294047"/>
                  </a:lnTo>
                  <a:lnTo>
                    <a:pt x="2272579" y="1256719"/>
                  </a:lnTo>
                  <a:lnTo>
                    <a:pt x="2245624" y="1219807"/>
                  </a:lnTo>
                  <a:lnTo>
                    <a:pt x="2218127" y="1183317"/>
                  </a:lnTo>
                  <a:lnTo>
                    <a:pt x="2190096" y="1147255"/>
                  </a:lnTo>
                  <a:lnTo>
                    <a:pt x="2161536" y="1111628"/>
                  </a:lnTo>
                  <a:lnTo>
                    <a:pt x="2132453" y="1076440"/>
                  </a:lnTo>
                  <a:lnTo>
                    <a:pt x="2102853" y="1041698"/>
                  </a:lnTo>
                  <a:lnTo>
                    <a:pt x="2072741" y="1007409"/>
                  </a:lnTo>
                  <a:lnTo>
                    <a:pt x="2042125" y="973578"/>
                  </a:lnTo>
                  <a:lnTo>
                    <a:pt x="2011010" y="940211"/>
                  </a:lnTo>
                  <a:lnTo>
                    <a:pt x="1979401" y="907314"/>
                  </a:lnTo>
                  <a:lnTo>
                    <a:pt x="1947306" y="874894"/>
                  </a:lnTo>
                  <a:lnTo>
                    <a:pt x="1914729" y="842956"/>
                  </a:lnTo>
                  <a:lnTo>
                    <a:pt x="1881678" y="811507"/>
                  </a:lnTo>
                  <a:lnTo>
                    <a:pt x="1848157" y="780553"/>
                  </a:lnTo>
                  <a:lnTo>
                    <a:pt x="1814173" y="750099"/>
                  </a:lnTo>
                  <a:lnTo>
                    <a:pt x="1779733" y="720151"/>
                  </a:lnTo>
                  <a:lnTo>
                    <a:pt x="1744841" y="690716"/>
                  </a:lnTo>
                  <a:lnTo>
                    <a:pt x="1709504" y="661801"/>
                  </a:lnTo>
                  <a:lnTo>
                    <a:pt x="1673729" y="633409"/>
                  </a:lnTo>
                  <a:lnTo>
                    <a:pt x="1637520" y="605549"/>
                  </a:lnTo>
                  <a:lnTo>
                    <a:pt x="1600884" y="578226"/>
                  </a:lnTo>
                  <a:lnTo>
                    <a:pt x="1563827" y="551445"/>
                  </a:lnTo>
                  <a:lnTo>
                    <a:pt x="1526355" y="525214"/>
                  </a:lnTo>
                  <a:lnTo>
                    <a:pt x="1488475" y="499538"/>
                  </a:lnTo>
                  <a:lnTo>
                    <a:pt x="1450191" y="474423"/>
                  </a:lnTo>
                  <a:lnTo>
                    <a:pt x="1411510" y="449874"/>
                  </a:lnTo>
                  <a:lnTo>
                    <a:pt x="1372438" y="425900"/>
                  </a:lnTo>
                  <a:lnTo>
                    <a:pt x="1332981" y="402504"/>
                  </a:lnTo>
                  <a:lnTo>
                    <a:pt x="1293145" y="379694"/>
                  </a:lnTo>
                  <a:lnTo>
                    <a:pt x="1252936" y="357475"/>
                  </a:lnTo>
                  <a:lnTo>
                    <a:pt x="1212360" y="335853"/>
                  </a:lnTo>
                  <a:lnTo>
                    <a:pt x="1171423" y="314835"/>
                  </a:lnTo>
                  <a:lnTo>
                    <a:pt x="1130131" y="294427"/>
                  </a:lnTo>
                  <a:lnTo>
                    <a:pt x="1088489" y="274634"/>
                  </a:lnTo>
                  <a:lnTo>
                    <a:pt x="1046505" y="255462"/>
                  </a:lnTo>
                  <a:lnTo>
                    <a:pt x="1004184" y="236918"/>
                  </a:lnTo>
                  <a:lnTo>
                    <a:pt x="961532" y="219008"/>
                  </a:lnTo>
                  <a:lnTo>
                    <a:pt x="918555" y="201738"/>
                  </a:lnTo>
                  <a:lnTo>
                    <a:pt x="875259" y="185114"/>
                  </a:lnTo>
                  <a:lnTo>
                    <a:pt x="831649" y="169141"/>
                  </a:lnTo>
                  <a:lnTo>
                    <a:pt x="787733" y="153826"/>
                  </a:lnTo>
                  <a:lnTo>
                    <a:pt x="743516" y="139176"/>
                  </a:lnTo>
                  <a:lnTo>
                    <a:pt x="699004" y="125195"/>
                  </a:lnTo>
                  <a:lnTo>
                    <a:pt x="654203" y="111890"/>
                  </a:lnTo>
                  <a:lnTo>
                    <a:pt x="609118" y="99268"/>
                  </a:lnTo>
                  <a:lnTo>
                    <a:pt x="563757" y="87333"/>
                  </a:lnTo>
                  <a:lnTo>
                    <a:pt x="518125" y="76093"/>
                  </a:lnTo>
                  <a:lnTo>
                    <a:pt x="472227" y="65553"/>
                  </a:lnTo>
                  <a:lnTo>
                    <a:pt x="426071" y="55720"/>
                  </a:lnTo>
                  <a:lnTo>
                    <a:pt x="379662" y="46598"/>
                  </a:lnTo>
                  <a:lnTo>
                    <a:pt x="333006" y="38195"/>
                  </a:lnTo>
                  <a:lnTo>
                    <a:pt x="286108" y="30517"/>
                  </a:lnTo>
                  <a:lnTo>
                    <a:pt x="238976" y="23569"/>
                  </a:lnTo>
                  <a:lnTo>
                    <a:pt x="191615" y="17358"/>
                  </a:lnTo>
                  <a:lnTo>
                    <a:pt x="144030" y="11889"/>
                  </a:lnTo>
                  <a:lnTo>
                    <a:pt x="96229" y="7169"/>
                  </a:lnTo>
                  <a:lnTo>
                    <a:pt x="48217" y="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4" name="CustomShape 13"/>
            <p:cNvSpPr/>
            <p:nvPr/>
          </p:nvSpPr>
          <p:spPr>
            <a:xfrm>
              <a:off x="360" y="4279320"/>
              <a:ext cx="4331880" cy="36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4332439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5" name="CustomShape 14"/>
            <p:cNvSpPr/>
            <p:nvPr/>
          </p:nvSpPr>
          <p:spPr>
            <a:xfrm>
              <a:off x="360" y="4291920"/>
              <a:ext cx="4331880" cy="36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0" y="0"/>
                  </a:moveTo>
                  <a:lnTo>
                    <a:pt x="4332439" y="0"/>
                  </a:lnTo>
                </a:path>
              </a:pathLst>
            </a:custGeom>
            <a:noFill/>
            <a:ln w="507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6" name="CustomShape 15"/>
            <p:cNvSpPr/>
            <p:nvPr/>
          </p:nvSpPr>
          <p:spPr>
            <a:xfrm>
              <a:off x="0" y="3079800"/>
              <a:ext cx="4340880" cy="11880"/>
            </a:xfrm>
            <a:custGeom>
              <a:avLst/>
              <a:gdLst/>
              <a:ahLst/>
              <a:cxnLst/>
              <a:rect l="l" t="t" r="r" b="b"/>
              <a:pathLst>
                <a:path w="4341495" h="12700">
                  <a:moveTo>
                    <a:pt x="0" y="12700"/>
                  </a:moveTo>
                  <a:lnTo>
                    <a:pt x="4341164" y="0"/>
                  </a:lnTo>
                </a:path>
              </a:pathLst>
            </a:custGeom>
            <a:noFill/>
            <a:ln w="50760">
              <a:solidFill>
                <a:srgbClr val="93959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7" name="CustomShape 16"/>
            <p:cNvSpPr/>
            <p:nvPr/>
          </p:nvSpPr>
          <p:spPr>
            <a:xfrm>
              <a:off x="360" y="2216880"/>
              <a:ext cx="4340160" cy="36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8" name="CustomShape 17"/>
            <p:cNvSpPr/>
            <p:nvPr/>
          </p:nvSpPr>
          <p:spPr>
            <a:xfrm>
              <a:off x="360" y="2216880"/>
              <a:ext cx="4340160" cy="36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noFill/>
            <a:ln w="50760">
              <a:solidFill>
                <a:srgbClr val="BCBEC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9" name="CustomShape 18"/>
            <p:cNvSpPr/>
            <p:nvPr/>
          </p:nvSpPr>
          <p:spPr>
            <a:xfrm>
              <a:off x="-20880" y="3839040"/>
              <a:ext cx="380880" cy="462240"/>
            </a:xfrm>
            <a:custGeom>
              <a:avLst/>
              <a:gdLst/>
              <a:ahLst/>
              <a:cxnLst/>
              <a:rect l="l" t="t" r="r" b="b"/>
              <a:pathLst>
                <a:path w="274320" h="332739">
                  <a:moveTo>
                    <a:pt x="0" y="0"/>
                  </a:moveTo>
                  <a:lnTo>
                    <a:pt x="0" y="332333"/>
                  </a:lnTo>
                  <a:lnTo>
                    <a:pt x="273824" y="332333"/>
                  </a:lnTo>
                  <a:lnTo>
                    <a:pt x="270369" y="283790"/>
                  </a:lnTo>
                  <a:lnTo>
                    <a:pt x="260323" y="237377"/>
                  </a:lnTo>
                  <a:lnTo>
                    <a:pt x="244163" y="193573"/>
                  </a:lnTo>
                  <a:lnTo>
                    <a:pt x="222368" y="152852"/>
                  </a:lnTo>
                  <a:lnTo>
                    <a:pt x="195414" y="115693"/>
                  </a:lnTo>
                  <a:lnTo>
                    <a:pt x="163781" y="82572"/>
                  </a:lnTo>
                  <a:lnTo>
                    <a:pt x="127945" y="53965"/>
                  </a:lnTo>
                  <a:lnTo>
                    <a:pt x="88384" y="30350"/>
                  </a:lnTo>
                  <a:lnTo>
                    <a:pt x="45576" y="12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40" name="CustomShape 19"/>
            <p:cNvSpPr/>
            <p:nvPr/>
          </p:nvSpPr>
          <p:spPr>
            <a:xfrm>
              <a:off x="4268880" y="4170960"/>
              <a:ext cx="123840" cy="2124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041" name="CustomShape 20"/>
          <p:cNvSpPr/>
          <p:nvPr/>
        </p:nvSpPr>
        <p:spPr>
          <a:xfrm>
            <a:off x="1765440" y="5268240"/>
            <a:ext cx="4007160" cy="2021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216000" indent="-216000" algn="just">
              <a:lnSpc>
                <a:spcPct val="100000"/>
              </a:lnSpc>
              <a:buClr>
                <a:srgbClr val="FFDE16"/>
              </a:buClr>
              <a:buSzPct val="200000"/>
              <a:buFont typeface="Symbol"/>
              <a:buChar char=""/>
            </a:pPr>
            <a:r>
              <a:rPr lang="ru-RU" sz="1100" b="0" strike="noStrike" spc="-1">
                <a:solidFill>
                  <a:srgbClr val="231F20"/>
                </a:solidFill>
                <a:latin typeface="Calibri"/>
                <a:ea typeface="Montserrat SemiBold"/>
              </a:rPr>
              <a:t>Организация межмуниципальной транспортно-логистической компании;</a:t>
            </a:r>
            <a:endParaRPr lang="ru-RU" sz="1100" b="0" strike="noStrike" spc="-1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FFDE16"/>
              </a:buClr>
              <a:buSzPct val="200000"/>
              <a:buFont typeface="Symbol"/>
              <a:buChar char=""/>
            </a:pPr>
            <a:r>
              <a:rPr lang="ru-RU" sz="1100" b="0" strike="noStrike" spc="-1">
                <a:solidFill>
                  <a:srgbClr val="231F20"/>
                </a:solidFill>
                <a:latin typeface="Calibri"/>
                <a:ea typeface="Montserrat SemiBold"/>
              </a:rPr>
              <a:t>Поведение системной ревизии СМСП на предмет их готовности ориентирования на экспорт, систематизация их потребностей;</a:t>
            </a:r>
            <a:endParaRPr lang="ru-RU" sz="1100" b="0" strike="noStrike" spc="-1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FFDE16"/>
              </a:buClr>
              <a:buSzPct val="200000"/>
              <a:buFont typeface="Symbol"/>
              <a:buChar char=""/>
            </a:pPr>
            <a:r>
              <a:rPr lang="ru-RU" sz="1100" b="0" strike="noStrike" spc="-1">
                <a:solidFill>
                  <a:srgbClr val="231F20"/>
                </a:solidFill>
                <a:latin typeface="Calibri"/>
                <a:ea typeface="Montserrat SemiBold"/>
              </a:rPr>
              <a:t>Организация совместно с областными институтами поддержки бизнеса экспортных миссий; участие местных производителей в выставках и форумах, размещение на международных площадках, поиск агентов продвижения и зарубежных партнеров;</a:t>
            </a:r>
            <a:endParaRPr lang="ru-RU" sz="1100" b="0" strike="noStrike" spc="-1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FFDE16"/>
              </a:buClr>
              <a:buSzPct val="200000"/>
              <a:buFont typeface="Symbol"/>
              <a:buChar char=""/>
            </a:pPr>
            <a:r>
              <a:rPr lang="ru-RU" sz="1100" b="0" strike="noStrike" spc="-1">
                <a:solidFill>
                  <a:srgbClr val="231F20"/>
                </a:solidFill>
                <a:latin typeface="Calibri"/>
                <a:ea typeface="Montserrat SemiBold"/>
              </a:rPr>
              <a:t>Организация закупочных сессий на территории региона для формирования точек сбыта местным компаниями.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2042" name="CustomShape 21"/>
          <p:cNvSpPr/>
          <p:nvPr/>
        </p:nvSpPr>
        <p:spPr>
          <a:xfrm>
            <a:off x="443520" y="160560"/>
            <a:ext cx="7980480" cy="55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-52">
                <a:solidFill>
                  <a:srgbClr val="FFFFFF"/>
                </a:solidFill>
                <a:latin typeface="Calibri"/>
                <a:ea typeface="DejaVu Sans"/>
              </a:rPr>
              <a:t>ГЕОГРАФИЯ РЕАЛИЗАЦИИ ПРОДУКЦИИ</a:t>
            </a:r>
            <a:endParaRPr lang="ru-RU" sz="20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50" b="1" strike="noStrike" spc="26">
                <a:solidFill>
                  <a:srgbClr val="FFFFFF"/>
                </a:solidFill>
                <a:latin typeface="Calibri"/>
                <a:ea typeface="DejaVu Sans"/>
              </a:rPr>
              <a:t>– </a:t>
            </a:r>
            <a:r>
              <a:rPr lang="ru-RU" sz="1450" b="1" strike="noStrike" spc="41">
                <a:solidFill>
                  <a:srgbClr val="FFFFFF"/>
                </a:solidFill>
                <a:latin typeface="Calibri"/>
                <a:ea typeface="DejaVu Sans"/>
              </a:rPr>
              <a:t>данные анкетирования и интервьюирования</a:t>
            </a:r>
            <a:endParaRPr lang="ru-RU" sz="1450" b="0" strike="noStrike" spc="-1">
              <a:latin typeface="Arial"/>
            </a:endParaRPr>
          </a:p>
        </p:txBody>
      </p:sp>
      <p:sp>
        <p:nvSpPr>
          <p:cNvPr id="2043" name="CustomShape 22"/>
          <p:cNvSpPr/>
          <p:nvPr/>
        </p:nvSpPr>
        <p:spPr>
          <a:xfrm>
            <a:off x="9882360" y="6636960"/>
            <a:ext cx="808920" cy="922680"/>
          </a:xfrm>
          <a:custGeom>
            <a:avLst/>
            <a:gdLst/>
            <a:ahLst/>
            <a:cxnLst/>
            <a:rect l="l" t="t" r="r" b="b"/>
            <a:pathLst>
              <a:path w="809625" h="923290">
                <a:moveTo>
                  <a:pt x="809586" y="0"/>
                </a:moveTo>
                <a:lnTo>
                  <a:pt x="0" y="923150"/>
                </a:lnTo>
                <a:lnTo>
                  <a:pt x="809586" y="923150"/>
                </a:lnTo>
                <a:lnTo>
                  <a:pt x="80958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4" name="CustomShape 23"/>
          <p:cNvSpPr/>
          <p:nvPr/>
        </p:nvSpPr>
        <p:spPr>
          <a:xfrm>
            <a:off x="4432320" y="3019320"/>
            <a:ext cx="5562000" cy="128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Уватский МР</a:t>
            </a:r>
            <a:endParaRPr lang="ru-RU" sz="1200" b="0" strike="noStrike" spc="-1">
              <a:latin typeface="Arial"/>
            </a:endParaRPr>
          </a:p>
          <a:p>
            <a:pPr marL="12600" algn="just">
              <a:lnSpc>
                <a:spcPct val="100000"/>
              </a:lnSpc>
              <a:spcBef>
                <a:spcPts val="201"/>
              </a:spcBef>
            </a:pPr>
            <a:r>
              <a:rPr lang="ru-RU" sz="1000" b="0" strike="noStrike" spc="-1">
                <a:solidFill>
                  <a:srgbClr val="000000"/>
                </a:solidFill>
                <a:latin typeface="Calibri"/>
                <a:ea typeface="Montserrat ExtraBold"/>
              </a:rPr>
              <a:t>Розничная торговля (продовольственная и непродовольственная); услуги спецтехники; лесопереработка, лесозаготовка; коммунальные услуги; производство хлебобулочных изделий; услуги банкетного зала; воспроизводство биологических водных ресурсов; автозапчасти;  услуги гостиничного бизнеса; строительство зимников, рекультивация, геологические работы;  услуги установки видеонаблюдения, пожарной сигнализации, электрооборудования; транспортные услуги, услуги спецтехники; продукция растениеводства и животноводства (мясное, молочное); продукция овощеводства; кондитерские изделия; колбасные изделия; 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45" name="CustomShape 24"/>
          <p:cNvSpPr/>
          <p:nvPr/>
        </p:nvSpPr>
        <p:spPr>
          <a:xfrm>
            <a:off x="1222200" y="936000"/>
            <a:ext cx="8922600" cy="58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9800" rIns="0" bIns="0">
            <a:spAutoFit/>
          </a:bodyPr>
          <a:lstStyle/>
          <a:p>
            <a:pPr marL="3168720">
              <a:lnSpc>
                <a:spcPct val="100000"/>
              </a:lnSpc>
              <a:spcBef>
                <a:spcPts val="862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Международный рынок</a:t>
            </a:r>
            <a:endParaRPr lang="ru-RU" sz="1200" b="0" strike="noStrike" spc="-1">
              <a:latin typeface="Arial"/>
            </a:endParaRPr>
          </a:p>
          <a:p>
            <a:pPr marL="3168720">
              <a:lnSpc>
                <a:spcPct val="100000"/>
              </a:lnSpc>
              <a:spcBef>
                <a:spcPts val="862"/>
              </a:spcBef>
            </a:pPr>
            <a:endParaRPr lang="ru-RU" sz="1200" b="0" strike="noStrike" spc="-1">
              <a:latin typeface="Arial"/>
            </a:endParaRPr>
          </a:p>
        </p:txBody>
      </p:sp>
      <p:sp>
        <p:nvSpPr>
          <p:cNvPr id="2046" name="CustomShape 25"/>
          <p:cNvSpPr/>
          <p:nvPr/>
        </p:nvSpPr>
        <p:spPr>
          <a:xfrm>
            <a:off x="1222200" y="1745280"/>
            <a:ext cx="8922600" cy="292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9800" rIns="0" bIns="0">
            <a:spAutoFit/>
          </a:bodyPr>
          <a:lstStyle/>
          <a:p>
            <a:pPr marL="3168720">
              <a:lnSpc>
                <a:spcPct val="100000"/>
              </a:lnSpc>
              <a:spcBef>
                <a:spcPts val="862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Регионы РФ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047" name="CustomShape 26"/>
          <p:cNvSpPr/>
          <p:nvPr/>
        </p:nvSpPr>
        <p:spPr>
          <a:xfrm>
            <a:off x="1231920" y="2181240"/>
            <a:ext cx="8922600" cy="62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9800" rIns="0" bIns="0">
            <a:spAutoFit/>
          </a:bodyPr>
          <a:lstStyle/>
          <a:p>
            <a:pPr marL="3168720">
              <a:lnSpc>
                <a:spcPct val="100000"/>
              </a:lnSpc>
              <a:spcBef>
                <a:spcPts val="862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Calibri"/>
                <a:ea typeface="Montserrat ExtraBold"/>
              </a:rPr>
              <a:t>Тюменская область</a:t>
            </a:r>
            <a:endParaRPr lang="ru-RU" sz="1200" b="0" strike="noStrike" spc="-1">
              <a:latin typeface="Arial"/>
            </a:endParaRPr>
          </a:p>
          <a:p>
            <a:pPr marL="3168720">
              <a:lnSpc>
                <a:spcPct val="100000"/>
              </a:lnSpc>
              <a:spcBef>
                <a:spcPts val="201"/>
              </a:spcBef>
            </a:pPr>
            <a:r>
              <a:rPr lang="ru-RU" sz="1000" b="0" strike="noStrike" spc="-1">
                <a:solidFill>
                  <a:srgbClr val="000000"/>
                </a:solidFill>
                <a:latin typeface="Calibri"/>
                <a:ea typeface="Montserrat ExtraBold"/>
              </a:rPr>
              <a:t>Розничная торговля; строительство дорог , рекультивация, геологические работы; транспортные услуги, услуги спецтехники; 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48" name="CustomShape 27"/>
          <p:cNvSpPr/>
          <p:nvPr/>
        </p:nvSpPr>
        <p:spPr>
          <a:xfrm>
            <a:off x="889560" y="5698080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9" name="CustomShape 28"/>
          <p:cNvSpPr/>
          <p:nvPr/>
        </p:nvSpPr>
        <p:spPr>
          <a:xfrm>
            <a:off x="6451200" y="5698080"/>
            <a:ext cx="331920" cy="58212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0" name="CustomShape 29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B53B1321-A640-4071-B34F-0074854F74BE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38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ustomShape 1"/>
          <p:cNvSpPr/>
          <p:nvPr/>
        </p:nvSpPr>
        <p:spPr>
          <a:xfrm>
            <a:off x="0" y="0"/>
            <a:ext cx="8470080" cy="954360"/>
          </a:xfrm>
          <a:custGeom>
            <a:avLst/>
            <a:gdLst/>
            <a:ahLst/>
            <a:cxnLst/>
            <a:rect l="l" t="t" r="r" b="b"/>
            <a:pathLst>
              <a:path w="7922259" h="955040">
                <a:moveTo>
                  <a:pt x="7921879" y="76"/>
                </a:moveTo>
                <a:lnTo>
                  <a:pt x="0" y="0"/>
                </a:lnTo>
                <a:lnTo>
                  <a:pt x="0" y="952969"/>
                </a:lnTo>
                <a:lnTo>
                  <a:pt x="7076452" y="954570"/>
                </a:lnTo>
                <a:lnTo>
                  <a:pt x="7921879" y="7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2" name="CustomShape 2"/>
          <p:cNvSpPr/>
          <p:nvPr/>
        </p:nvSpPr>
        <p:spPr>
          <a:xfrm>
            <a:off x="467280" y="151200"/>
            <a:ext cx="769824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1">
                <a:solidFill>
                  <a:srgbClr val="FFFFFF"/>
                </a:solidFill>
                <a:latin typeface="Calibri"/>
              </a:rPr>
              <a:t>ОРГАНИЗАЦИОННЫЕ </a:t>
            </a:r>
            <a:r>
              <a:rPr lang="ru-RU" sz="2000" b="1" strike="noStrike" spc="21">
                <a:solidFill>
                  <a:srgbClr val="FFFFFF"/>
                </a:solidFill>
                <a:latin typeface="Calibri"/>
              </a:rPr>
              <a:t>ПРОБЛЕМЫ, </a:t>
            </a:r>
            <a:r>
              <a:rPr lang="ru-RU" sz="2000" b="1" strike="noStrike" spc="15">
                <a:solidFill>
                  <a:srgbClr val="FFFFFF"/>
                </a:solidFill>
                <a:latin typeface="Calibri"/>
              </a:rPr>
              <a:t>ПРЕПЯТСТВУЮЩИЕ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РАЗВИТИЮ*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053" name="Рисунок 98"/>
          <p:cNvPicPr/>
          <p:nvPr/>
        </p:nvPicPr>
        <p:blipFill>
          <a:blip r:embed="rId2"/>
          <a:stretch/>
        </p:blipFill>
        <p:spPr>
          <a:xfrm>
            <a:off x="1003320" y="1724040"/>
            <a:ext cx="8838360" cy="5274720"/>
          </a:xfrm>
          <a:prstGeom prst="rect">
            <a:avLst/>
          </a:prstGeom>
          <a:ln>
            <a:noFill/>
          </a:ln>
        </p:spPr>
      </p:pic>
      <p:pic>
        <p:nvPicPr>
          <p:cNvPr id="2054" name="Рисунок 96"/>
          <p:cNvPicPr/>
          <p:nvPr/>
        </p:nvPicPr>
        <p:blipFill>
          <a:blip r:embed="rId3"/>
          <a:stretch/>
        </p:blipFill>
        <p:spPr>
          <a:xfrm>
            <a:off x="9310680" y="4956120"/>
            <a:ext cx="905760" cy="905760"/>
          </a:xfrm>
          <a:prstGeom prst="rect">
            <a:avLst/>
          </a:prstGeom>
          <a:ln>
            <a:noFill/>
          </a:ln>
        </p:spPr>
      </p:pic>
      <p:pic>
        <p:nvPicPr>
          <p:cNvPr id="2055" name="Рисунок 95"/>
          <p:cNvPicPr/>
          <p:nvPr/>
        </p:nvPicPr>
        <p:blipFill>
          <a:blip r:embed="rId4"/>
          <a:stretch/>
        </p:blipFill>
        <p:spPr>
          <a:xfrm>
            <a:off x="9313920" y="388944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2056" name="Рисунок 94"/>
          <p:cNvPicPr/>
          <p:nvPr/>
        </p:nvPicPr>
        <p:blipFill>
          <a:blip r:embed="rId5"/>
          <a:stretch/>
        </p:blipFill>
        <p:spPr>
          <a:xfrm>
            <a:off x="9310680" y="2746440"/>
            <a:ext cx="905760" cy="905760"/>
          </a:xfrm>
          <a:prstGeom prst="rect">
            <a:avLst/>
          </a:prstGeom>
          <a:ln>
            <a:noFill/>
          </a:ln>
        </p:spPr>
      </p:pic>
      <p:pic>
        <p:nvPicPr>
          <p:cNvPr id="2057" name="Рисунок 93"/>
          <p:cNvPicPr/>
          <p:nvPr/>
        </p:nvPicPr>
        <p:blipFill>
          <a:blip r:embed="rId6"/>
          <a:stretch/>
        </p:blipFill>
        <p:spPr>
          <a:xfrm>
            <a:off x="9321840" y="1603440"/>
            <a:ext cx="883440" cy="882000"/>
          </a:xfrm>
          <a:prstGeom prst="rect">
            <a:avLst/>
          </a:prstGeom>
          <a:ln>
            <a:noFill/>
          </a:ln>
        </p:spPr>
      </p:pic>
      <p:pic>
        <p:nvPicPr>
          <p:cNvPr id="2058" name="Рисунок 92"/>
          <p:cNvPicPr/>
          <p:nvPr/>
        </p:nvPicPr>
        <p:blipFill>
          <a:blip r:embed="rId7"/>
          <a:stretch/>
        </p:blipFill>
        <p:spPr>
          <a:xfrm>
            <a:off x="506520" y="16034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059" name="Рисунок 90"/>
          <p:cNvPicPr/>
          <p:nvPr/>
        </p:nvPicPr>
        <p:blipFill>
          <a:blip r:embed="rId8"/>
          <a:stretch/>
        </p:blipFill>
        <p:spPr>
          <a:xfrm>
            <a:off x="503280" y="3889440"/>
            <a:ext cx="882000" cy="882000"/>
          </a:xfrm>
          <a:prstGeom prst="rect">
            <a:avLst/>
          </a:prstGeom>
          <a:ln>
            <a:noFill/>
          </a:ln>
        </p:spPr>
      </p:pic>
      <p:pic>
        <p:nvPicPr>
          <p:cNvPr id="2060" name="Рисунок 89"/>
          <p:cNvPicPr/>
          <p:nvPr/>
        </p:nvPicPr>
        <p:blipFill>
          <a:blip r:embed="rId9"/>
          <a:stretch/>
        </p:blipFill>
        <p:spPr>
          <a:xfrm>
            <a:off x="503280" y="5032440"/>
            <a:ext cx="882000" cy="882000"/>
          </a:xfrm>
          <a:prstGeom prst="rect">
            <a:avLst/>
          </a:prstGeom>
          <a:ln>
            <a:noFill/>
          </a:ln>
        </p:spPr>
      </p:pic>
      <p:pic>
        <p:nvPicPr>
          <p:cNvPr id="2061" name="Рисунок 88"/>
          <p:cNvPicPr/>
          <p:nvPr/>
        </p:nvPicPr>
        <p:blipFill>
          <a:blip r:embed="rId10"/>
          <a:stretch/>
        </p:blipFill>
        <p:spPr>
          <a:xfrm>
            <a:off x="500040" y="2776680"/>
            <a:ext cx="882000" cy="883440"/>
          </a:xfrm>
          <a:prstGeom prst="rect">
            <a:avLst/>
          </a:prstGeom>
          <a:ln>
            <a:noFill/>
          </a:ln>
        </p:spPr>
      </p:pic>
      <p:grpSp>
        <p:nvGrpSpPr>
          <p:cNvPr id="2062" name="Group 3"/>
          <p:cNvGrpSpPr/>
          <p:nvPr/>
        </p:nvGrpSpPr>
        <p:grpSpPr>
          <a:xfrm>
            <a:off x="3751200" y="2149560"/>
            <a:ext cx="3189960" cy="3188520"/>
            <a:chOff x="3751200" y="2149560"/>
            <a:chExt cx="3189960" cy="3188520"/>
          </a:xfrm>
        </p:grpSpPr>
        <p:sp>
          <p:nvSpPr>
            <p:cNvPr id="2063" name="CustomShape 4"/>
            <p:cNvSpPr/>
            <p:nvPr/>
          </p:nvSpPr>
          <p:spPr>
            <a:xfrm>
              <a:off x="3751200" y="2149560"/>
              <a:ext cx="3189960" cy="3188520"/>
            </a:xfrm>
            <a:custGeom>
              <a:avLst/>
              <a:gdLst/>
              <a:ahLst/>
              <a:cxnLst/>
              <a:rect l="l" t="t" r="r" b="b"/>
              <a:pathLst>
                <a:path w="3190240" h="3190240">
                  <a:moveTo>
                    <a:pt x="1594891" y="0"/>
                  </a:moveTo>
                  <a:lnTo>
                    <a:pt x="1547013" y="704"/>
                  </a:lnTo>
                  <a:lnTo>
                    <a:pt x="1499487" y="2806"/>
                  </a:lnTo>
                  <a:lnTo>
                    <a:pt x="1452330" y="6284"/>
                  </a:lnTo>
                  <a:lnTo>
                    <a:pt x="1405563" y="11119"/>
                  </a:lnTo>
                  <a:lnTo>
                    <a:pt x="1359207" y="17292"/>
                  </a:lnTo>
                  <a:lnTo>
                    <a:pt x="1313280" y="24783"/>
                  </a:lnTo>
                  <a:lnTo>
                    <a:pt x="1267802" y="33571"/>
                  </a:lnTo>
                  <a:lnTo>
                    <a:pt x="1222793" y="43637"/>
                  </a:lnTo>
                  <a:lnTo>
                    <a:pt x="1178272" y="54962"/>
                  </a:lnTo>
                  <a:lnTo>
                    <a:pt x="1134261" y="67526"/>
                  </a:lnTo>
                  <a:lnTo>
                    <a:pt x="1090777" y="81308"/>
                  </a:lnTo>
                  <a:lnTo>
                    <a:pt x="1047841" y="96290"/>
                  </a:lnTo>
                  <a:lnTo>
                    <a:pt x="1005474" y="112451"/>
                  </a:lnTo>
                  <a:lnTo>
                    <a:pt x="963693" y="129772"/>
                  </a:lnTo>
                  <a:lnTo>
                    <a:pt x="922520" y="148233"/>
                  </a:lnTo>
                  <a:lnTo>
                    <a:pt x="881973" y="167814"/>
                  </a:lnTo>
                  <a:lnTo>
                    <a:pt x="842073" y="188496"/>
                  </a:lnTo>
                  <a:lnTo>
                    <a:pt x="802840" y="210258"/>
                  </a:lnTo>
                  <a:lnTo>
                    <a:pt x="764292" y="233082"/>
                  </a:lnTo>
                  <a:lnTo>
                    <a:pt x="726450" y="256946"/>
                  </a:lnTo>
                  <a:lnTo>
                    <a:pt x="689334" y="281833"/>
                  </a:lnTo>
                  <a:lnTo>
                    <a:pt x="652963" y="307721"/>
                  </a:lnTo>
                  <a:lnTo>
                    <a:pt x="617358" y="334591"/>
                  </a:lnTo>
                  <a:lnTo>
                    <a:pt x="582537" y="362424"/>
                  </a:lnTo>
                  <a:lnTo>
                    <a:pt x="548520" y="391200"/>
                  </a:lnTo>
                  <a:lnTo>
                    <a:pt x="515328" y="420898"/>
                  </a:lnTo>
                  <a:lnTo>
                    <a:pt x="482979" y="451499"/>
                  </a:lnTo>
                  <a:lnTo>
                    <a:pt x="451495" y="482984"/>
                  </a:lnTo>
                  <a:lnTo>
                    <a:pt x="420893" y="515333"/>
                  </a:lnTo>
                  <a:lnTo>
                    <a:pt x="391195" y="548525"/>
                  </a:lnTo>
                  <a:lnTo>
                    <a:pt x="362420" y="582542"/>
                  </a:lnTo>
                  <a:lnTo>
                    <a:pt x="334588" y="617363"/>
                  </a:lnTo>
                  <a:lnTo>
                    <a:pt x="307717" y="652969"/>
                  </a:lnTo>
                  <a:lnTo>
                    <a:pt x="281829" y="689340"/>
                  </a:lnTo>
                  <a:lnTo>
                    <a:pt x="256943" y="726456"/>
                  </a:lnTo>
                  <a:lnTo>
                    <a:pt x="233079" y="764298"/>
                  </a:lnTo>
                  <a:lnTo>
                    <a:pt x="210255" y="802845"/>
                  </a:lnTo>
                  <a:lnTo>
                    <a:pt x="188493" y="842079"/>
                  </a:lnTo>
                  <a:lnTo>
                    <a:pt x="167812" y="881979"/>
                  </a:lnTo>
                  <a:lnTo>
                    <a:pt x="148231" y="922525"/>
                  </a:lnTo>
                  <a:lnTo>
                    <a:pt x="129770" y="963698"/>
                  </a:lnTo>
                  <a:lnTo>
                    <a:pt x="112449" y="1005479"/>
                  </a:lnTo>
                  <a:lnTo>
                    <a:pt x="96288" y="1047847"/>
                  </a:lnTo>
                  <a:lnTo>
                    <a:pt x="81307" y="1090782"/>
                  </a:lnTo>
                  <a:lnTo>
                    <a:pt x="67525" y="1134265"/>
                  </a:lnTo>
                  <a:lnTo>
                    <a:pt x="54961" y="1178277"/>
                  </a:lnTo>
                  <a:lnTo>
                    <a:pt x="43637" y="1222797"/>
                  </a:lnTo>
                  <a:lnTo>
                    <a:pt x="33570" y="1267805"/>
                  </a:lnTo>
                  <a:lnTo>
                    <a:pt x="24782" y="1313283"/>
                  </a:lnTo>
                  <a:lnTo>
                    <a:pt x="17292" y="1359210"/>
                  </a:lnTo>
                  <a:lnTo>
                    <a:pt x="11119" y="1405566"/>
                  </a:lnTo>
                  <a:lnTo>
                    <a:pt x="6284" y="1452332"/>
                  </a:lnTo>
                  <a:lnTo>
                    <a:pt x="2806" y="1499488"/>
                  </a:lnTo>
                  <a:lnTo>
                    <a:pt x="704" y="1547014"/>
                  </a:lnTo>
                  <a:lnTo>
                    <a:pt x="0" y="1594891"/>
                  </a:lnTo>
                  <a:lnTo>
                    <a:pt x="704" y="1642767"/>
                  </a:lnTo>
                  <a:lnTo>
                    <a:pt x="2806" y="1690293"/>
                  </a:lnTo>
                  <a:lnTo>
                    <a:pt x="6284" y="1737448"/>
                  </a:lnTo>
                  <a:lnTo>
                    <a:pt x="11119" y="1784213"/>
                  </a:lnTo>
                  <a:lnTo>
                    <a:pt x="17292" y="1830569"/>
                  </a:lnTo>
                  <a:lnTo>
                    <a:pt x="24782" y="1876495"/>
                  </a:lnTo>
                  <a:lnTo>
                    <a:pt x="33570" y="1921972"/>
                  </a:lnTo>
                  <a:lnTo>
                    <a:pt x="43637" y="1966980"/>
                  </a:lnTo>
                  <a:lnTo>
                    <a:pt x="54961" y="2011500"/>
                  </a:lnTo>
                  <a:lnTo>
                    <a:pt x="67525" y="2055511"/>
                  </a:lnTo>
                  <a:lnTo>
                    <a:pt x="81307" y="2098994"/>
                  </a:lnTo>
                  <a:lnTo>
                    <a:pt x="96288" y="2141929"/>
                  </a:lnTo>
                  <a:lnTo>
                    <a:pt x="112449" y="2184296"/>
                  </a:lnTo>
                  <a:lnTo>
                    <a:pt x="129770" y="2226076"/>
                  </a:lnTo>
                  <a:lnTo>
                    <a:pt x="148231" y="2267249"/>
                  </a:lnTo>
                  <a:lnTo>
                    <a:pt x="167812" y="2307795"/>
                  </a:lnTo>
                  <a:lnTo>
                    <a:pt x="188493" y="2347695"/>
                  </a:lnTo>
                  <a:lnTo>
                    <a:pt x="210255" y="2386928"/>
                  </a:lnTo>
                  <a:lnTo>
                    <a:pt x="233079" y="2425475"/>
                  </a:lnTo>
                  <a:lnTo>
                    <a:pt x="256943" y="2463316"/>
                  </a:lnTo>
                  <a:lnTo>
                    <a:pt x="281829" y="2500432"/>
                  </a:lnTo>
                  <a:lnTo>
                    <a:pt x="307717" y="2536803"/>
                  </a:lnTo>
                  <a:lnTo>
                    <a:pt x="334588" y="2572409"/>
                  </a:lnTo>
                  <a:lnTo>
                    <a:pt x="362420" y="2607230"/>
                  </a:lnTo>
                  <a:lnTo>
                    <a:pt x="391195" y="2641246"/>
                  </a:lnTo>
                  <a:lnTo>
                    <a:pt x="420893" y="2674438"/>
                  </a:lnTo>
                  <a:lnTo>
                    <a:pt x="451495" y="2706787"/>
                  </a:lnTo>
                  <a:lnTo>
                    <a:pt x="482979" y="2738271"/>
                  </a:lnTo>
                  <a:lnTo>
                    <a:pt x="515328" y="2768873"/>
                  </a:lnTo>
                  <a:lnTo>
                    <a:pt x="548520" y="2798571"/>
                  </a:lnTo>
                  <a:lnTo>
                    <a:pt x="582537" y="2827346"/>
                  </a:lnTo>
                  <a:lnTo>
                    <a:pt x="617358" y="2855179"/>
                  </a:lnTo>
                  <a:lnTo>
                    <a:pt x="652963" y="2882049"/>
                  </a:lnTo>
                  <a:lnTo>
                    <a:pt x="689334" y="2907937"/>
                  </a:lnTo>
                  <a:lnTo>
                    <a:pt x="726450" y="2932823"/>
                  </a:lnTo>
                  <a:lnTo>
                    <a:pt x="764292" y="2956688"/>
                  </a:lnTo>
                  <a:lnTo>
                    <a:pt x="802840" y="2979511"/>
                  </a:lnTo>
                  <a:lnTo>
                    <a:pt x="842073" y="3001274"/>
                  </a:lnTo>
                  <a:lnTo>
                    <a:pt x="881973" y="3021955"/>
                  </a:lnTo>
                  <a:lnTo>
                    <a:pt x="922520" y="3041537"/>
                  </a:lnTo>
                  <a:lnTo>
                    <a:pt x="963693" y="3059997"/>
                  </a:lnTo>
                  <a:lnTo>
                    <a:pt x="1005474" y="3077318"/>
                  </a:lnTo>
                  <a:lnTo>
                    <a:pt x="1047841" y="3093479"/>
                  </a:lnTo>
                  <a:lnTo>
                    <a:pt x="1090777" y="3108461"/>
                  </a:lnTo>
                  <a:lnTo>
                    <a:pt x="1134261" y="3122243"/>
                  </a:lnTo>
                  <a:lnTo>
                    <a:pt x="1178272" y="3134807"/>
                  </a:lnTo>
                  <a:lnTo>
                    <a:pt x="1222793" y="3146132"/>
                  </a:lnTo>
                  <a:lnTo>
                    <a:pt x="1267802" y="3156198"/>
                  </a:lnTo>
                  <a:lnTo>
                    <a:pt x="1313280" y="3164987"/>
                  </a:lnTo>
                  <a:lnTo>
                    <a:pt x="1359207" y="3172477"/>
                  </a:lnTo>
                  <a:lnTo>
                    <a:pt x="1405563" y="3178650"/>
                  </a:lnTo>
                  <a:lnTo>
                    <a:pt x="1452330" y="3183485"/>
                  </a:lnTo>
                  <a:lnTo>
                    <a:pt x="1499487" y="3186963"/>
                  </a:lnTo>
                  <a:lnTo>
                    <a:pt x="1547013" y="3189065"/>
                  </a:lnTo>
                  <a:lnTo>
                    <a:pt x="1594891" y="3189770"/>
                  </a:lnTo>
                  <a:lnTo>
                    <a:pt x="1642767" y="3189065"/>
                  </a:lnTo>
                  <a:lnTo>
                    <a:pt x="1690293" y="3186963"/>
                  </a:lnTo>
                  <a:lnTo>
                    <a:pt x="1737448" y="3183485"/>
                  </a:lnTo>
                  <a:lnTo>
                    <a:pt x="1784213" y="3178650"/>
                  </a:lnTo>
                  <a:lnTo>
                    <a:pt x="1830569" y="3172477"/>
                  </a:lnTo>
                  <a:lnTo>
                    <a:pt x="1876495" y="3164987"/>
                  </a:lnTo>
                  <a:lnTo>
                    <a:pt x="1921972" y="3156198"/>
                  </a:lnTo>
                  <a:lnTo>
                    <a:pt x="1966980" y="3146132"/>
                  </a:lnTo>
                  <a:lnTo>
                    <a:pt x="2011500" y="3134807"/>
                  </a:lnTo>
                  <a:lnTo>
                    <a:pt x="2055511" y="3122243"/>
                  </a:lnTo>
                  <a:lnTo>
                    <a:pt x="2098994" y="3108461"/>
                  </a:lnTo>
                  <a:lnTo>
                    <a:pt x="2141929" y="3093479"/>
                  </a:lnTo>
                  <a:lnTo>
                    <a:pt x="2184296" y="3077318"/>
                  </a:lnTo>
                  <a:lnTo>
                    <a:pt x="2226076" y="3059997"/>
                  </a:lnTo>
                  <a:lnTo>
                    <a:pt x="2267249" y="3041537"/>
                  </a:lnTo>
                  <a:lnTo>
                    <a:pt x="2307795" y="3021955"/>
                  </a:lnTo>
                  <a:lnTo>
                    <a:pt x="2347695" y="3001274"/>
                  </a:lnTo>
                  <a:lnTo>
                    <a:pt x="2386928" y="2979511"/>
                  </a:lnTo>
                  <a:lnTo>
                    <a:pt x="2425475" y="2956688"/>
                  </a:lnTo>
                  <a:lnTo>
                    <a:pt x="2463316" y="2932823"/>
                  </a:lnTo>
                  <a:lnTo>
                    <a:pt x="2500432" y="2907937"/>
                  </a:lnTo>
                  <a:lnTo>
                    <a:pt x="2536803" y="2882049"/>
                  </a:lnTo>
                  <a:lnTo>
                    <a:pt x="2572409" y="2855179"/>
                  </a:lnTo>
                  <a:lnTo>
                    <a:pt x="2607230" y="2827346"/>
                  </a:lnTo>
                  <a:lnTo>
                    <a:pt x="2641246" y="2798571"/>
                  </a:lnTo>
                  <a:lnTo>
                    <a:pt x="2674438" y="2768873"/>
                  </a:lnTo>
                  <a:lnTo>
                    <a:pt x="2706787" y="2738271"/>
                  </a:lnTo>
                  <a:lnTo>
                    <a:pt x="2738271" y="2706787"/>
                  </a:lnTo>
                  <a:lnTo>
                    <a:pt x="2768873" y="2674438"/>
                  </a:lnTo>
                  <a:lnTo>
                    <a:pt x="2798571" y="2641246"/>
                  </a:lnTo>
                  <a:lnTo>
                    <a:pt x="2827346" y="2607230"/>
                  </a:lnTo>
                  <a:lnTo>
                    <a:pt x="2855179" y="2572409"/>
                  </a:lnTo>
                  <a:lnTo>
                    <a:pt x="2882049" y="2536803"/>
                  </a:lnTo>
                  <a:lnTo>
                    <a:pt x="2907937" y="2500432"/>
                  </a:lnTo>
                  <a:lnTo>
                    <a:pt x="2932823" y="2463316"/>
                  </a:lnTo>
                  <a:lnTo>
                    <a:pt x="2956688" y="2425475"/>
                  </a:lnTo>
                  <a:lnTo>
                    <a:pt x="2979511" y="2386928"/>
                  </a:lnTo>
                  <a:lnTo>
                    <a:pt x="3001274" y="2347695"/>
                  </a:lnTo>
                  <a:lnTo>
                    <a:pt x="3021955" y="2307795"/>
                  </a:lnTo>
                  <a:lnTo>
                    <a:pt x="3041537" y="2267249"/>
                  </a:lnTo>
                  <a:lnTo>
                    <a:pt x="3059997" y="2226076"/>
                  </a:lnTo>
                  <a:lnTo>
                    <a:pt x="3077318" y="2184296"/>
                  </a:lnTo>
                  <a:lnTo>
                    <a:pt x="3093479" y="2141929"/>
                  </a:lnTo>
                  <a:lnTo>
                    <a:pt x="3108461" y="2098994"/>
                  </a:lnTo>
                  <a:lnTo>
                    <a:pt x="3122243" y="2055511"/>
                  </a:lnTo>
                  <a:lnTo>
                    <a:pt x="3134807" y="2011500"/>
                  </a:lnTo>
                  <a:lnTo>
                    <a:pt x="3146132" y="1966980"/>
                  </a:lnTo>
                  <a:lnTo>
                    <a:pt x="3156198" y="1921972"/>
                  </a:lnTo>
                  <a:lnTo>
                    <a:pt x="3164987" y="1876495"/>
                  </a:lnTo>
                  <a:lnTo>
                    <a:pt x="3172477" y="1830569"/>
                  </a:lnTo>
                  <a:lnTo>
                    <a:pt x="3178650" y="1784213"/>
                  </a:lnTo>
                  <a:lnTo>
                    <a:pt x="3183485" y="1737448"/>
                  </a:lnTo>
                  <a:lnTo>
                    <a:pt x="3186963" y="1690293"/>
                  </a:lnTo>
                  <a:lnTo>
                    <a:pt x="3189065" y="1642767"/>
                  </a:lnTo>
                  <a:lnTo>
                    <a:pt x="3189770" y="1594891"/>
                  </a:lnTo>
                  <a:lnTo>
                    <a:pt x="3189065" y="1547014"/>
                  </a:lnTo>
                  <a:lnTo>
                    <a:pt x="3186963" y="1499488"/>
                  </a:lnTo>
                  <a:lnTo>
                    <a:pt x="3183485" y="1452332"/>
                  </a:lnTo>
                  <a:lnTo>
                    <a:pt x="3178650" y="1405566"/>
                  </a:lnTo>
                  <a:lnTo>
                    <a:pt x="3172477" y="1359210"/>
                  </a:lnTo>
                  <a:lnTo>
                    <a:pt x="3164987" y="1313283"/>
                  </a:lnTo>
                  <a:lnTo>
                    <a:pt x="3156198" y="1267805"/>
                  </a:lnTo>
                  <a:lnTo>
                    <a:pt x="3146132" y="1222797"/>
                  </a:lnTo>
                  <a:lnTo>
                    <a:pt x="3134807" y="1178277"/>
                  </a:lnTo>
                  <a:lnTo>
                    <a:pt x="3122243" y="1134265"/>
                  </a:lnTo>
                  <a:lnTo>
                    <a:pt x="3108461" y="1090782"/>
                  </a:lnTo>
                  <a:lnTo>
                    <a:pt x="3093479" y="1047847"/>
                  </a:lnTo>
                  <a:lnTo>
                    <a:pt x="3077318" y="1005479"/>
                  </a:lnTo>
                  <a:lnTo>
                    <a:pt x="3059997" y="963698"/>
                  </a:lnTo>
                  <a:lnTo>
                    <a:pt x="3041537" y="922525"/>
                  </a:lnTo>
                  <a:lnTo>
                    <a:pt x="3021955" y="881979"/>
                  </a:lnTo>
                  <a:lnTo>
                    <a:pt x="3001274" y="842079"/>
                  </a:lnTo>
                  <a:lnTo>
                    <a:pt x="2979511" y="802845"/>
                  </a:lnTo>
                  <a:lnTo>
                    <a:pt x="2956688" y="764298"/>
                  </a:lnTo>
                  <a:lnTo>
                    <a:pt x="2932823" y="726456"/>
                  </a:lnTo>
                  <a:lnTo>
                    <a:pt x="2907937" y="689340"/>
                  </a:lnTo>
                  <a:lnTo>
                    <a:pt x="2882049" y="652969"/>
                  </a:lnTo>
                  <a:lnTo>
                    <a:pt x="2855179" y="617363"/>
                  </a:lnTo>
                  <a:lnTo>
                    <a:pt x="2827346" y="582542"/>
                  </a:lnTo>
                  <a:lnTo>
                    <a:pt x="2798571" y="548525"/>
                  </a:lnTo>
                  <a:lnTo>
                    <a:pt x="2768873" y="515333"/>
                  </a:lnTo>
                  <a:lnTo>
                    <a:pt x="2738271" y="482984"/>
                  </a:lnTo>
                  <a:lnTo>
                    <a:pt x="2706787" y="451499"/>
                  </a:lnTo>
                  <a:lnTo>
                    <a:pt x="2674438" y="420898"/>
                  </a:lnTo>
                  <a:lnTo>
                    <a:pt x="2641246" y="391200"/>
                  </a:lnTo>
                  <a:lnTo>
                    <a:pt x="2607230" y="362424"/>
                  </a:lnTo>
                  <a:lnTo>
                    <a:pt x="2572409" y="334591"/>
                  </a:lnTo>
                  <a:lnTo>
                    <a:pt x="2536803" y="307721"/>
                  </a:lnTo>
                  <a:lnTo>
                    <a:pt x="2500432" y="281833"/>
                  </a:lnTo>
                  <a:lnTo>
                    <a:pt x="2463316" y="256946"/>
                  </a:lnTo>
                  <a:lnTo>
                    <a:pt x="2425475" y="233082"/>
                  </a:lnTo>
                  <a:lnTo>
                    <a:pt x="2386928" y="210258"/>
                  </a:lnTo>
                  <a:lnTo>
                    <a:pt x="2347695" y="188496"/>
                  </a:lnTo>
                  <a:lnTo>
                    <a:pt x="2307795" y="167814"/>
                  </a:lnTo>
                  <a:lnTo>
                    <a:pt x="2267249" y="148233"/>
                  </a:lnTo>
                  <a:lnTo>
                    <a:pt x="2226076" y="129772"/>
                  </a:lnTo>
                  <a:lnTo>
                    <a:pt x="2184296" y="112451"/>
                  </a:lnTo>
                  <a:lnTo>
                    <a:pt x="2141929" y="96290"/>
                  </a:lnTo>
                  <a:lnTo>
                    <a:pt x="2098994" y="81308"/>
                  </a:lnTo>
                  <a:lnTo>
                    <a:pt x="2055511" y="67526"/>
                  </a:lnTo>
                  <a:lnTo>
                    <a:pt x="2011500" y="54962"/>
                  </a:lnTo>
                  <a:lnTo>
                    <a:pt x="1966980" y="43637"/>
                  </a:lnTo>
                  <a:lnTo>
                    <a:pt x="1921972" y="33571"/>
                  </a:lnTo>
                  <a:lnTo>
                    <a:pt x="1876495" y="24783"/>
                  </a:lnTo>
                  <a:lnTo>
                    <a:pt x="1830569" y="17292"/>
                  </a:lnTo>
                  <a:lnTo>
                    <a:pt x="1784213" y="11119"/>
                  </a:lnTo>
                  <a:lnTo>
                    <a:pt x="1737448" y="6284"/>
                  </a:lnTo>
                  <a:lnTo>
                    <a:pt x="1690293" y="2806"/>
                  </a:lnTo>
                  <a:lnTo>
                    <a:pt x="1642767" y="704"/>
                  </a:lnTo>
                  <a:lnTo>
                    <a:pt x="15948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64" name="CustomShape 5"/>
            <p:cNvSpPr/>
            <p:nvPr/>
          </p:nvSpPr>
          <p:spPr>
            <a:xfrm>
              <a:off x="3751200" y="2149560"/>
              <a:ext cx="3189960" cy="3188520"/>
            </a:xfrm>
            <a:custGeom>
              <a:avLst/>
              <a:gdLst/>
              <a:ahLst/>
              <a:cxnLst/>
              <a:rect l="l" t="t" r="r" b="b"/>
              <a:pathLst>
                <a:path w="3190240" h="3190240">
                  <a:moveTo>
                    <a:pt x="3189770" y="1594891"/>
                  </a:moveTo>
                  <a:lnTo>
                    <a:pt x="3189065" y="1642767"/>
                  </a:lnTo>
                  <a:lnTo>
                    <a:pt x="3186963" y="1690293"/>
                  </a:lnTo>
                  <a:lnTo>
                    <a:pt x="3183485" y="1737448"/>
                  </a:lnTo>
                  <a:lnTo>
                    <a:pt x="3178650" y="1784213"/>
                  </a:lnTo>
                  <a:lnTo>
                    <a:pt x="3172477" y="1830569"/>
                  </a:lnTo>
                  <a:lnTo>
                    <a:pt x="3164987" y="1876495"/>
                  </a:lnTo>
                  <a:lnTo>
                    <a:pt x="3156198" y="1921972"/>
                  </a:lnTo>
                  <a:lnTo>
                    <a:pt x="3146132" y="1966980"/>
                  </a:lnTo>
                  <a:lnTo>
                    <a:pt x="3134807" y="2011500"/>
                  </a:lnTo>
                  <a:lnTo>
                    <a:pt x="3122243" y="2055511"/>
                  </a:lnTo>
                  <a:lnTo>
                    <a:pt x="3108461" y="2098994"/>
                  </a:lnTo>
                  <a:lnTo>
                    <a:pt x="3093479" y="2141929"/>
                  </a:lnTo>
                  <a:lnTo>
                    <a:pt x="3077318" y="2184296"/>
                  </a:lnTo>
                  <a:lnTo>
                    <a:pt x="3059997" y="2226076"/>
                  </a:lnTo>
                  <a:lnTo>
                    <a:pt x="3041537" y="2267249"/>
                  </a:lnTo>
                  <a:lnTo>
                    <a:pt x="3021955" y="2307795"/>
                  </a:lnTo>
                  <a:lnTo>
                    <a:pt x="3001274" y="2347695"/>
                  </a:lnTo>
                  <a:lnTo>
                    <a:pt x="2979511" y="2386928"/>
                  </a:lnTo>
                  <a:lnTo>
                    <a:pt x="2956688" y="2425475"/>
                  </a:lnTo>
                  <a:lnTo>
                    <a:pt x="2932823" y="2463316"/>
                  </a:lnTo>
                  <a:lnTo>
                    <a:pt x="2907937" y="2500432"/>
                  </a:lnTo>
                  <a:lnTo>
                    <a:pt x="2882049" y="2536803"/>
                  </a:lnTo>
                  <a:lnTo>
                    <a:pt x="2855179" y="2572409"/>
                  </a:lnTo>
                  <a:lnTo>
                    <a:pt x="2827346" y="2607230"/>
                  </a:lnTo>
                  <a:lnTo>
                    <a:pt x="2798571" y="2641246"/>
                  </a:lnTo>
                  <a:lnTo>
                    <a:pt x="2768873" y="2674438"/>
                  </a:lnTo>
                  <a:lnTo>
                    <a:pt x="2738271" y="2706787"/>
                  </a:lnTo>
                  <a:lnTo>
                    <a:pt x="2706787" y="2738271"/>
                  </a:lnTo>
                  <a:lnTo>
                    <a:pt x="2674438" y="2768873"/>
                  </a:lnTo>
                  <a:lnTo>
                    <a:pt x="2641246" y="2798571"/>
                  </a:lnTo>
                  <a:lnTo>
                    <a:pt x="2607230" y="2827346"/>
                  </a:lnTo>
                  <a:lnTo>
                    <a:pt x="2572409" y="2855179"/>
                  </a:lnTo>
                  <a:lnTo>
                    <a:pt x="2536803" y="2882049"/>
                  </a:lnTo>
                  <a:lnTo>
                    <a:pt x="2500432" y="2907937"/>
                  </a:lnTo>
                  <a:lnTo>
                    <a:pt x="2463316" y="2932823"/>
                  </a:lnTo>
                  <a:lnTo>
                    <a:pt x="2425475" y="2956688"/>
                  </a:lnTo>
                  <a:lnTo>
                    <a:pt x="2386928" y="2979511"/>
                  </a:lnTo>
                  <a:lnTo>
                    <a:pt x="2347695" y="3001274"/>
                  </a:lnTo>
                  <a:lnTo>
                    <a:pt x="2307795" y="3021955"/>
                  </a:lnTo>
                  <a:lnTo>
                    <a:pt x="2267249" y="3041537"/>
                  </a:lnTo>
                  <a:lnTo>
                    <a:pt x="2226076" y="3059997"/>
                  </a:lnTo>
                  <a:lnTo>
                    <a:pt x="2184296" y="3077318"/>
                  </a:lnTo>
                  <a:lnTo>
                    <a:pt x="2141929" y="3093479"/>
                  </a:lnTo>
                  <a:lnTo>
                    <a:pt x="2098994" y="3108461"/>
                  </a:lnTo>
                  <a:lnTo>
                    <a:pt x="2055511" y="3122243"/>
                  </a:lnTo>
                  <a:lnTo>
                    <a:pt x="2011500" y="3134807"/>
                  </a:lnTo>
                  <a:lnTo>
                    <a:pt x="1966980" y="3146132"/>
                  </a:lnTo>
                  <a:lnTo>
                    <a:pt x="1921972" y="3156198"/>
                  </a:lnTo>
                  <a:lnTo>
                    <a:pt x="1876495" y="3164987"/>
                  </a:lnTo>
                  <a:lnTo>
                    <a:pt x="1830569" y="3172477"/>
                  </a:lnTo>
                  <a:lnTo>
                    <a:pt x="1784213" y="3178650"/>
                  </a:lnTo>
                  <a:lnTo>
                    <a:pt x="1737448" y="3183485"/>
                  </a:lnTo>
                  <a:lnTo>
                    <a:pt x="1690293" y="3186963"/>
                  </a:lnTo>
                  <a:lnTo>
                    <a:pt x="1642767" y="3189065"/>
                  </a:lnTo>
                  <a:lnTo>
                    <a:pt x="1594891" y="3189770"/>
                  </a:lnTo>
                  <a:lnTo>
                    <a:pt x="1547013" y="3189065"/>
                  </a:lnTo>
                  <a:lnTo>
                    <a:pt x="1499487" y="3186963"/>
                  </a:lnTo>
                  <a:lnTo>
                    <a:pt x="1452330" y="3183485"/>
                  </a:lnTo>
                  <a:lnTo>
                    <a:pt x="1405563" y="3178650"/>
                  </a:lnTo>
                  <a:lnTo>
                    <a:pt x="1359207" y="3172477"/>
                  </a:lnTo>
                  <a:lnTo>
                    <a:pt x="1313280" y="3164987"/>
                  </a:lnTo>
                  <a:lnTo>
                    <a:pt x="1267802" y="3156198"/>
                  </a:lnTo>
                  <a:lnTo>
                    <a:pt x="1222793" y="3146132"/>
                  </a:lnTo>
                  <a:lnTo>
                    <a:pt x="1178272" y="3134807"/>
                  </a:lnTo>
                  <a:lnTo>
                    <a:pt x="1134261" y="3122243"/>
                  </a:lnTo>
                  <a:lnTo>
                    <a:pt x="1090777" y="3108461"/>
                  </a:lnTo>
                  <a:lnTo>
                    <a:pt x="1047841" y="3093479"/>
                  </a:lnTo>
                  <a:lnTo>
                    <a:pt x="1005474" y="3077318"/>
                  </a:lnTo>
                  <a:lnTo>
                    <a:pt x="963693" y="3059997"/>
                  </a:lnTo>
                  <a:lnTo>
                    <a:pt x="922520" y="3041537"/>
                  </a:lnTo>
                  <a:lnTo>
                    <a:pt x="881973" y="3021955"/>
                  </a:lnTo>
                  <a:lnTo>
                    <a:pt x="842073" y="3001274"/>
                  </a:lnTo>
                  <a:lnTo>
                    <a:pt x="802840" y="2979511"/>
                  </a:lnTo>
                  <a:lnTo>
                    <a:pt x="764292" y="2956688"/>
                  </a:lnTo>
                  <a:lnTo>
                    <a:pt x="726450" y="2932823"/>
                  </a:lnTo>
                  <a:lnTo>
                    <a:pt x="689334" y="2907937"/>
                  </a:lnTo>
                  <a:lnTo>
                    <a:pt x="652963" y="2882049"/>
                  </a:lnTo>
                  <a:lnTo>
                    <a:pt x="617358" y="2855179"/>
                  </a:lnTo>
                  <a:lnTo>
                    <a:pt x="582537" y="2827346"/>
                  </a:lnTo>
                  <a:lnTo>
                    <a:pt x="548520" y="2798571"/>
                  </a:lnTo>
                  <a:lnTo>
                    <a:pt x="515328" y="2768873"/>
                  </a:lnTo>
                  <a:lnTo>
                    <a:pt x="482979" y="2738271"/>
                  </a:lnTo>
                  <a:lnTo>
                    <a:pt x="451495" y="2706787"/>
                  </a:lnTo>
                  <a:lnTo>
                    <a:pt x="420893" y="2674438"/>
                  </a:lnTo>
                  <a:lnTo>
                    <a:pt x="391195" y="2641246"/>
                  </a:lnTo>
                  <a:lnTo>
                    <a:pt x="362420" y="2607230"/>
                  </a:lnTo>
                  <a:lnTo>
                    <a:pt x="334588" y="2572409"/>
                  </a:lnTo>
                  <a:lnTo>
                    <a:pt x="307717" y="2536803"/>
                  </a:lnTo>
                  <a:lnTo>
                    <a:pt x="281829" y="2500432"/>
                  </a:lnTo>
                  <a:lnTo>
                    <a:pt x="256943" y="2463316"/>
                  </a:lnTo>
                  <a:lnTo>
                    <a:pt x="233079" y="2425475"/>
                  </a:lnTo>
                  <a:lnTo>
                    <a:pt x="210255" y="2386928"/>
                  </a:lnTo>
                  <a:lnTo>
                    <a:pt x="188493" y="2347695"/>
                  </a:lnTo>
                  <a:lnTo>
                    <a:pt x="167812" y="2307795"/>
                  </a:lnTo>
                  <a:lnTo>
                    <a:pt x="148231" y="2267249"/>
                  </a:lnTo>
                  <a:lnTo>
                    <a:pt x="129770" y="2226076"/>
                  </a:lnTo>
                  <a:lnTo>
                    <a:pt x="112449" y="2184296"/>
                  </a:lnTo>
                  <a:lnTo>
                    <a:pt x="96288" y="2141929"/>
                  </a:lnTo>
                  <a:lnTo>
                    <a:pt x="81307" y="2098994"/>
                  </a:lnTo>
                  <a:lnTo>
                    <a:pt x="67525" y="2055511"/>
                  </a:lnTo>
                  <a:lnTo>
                    <a:pt x="54961" y="2011500"/>
                  </a:lnTo>
                  <a:lnTo>
                    <a:pt x="43637" y="1966980"/>
                  </a:lnTo>
                  <a:lnTo>
                    <a:pt x="33570" y="1921972"/>
                  </a:lnTo>
                  <a:lnTo>
                    <a:pt x="24782" y="1876495"/>
                  </a:lnTo>
                  <a:lnTo>
                    <a:pt x="17292" y="1830569"/>
                  </a:lnTo>
                  <a:lnTo>
                    <a:pt x="11119" y="1784213"/>
                  </a:lnTo>
                  <a:lnTo>
                    <a:pt x="6284" y="1737448"/>
                  </a:lnTo>
                  <a:lnTo>
                    <a:pt x="2806" y="1690293"/>
                  </a:lnTo>
                  <a:lnTo>
                    <a:pt x="704" y="1642767"/>
                  </a:lnTo>
                  <a:lnTo>
                    <a:pt x="0" y="1594891"/>
                  </a:lnTo>
                  <a:lnTo>
                    <a:pt x="704" y="1547014"/>
                  </a:lnTo>
                  <a:lnTo>
                    <a:pt x="2806" y="1499488"/>
                  </a:lnTo>
                  <a:lnTo>
                    <a:pt x="6284" y="1452332"/>
                  </a:lnTo>
                  <a:lnTo>
                    <a:pt x="11119" y="1405566"/>
                  </a:lnTo>
                  <a:lnTo>
                    <a:pt x="17292" y="1359210"/>
                  </a:lnTo>
                  <a:lnTo>
                    <a:pt x="24782" y="1313283"/>
                  </a:lnTo>
                  <a:lnTo>
                    <a:pt x="33570" y="1267805"/>
                  </a:lnTo>
                  <a:lnTo>
                    <a:pt x="43637" y="1222797"/>
                  </a:lnTo>
                  <a:lnTo>
                    <a:pt x="54961" y="1178277"/>
                  </a:lnTo>
                  <a:lnTo>
                    <a:pt x="67525" y="1134265"/>
                  </a:lnTo>
                  <a:lnTo>
                    <a:pt x="81307" y="1090782"/>
                  </a:lnTo>
                  <a:lnTo>
                    <a:pt x="96288" y="1047847"/>
                  </a:lnTo>
                  <a:lnTo>
                    <a:pt x="112449" y="1005479"/>
                  </a:lnTo>
                  <a:lnTo>
                    <a:pt x="129770" y="963698"/>
                  </a:lnTo>
                  <a:lnTo>
                    <a:pt x="148231" y="922525"/>
                  </a:lnTo>
                  <a:lnTo>
                    <a:pt x="167812" y="881979"/>
                  </a:lnTo>
                  <a:lnTo>
                    <a:pt x="188493" y="842079"/>
                  </a:lnTo>
                  <a:lnTo>
                    <a:pt x="210255" y="802845"/>
                  </a:lnTo>
                  <a:lnTo>
                    <a:pt x="233079" y="764298"/>
                  </a:lnTo>
                  <a:lnTo>
                    <a:pt x="256943" y="726456"/>
                  </a:lnTo>
                  <a:lnTo>
                    <a:pt x="281829" y="689340"/>
                  </a:lnTo>
                  <a:lnTo>
                    <a:pt x="307717" y="652969"/>
                  </a:lnTo>
                  <a:lnTo>
                    <a:pt x="334588" y="617363"/>
                  </a:lnTo>
                  <a:lnTo>
                    <a:pt x="362420" y="582542"/>
                  </a:lnTo>
                  <a:lnTo>
                    <a:pt x="391195" y="548525"/>
                  </a:lnTo>
                  <a:lnTo>
                    <a:pt x="420893" y="515333"/>
                  </a:lnTo>
                  <a:lnTo>
                    <a:pt x="451495" y="482984"/>
                  </a:lnTo>
                  <a:lnTo>
                    <a:pt x="482979" y="451499"/>
                  </a:lnTo>
                  <a:lnTo>
                    <a:pt x="515328" y="420898"/>
                  </a:lnTo>
                  <a:lnTo>
                    <a:pt x="548520" y="391200"/>
                  </a:lnTo>
                  <a:lnTo>
                    <a:pt x="582537" y="362424"/>
                  </a:lnTo>
                  <a:lnTo>
                    <a:pt x="617358" y="334591"/>
                  </a:lnTo>
                  <a:lnTo>
                    <a:pt x="652963" y="307721"/>
                  </a:lnTo>
                  <a:lnTo>
                    <a:pt x="689334" y="281833"/>
                  </a:lnTo>
                  <a:lnTo>
                    <a:pt x="726450" y="256946"/>
                  </a:lnTo>
                  <a:lnTo>
                    <a:pt x="764292" y="233082"/>
                  </a:lnTo>
                  <a:lnTo>
                    <a:pt x="802840" y="210258"/>
                  </a:lnTo>
                  <a:lnTo>
                    <a:pt x="842073" y="188496"/>
                  </a:lnTo>
                  <a:lnTo>
                    <a:pt x="881973" y="167814"/>
                  </a:lnTo>
                  <a:lnTo>
                    <a:pt x="922520" y="148233"/>
                  </a:lnTo>
                  <a:lnTo>
                    <a:pt x="963693" y="129772"/>
                  </a:lnTo>
                  <a:lnTo>
                    <a:pt x="1005474" y="112451"/>
                  </a:lnTo>
                  <a:lnTo>
                    <a:pt x="1047841" y="96290"/>
                  </a:lnTo>
                  <a:lnTo>
                    <a:pt x="1090777" y="81308"/>
                  </a:lnTo>
                  <a:lnTo>
                    <a:pt x="1134261" y="67526"/>
                  </a:lnTo>
                  <a:lnTo>
                    <a:pt x="1178272" y="54962"/>
                  </a:lnTo>
                  <a:lnTo>
                    <a:pt x="1222793" y="43637"/>
                  </a:lnTo>
                  <a:lnTo>
                    <a:pt x="1267802" y="33571"/>
                  </a:lnTo>
                  <a:lnTo>
                    <a:pt x="1313280" y="24783"/>
                  </a:lnTo>
                  <a:lnTo>
                    <a:pt x="1359207" y="17292"/>
                  </a:lnTo>
                  <a:lnTo>
                    <a:pt x="1405563" y="11119"/>
                  </a:lnTo>
                  <a:lnTo>
                    <a:pt x="1452330" y="6284"/>
                  </a:lnTo>
                  <a:lnTo>
                    <a:pt x="1499487" y="2806"/>
                  </a:lnTo>
                  <a:lnTo>
                    <a:pt x="1547013" y="704"/>
                  </a:lnTo>
                  <a:lnTo>
                    <a:pt x="1594891" y="0"/>
                  </a:lnTo>
                  <a:lnTo>
                    <a:pt x="1642767" y="704"/>
                  </a:lnTo>
                  <a:lnTo>
                    <a:pt x="1690293" y="2806"/>
                  </a:lnTo>
                  <a:lnTo>
                    <a:pt x="1737448" y="6284"/>
                  </a:lnTo>
                  <a:lnTo>
                    <a:pt x="1784213" y="11119"/>
                  </a:lnTo>
                  <a:lnTo>
                    <a:pt x="1830569" y="17292"/>
                  </a:lnTo>
                  <a:lnTo>
                    <a:pt x="1876495" y="24783"/>
                  </a:lnTo>
                  <a:lnTo>
                    <a:pt x="1921972" y="33571"/>
                  </a:lnTo>
                  <a:lnTo>
                    <a:pt x="1966980" y="43637"/>
                  </a:lnTo>
                  <a:lnTo>
                    <a:pt x="2011500" y="54962"/>
                  </a:lnTo>
                  <a:lnTo>
                    <a:pt x="2055511" y="67526"/>
                  </a:lnTo>
                  <a:lnTo>
                    <a:pt x="2098994" y="81308"/>
                  </a:lnTo>
                  <a:lnTo>
                    <a:pt x="2141929" y="96290"/>
                  </a:lnTo>
                  <a:lnTo>
                    <a:pt x="2184296" y="112451"/>
                  </a:lnTo>
                  <a:lnTo>
                    <a:pt x="2226076" y="129772"/>
                  </a:lnTo>
                  <a:lnTo>
                    <a:pt x="2267249" y="148233"/>
                  </a:lnTo>
                  <a:lnTo>
                    <a:pt x="2307795" y="167814"/>
                  </a:lnTo>
                  <a:lnTo>
                    <a:pt x="2347695" y="188496"/>
                  </a:lnTo>
                  <a:lnTo>
                    <a:pt x="2386928" y="210258"/>
                  </a:lnTo>
                  <a:lnTo>
                    <a:pt x="2425475" y="233082"/>
                  </a:lnTo>
                  <a:lnTo>
                    <a:pt x="2463316" y="256946"/>
                  </a:lnTo>
                  <a:lnTo>
                    <a:pt x="2500432" y="281833"/>
                  </a:lnTo>
                  <a:lnTo>
                    <a:pt x="2536803" y="307721"/>
                  </a:lnTo>
                  <a:lnTo>
                    <a:pt x="2572409" y="334591"/>
                  </a:lnTo>
                  <a:lnTo>
                    <a:pt x="2607230" y="362424"/>
                  </a:lnTo>
                  <a:lnTo>
                    <a:pt x="2641246" y="391200"/>
                  </a:lnTo>
                  <a:lnTo>
                    <a:pt x="2674438" y="420898"/>
                  </a:lnTo>
                  <a:lnTo>
                    <a:pt x="2706787" y="451499"/>
                  </a:lnTo>
                  <a:lnTo>
                    <a:pt x="2738271" y="482984"/>
                  </a:lnTo>
                  <a:lnTo>
                    <a:pt x="2768873" y="515333"/>
                  </a:lnTo>
                  <a:lnTo>
                    <a:pt x="2798571" y="548525"/>
                  </a:lnTo>
                  <a:lnTo>
                    <a:pt x="2827346" y="582542"/>
                  </a:lnTo>
                  <a:lnTo>
                    <a:pt x="2855179" y="617363"/>
                  </a:lnTo>
                  <a:lnTo>
                    <a:pt x="2882049" y="652969"/>
                  </a:lnTo>
                  <a:lnTo>
                    <a:pt x="2907937" y="689340"/>
                  </a:lnTo>
                  <a:lnTo>
                    <a:pt x="2932823" y="726456"/>
                  </a:lnTo>
                  <a:lnTo>
                    <a:pt x="2956688" y="764298"/>
                  </a:lnTo>
                  <a:lnTo>
                    <a:pt x="2979511" y="802845"/>
                  </a:lnTo>
                  <a:lnTo>
                    <a:pt x="3001274" y="842079"/>
                  </a:lnTo>
                  <a:lnTo>
                    <a:pt x="3021955" y="881979"/>
                  </a:lnTo>
                  <a:lnTo>
                    <a:pt x="3041537" y="922525"/>
                  </a:lnTo>
                  <a:lnTo>
                    <a:pt x="3059997" y="963698"/>
                  </a:lnTo>
                  <a:lnTo>
                    <a:pt x="3077318" y="1005479"/>
                  </a:lnTo>
                  <a:lnTo>
                    <a:pt x="3093479" y="1047847"/>
                  </a:lnTo>
                  <a:lnTo>
                    <a:pt x="3108461" y="1090782"/>
                  </a:lnTo>
                  <a:lnTo>
                    <a:pt x="3122243" y="1134265"/>
                  </a:lnTo>
                  <a:lnTo>
                    <a:pt x="3134807" y="1178277"/>
                  </a:lnTo>
                  <a:lnTo>
                    <a:pt x="3146132" y="1222797"/>
                  </a:lnTo>
                  <a:lnTo>
                    <a:pt x="3156198" y="1267805"/>
                  </a:lnTo>
                  <a:lnTo>
                    <a:pt x="3164987" y="1313283"/>
                  </a:lnTo>
                  <a:lnTo>
                    <a:pt x="3172477" y="1359210"/>
                  </a:lnTo>
                  <a:lnTo>
                    <a:pt x="3178650" y="1405566"/>
                  </a:lnTo>
                  <a:lnTo>
                    <a:pt x="3183485" y="1452332"/>
                  </a:lnTo>
                  <a:lnTo>
                    <a:pt x="3186963" y="1499488"/>
                  </a:lnTo>
                  <a:lnTo>
                    <a:pt x="3189065" y="1547014"/>
                  </a:lnTo>
                  <a:lnTo>
                    <a:pt x="3189770" y="1594891"/>
                  </a:lnTo>
                  <a:close/>
                </a:path>
              </a:pathLst>
            </a:custGeom>
            <a:noFill/>
            <a:ln w="177840">
              <a:solidFill>
                <a:srgbClr val="FFE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065" name="CustomShape 6"/>
          <p:cNvSpPr/>
          <p:nvPr/>
        </p:nvSpPr>
        <p:spPr>
          <a:xfrm>
            <a:off x="4051440" y="3626280"/>
            <a:ext cx="2437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316080" indent="-302400" algn="ctr">
              <a:lnSpc>
                <a:spcPct val="101000"/>
              </a:lnSpc>
              <a:spcBef>
                <a:spcPts val="99"/>
              </a:spcBef>
            </a:pPr>
            <a:r>
              <a:rPr lang="ru-RU" sz="1900" b="1" strike="noStrike" spc="-1">
                <a:solidFill>
                  <a:srgbClr val="000000"/>
                </a:solidFill>
                <a:latin typeface="Calibri"/>
                <a:ea typeface="Montserrat ExtraBold"/>
              </a:rPr>
              <a:t>УВАТСКИЙ МР</a:t>
            </a:r>
            <a:endParaRPr lang="ru-RU" sz="1900" b="0" strike="noStrike" spc="-1">
              <a:latin typeface="Arial"/>
            </a:endParaRPr>
          </a:p>
        </p:txBody>
      </p:sp>
      <p:sp>
        <p:nvSpPr>
          <p:cNvPr id="2066" name="CustomShape 7"/>
          <p:cNvSpPr/>
          <p:nvPr/>
        </p:nvSpPr>
        <p:spPr>
          <a:xfrm>
            <a:off x="1596960" y="1817280"/>
            <a:ext cx="1885320" cy="5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224"/>
              </a:spcBef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Montserrat SemiBold"/>
              </a:rPr>
              <a:t>Сложность привлечения финансирования для ряда проектов, нет длинных денег, высокие требования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67" name="CustomShape 8"/>
          <p:cNvSpPr/>
          <p:nvPr/>
        </p:nvSpPr>
        <p:spPr>
          <a:xfrm>
            <a:off x="1612800" y="4162320"/>
            <a:ext cx="1659960" cy="44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224"/>
              </a:spcBef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Montserrat SemiBold"/>
              </a:rPr>
              <a:t>Нехватка квалифицированных специалистов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68" name="CustomShape 9"/>
          <p:cNvSpPr/>
          <p:nvPr/>
        </p:nvSpPr>
        <p:spPr>
          <a:xfrm>
            <a:off x="1612800" y="5164560"/>
            <a:ext cx="1929600" cy="63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ct val="100000"/>
              </a:lnSpc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Большое количество земельных участков, пригодных для инвестиционной деятельности, находятся в области подтопления 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69" name="CustomShape 10"/>
          <p:cNvSpPr/>
          <p:nvPr/>
        </p:nvSpPr>
        <p:spPr>
          <a:xfrm>
            <a:off x="1612800" y="3019320"/>
            <a:ext cx="2113920" cy="44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224"/>
              </a:spcBef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Montserrat SemiBold"/>
              </a:rPr>
              <a:t>Проблемы с транспортной доступностью к ресурсам дикоросов и лесного фонда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70" name="CustomShape 11"/>
          <p:cNvSpPr/>
          <p:nvPr/>
        </p:nvSpPr>
        <p:spPr>
          <a:xfrm>
            <a:off x="7162920" y="1800360"/>
            <a:ext cx="1917000" cy="58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224"/>
              </a:spcBef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Montserrat SemiBold"/>
              </a:rPr>
              <a:t>Слабое развитие логистической инфраструктуры, обеспечивающей инвестиционное развитие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71" name="CustomShape 12"/>
          <p:cNvSpPr/>
          <p:nvPr/>
        </p:nvSpPr>
        <p:spPr>
          <a:xfrm>
            <a:off x="7156440" y="3078000"/>
            <a:ext cx="161856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224"/>
              </a:spcBef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Montserrat SemiBold"/>
              </a:rPr>
              <a:t>Отток молодых специалистов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72" name="CustomShape 13"/>
          <p:cNvSpPr/>
          <p:nvPr/>
        </p:nvSpPr>
        <p:spPr>
          <a:xfrm>
            <a:off x="7169040" y="4192560"/>
            <a:ext cx="1742400" cy="44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224"/>
              </a:spcBef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Montserrat SemiBold"/>
              </a:rPr>
              <a:t>Высокие энергетические тарифы и транспортные издержки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73" name="CustomShape 14"/>
          <p:cNvSpPr/>
          <p:nvPr/>
        </p:nvSpPr>
        <p:spPr>
          <a:xfrm>
            <a:off x="7159680" y="5197320"/>
            <a:ext cx="1891440" cy="447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ts val="1100"/>
              </a:lnSpc>
              <a:spcBef>
                <a:spcPts val="224"/>
              </a:spcBef>
            </a:pPr>
            <a:r>
              <a:rPr lang="ru-RU" sz="1000" b="1" strike="noStrike" spc="-1">
                <a:solidFill>
                  <a:srgbClr val="000000"/>
                </a:solidFill>
                <a:latin typeface="Calibri"/>
                <a:ea typeface="Montserrat SemiBold"/>
              </a:rPr>
              <a:t>Незначительная концентрация покупателей в небольших населенных пунктах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74" name="CustomShape 15"/>
          <p:cNvSpPr/>
          <p:nvPr/>
        </p:nvSpPr>
        <p:spPr>
          <a:xfrm>
            <a:off x="506520" y="6143760"/>
            <a:ext cx="9411480" cy="1015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75" name="CustomShape 16"/>
          <p:cNvSpPr/>
          <p:nvPr/>
        </p:nvSpPr>
        <p:spPr>
          <a:xfrm>
            <a:off x="4150800" y="6074640"/>
            <a:ext cx="618444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DejaVu Sans"/>
              </a:rPr>
              <a:t>*</a:t>
            </a:r>
            <a:r>
              <a:rPr lang="ru-RU" sz="1100" b="0" strike="noStrike" spc="-1">
                <a:solidFill>
                  <a:srgbClr val="000000"/>
                </a:solidFill>
                <a:latin typeface="Calibri"/>
                <a:ea typeface="DejaVu Sans"/>
              </a:rPr>
              <a:t> Данные получены из проведенных интервью, опросов населения и бизнеса, диагностики из проведенных интервью и полученных анкетных данных, диагностики работы муниципалитета с инвесторами</a:t>
            </a:r>
            <a:endParaRPr lang="ru-RU" sz="1100" b="0" strike="noStrike" spc="-1">
              <a:latin typeface="Arial"/>
            </a:endParaRPr>
          </a:p>
        </p:txBody>
      </p:sp>
      <p:sp>
        <p:nvSpPr>
          <p:cNvPr id="2076" name="CustomShape 17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0AAA407F-897F-428F-80EC-FCE4757D1A62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39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7" name="Group 1"/>
          <p:cNvGrpSpPr/>
          <p:nvPr/>
        </p:nvGrpSpPr>
        <p:grpSpPr>
          <a:xfrm>
            <a:off x="0" y="2986560"/>
            <a:ext cx="5800680" cy="2374920"/>
            <a:chOff x="0" y="2986560"/>
            <a:chExt cx="5800680" cy="2374920"/>
          </a:xfrm>
        </p:grpSpPr>
        <p:sp>
          <p:nvSpPr>
            <p:cNvPr id="2078" name="CustomShape 2"/>
            <p:cNvSpPr/>
            <p:nvPr/>
          </p:nvSpPr>
          <p:spPr>
            <a:xfrm>
              <a:off x="3425760" y="2986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79" name="CustomShape 3"/>
            <p:cNvSpPr/>
            <p:nvPr/>
          </p:nvSpPr>
          <p:spPr>
            <a:xfrm>
              <a:off x="3425760" y="2986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80" name="CustomShape 4"/>
            <p:cNvSpPr/>
            <p:nvPr/>
          </p:nvSpPr>
          <p:spPr>
            <a:xfrm>
              <a:off x="3425760" y="2986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noFill/>
            <a:ln w="25560">
              <a:solidFill>
                <a:srgbClr val="FFE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81" name="CustomShape 5"/>
            <p:cNvSpPr/>
            <p:nvPr/>
          </p:nvSpPr>
          <p:spPr>
            <a:xfrm>
              <a:off x="0" y="2986560"/>
              <a:ext cx="1202040" cy="2374920"/>
            </a:xfrm>
            <a:custGeom>
              <a:avLst/>
              <a:gdLst/>
              <a:ahLst/>
              <a:cxnLst/>
              <a:rect l="l" t="t" r="r" b="b"/>
              <a:pathLst>
                <a:path w="1202690" h="2375535">
                  <a:moveTo>
                    <a:pt x="0" y="2374630"/>
                  </a:moveTo>
                  <a:lnTo>
                    <a:pt x="62685" y="2373982"/>
                  </a:lnTo>
                  <a:lnTo>
                    <a:pt x="109965" y="2371177"/>
                  </a:lnTo>
                  <a:lnTo>
                    <a:pt x="156731" y="2366545"/>
                  </a:lnTo>
                  <a:lnTo>
                    <a:pt x="202948" y="2360122"/>
                  </a:lnTo>
                  <a:lnTo>
                    <a:pt x="248579" y="2351944"/>
                  </a:lnTo>
                  <a:lnTo>
                    <a:pt x="293590" y="2342045"/>
                  </a:lnTo>
                  <a:lnTo>
                    <a:pt x="337945" y="2330461"/>
                  </a:lnTo>
                  <a:lnTo>
                    <a:pt x="381608" y="2317228"/>
                  </a:lnTo>
                  <a:lnTo>
                    <a:pt x="424545" y="2302382"/>
                  </a:lnTo>
                  <a:lnTo>
                    <a:pt x="466719" y="2285957"/>
                  </a:lnTo>
                  <a:lnTo>
                    <a:pt x="508095" y="2267989"/>
                  </a:lnTo>
                  <a:lnTo>
                    <a:pt x="548637" y="2248513"/>
                  </a:lnTo>
                  <a:lnTo>
                    <a:pt x="588311" y="2227566"/>
                  </a:lnTo>
                  <a:lnTo>
                    <a:pt x="627080" y="2205182"/>
                  </a:lnTo>
                  <a:lnTo>
                    <a:pt x="664910" y="2181398"/>
                  </a:lnTo>
                  <a:lnTo>
                    <a:pt x="701764" y="2156247"/>
                  </a:lnTo>
                  <a:lnTo>
                    <a:pt x="737608" y="2129767"/>
                  </a:lnTo>
                  <a:lnTo>
                    <a:pt x="772405" y="2101992"/>
                  </a:lnTo>
                  <a:lnTo>
                    <a:pt x="806120" y="2072958"/>
                  </a:lnTo>
                  <a:lnTo>
                    <a:pt x="838719" y="2042701"/>
                  </a:lnTo>
                  <a:lnTo>
                    <a:pt x="870164" y="2011255"/>
                  </a:lnTo>
                  <a:lnTo>
                    <a:pt x="900422" y="1978657"/>
                  </a:lnTo>
                  <a:lnTo>
                    <a:pt x="929456" y="1944941"/>
                  </a:lnTo>
                  <a:lnTo>
                    <a:pt x="957231" y="1910144"/>
                  </a:lnTo>
                  <a:lnTo>
                    <a:pt x="983711" y="1874301"/>
                  </a:lnTo>
                  <a:lnTo>
                    <a:pt x="1008861" y="1837446"/>
                  </a:lnTo>
                  <a:lnTo>
                    <a:pt x="1032646" y="1799617"/>
                  </a:lnTo>
                  <a:lnTo>
                    <a:pt x="1055030" y="1760847"/>
                  </a:lnTo>
                  <a:lnTo>
                    <a:pt x="1075977" y="1721174"/>
                  </a:lnTo>
                  <a:lnTo>
                    <a:pt x="1095452" y="1680631"/>
                  </a:lnTo>
                  <a:lnTo>
                    <a:pt x="1113420" y="1639255"/>
                  </a:lnTo>
                  <a:lnTo>
                    <a:pt x="1129845" y="1597081"/>
                  </a:lnTo>
                  <a:lnTo>
                    <a:pt x="1144692" y="1554145"/>
                  </a:lnTo>
                  <a:lnTo>
                    <a:pt x="1157925" y="1510481"/>
                  </a:lnTo>
                  <a:lnTo>
                    <a:pt x="1169509" y="1466127"/>
                  </a:lnTo>
                  <a:lnTo>
                    <a:pt x="1179407" y="1421116"/>
                  </a:lnTo>
                  <a:lnTo>
                    <a:pt x="1187586" y="1375484"/>
                  </a:lnTo>
                  <a:lnTo>
                    <a:pt x="1194009" y="1329268"/>
                  </a:lnTo>
                  <a:lnTo>
                    <a:pt x="1198641" y="1282501"/>
                  </a:lnTo>
                  <a:lnTo>
                    <a:pt x="1201446" y="1235221"/>
                  </a:lnTo>
                  <a:lnTo>
                    <a:pt x="1202389" y="1187462"/>
                  </a:lnTo>
                  <a:lnTo>
                    <a:pt x="1201446" y="1139703"/>
                  </a:lnTo>
                  <a:lnTo>
                    <a:pt x="1198641" y="1092423"/>
                  </a:lnTo>
                  <a:lnTo>
                    <a:pt x="1194009" y="1045657"/>
                  </a:lnTo>
                  <a:lnTo>
                    <a:pt x="1187586" y="999440"/>
                  </a:lnTo>
                  <a:lnTo>
                    <a:pt x="1179407" y="953809"/>
                  </a:lnTo>
                  <a:lnTo>
                    <a:pt x="1169509" y="908798"/>
                  </a:lnTo>
                  <a:lnTo>
                    <a:pt x="1157925" y="864443"/>
                  </a:lnTo>
                  <a:lnTo>
                    <a:pt x="1144692" y="820780"/>
                  </a:lnTo>
                  <a:lnTo>
                    <a:pt x="1129845" y="777843"/>
                  </a:lnTo>
                  <a:lnTo>
                    <a:pt x="1113420" y="735669"/>
                  </a:lnTo>
                  <a:lnTo>
                    <a:pt x="1095452" y="694293"/>
                  </a:lnTo>
                  <a:lnTo>
                    <a:pt x="1075977" y="653751"/>
                  </a:lnTo>
                  <a:lnTo>
                    <a:pt x="1055030" y="614077"/>
                  </a:lnTo>
                  <a:lnTo>
                    <a:pt x="1032646" y="575308"/>
                  </a:lnTo>
                  <a:lnTo>
                    <a:pt x="1008861" y="537478"/>
                  </a:lnTo>
                  <a:lnTo>
                    <a:pt x="983711" y="500624"/>
                  </a:lnTo>
                  <a:lnTo>
                    <a:pt x="957231" y="464780"/>
                  </a:lnTo>
                  <a:lnTo>
                    <a:pt x="929456" y="429983"/>
                  </a:lnTo>
                  <a:lnTo>
                    <a:pt x="900422" y="396268"/>
                  </a:lnTo>
                  <a:lnTo>
                    <a:pt x="870164" y="363669"/>
                  </a:lnTo>
                  <a:lnTo>
                    <a:pt x="838719" y="332224"/>
                  </a:lnTo>
                  <a:lnTo>
                    <a:pt x="806120" y="301966"/>
                  </a:lnTo>
                  <a:lnTo>
                    <a:pt x="772405" y="272932"/>
                  </a:lnTo>
                  <a:lnTo>
                    <a:pt x="737608" y="245157"/>
                  </a:lnTo>
                  <a:lnTo>
                    <a:pt x="701764" y="218677"/>
                  </a:lnTo>
                  <a:lnTo>
                    <a:pt x="664910" y="193527"/>
                  </a:lnTo>
                  <a:lnTo>
                    <a:pt x="627080" y="169742"/>
                  </a:lnTo>
                  <a:lnTo>
                    <a:pt x="588311" y="147358"/>
                  </a:lnTo>
                  <a:lnTo>
                    <a:pt x="548637" y="126411"/>
                  </a:lnTo>
                  <a:lnTo>
                    <a:pt x="508095" y="106936"/>
                  </a:lnTo>
                  <a:lnTo>
                    <a:pt x="466719" y="88968"/>
                  </a:lnTo>
                  <a:lnTo>
                    <a:pt x="424545" y="72543"/>
                  </a:lnTo>
                  <a:lnTo>
                    <a:pt x="381608" y="57696"/>
                  </a:lnTo>
                  <a:lnTo>
                    <a:pt x="337945" y="44463"/>
                  </a:lnTo>
                  <a:lnTo>
                    <a:pt x="293590" y="32879"/>
                  </a:lnTo>
                  <a:lnTo>
                    <a:pt x="248579" y="22981"/>
                  </a:lnTo>
                  <a:lnTo>
                    <a:pt x="202948" y="14802"/>
                  </a:lnTo>
                  <a:lnTo>
                    <a:pt x="156731" y="8379"/>
                  </a:lnTo>
                  <a:lnTo>
                    <a:pt x="109965" y="3747"/>
                  </a:lnTo>
                  <a:lnTo>
                    <a:pt x="62685" y="942"/>
                  </a:lnTo>
                  <a:lnTo>
                    <a:pt x="14926" y="0"/>
                  </a:lnTo>
                  <a:lnTo>
                    <a:pt x="0" y="294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82" name="CustomShape 6"/>
            <p:cNvSpPr/>
            <p:nvPr/>
          </p:nvSpPr>
          <p:spPr>
            <a:xfrm>
              <a:off x="1201320" y="4173840"/>
              <a:ext cx="2228040" cy="36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83" name="CustomShape 7"/>
            <p:cNvSpPr/>
            <p:nvPr/>
          </p:nvSpPr>
          <p:spPr>
            <a:xfrm>
              <a:off x="3831120" y="3383280"/>
              <a:ext cx="1715040" cy="156924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084" name="CustomShape 8"/>
          <p:cNvSpPr/>
          <p:nvPr/>
        </p:nvSpPr>
        <p:spPr>
          <a:xfrm>
            <a:off x="1003320" y="1181160"/>
            <a:ext cx="5951880" cy="41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720" rIns="0" bIns="0">
            <a:spAutoFit/>
          </a:bodyPr>
          <a:lstStyle/>
          <a:p>
            <a:pPr marL="12600">
              <a:lnSpc>
                <a:spcPts val="3010"/>
              </a:lnSpc>
              <a:spcBef>
                <a:spcPts val="289"/>
              </a:spcBef>
            </a:pPr>
            <a:r>
              <a:rPr lang="ru-RU" sz="2600" b="1" strike="noStrike" spc="9">
                <a:solidFill>
                  <a:srgbClr val="FFDE16"/>
                </a:solidFill>
                <a:latin typeface="Calibri"/>
              </a:rPr>
              <a:t>ПРИЛОЖЕНИЯ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2085" name="CustomShape 9"/>
          <p:cNvSpPr/>
          <p:nvPr/>
        </p:nvSpPr>
        <p:spPr>
          <a:xfrm>
            <a:off x="3240" y="919440"/>
            <a:ext cx="463320" cy="944640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83"/>
                </a:lnTo>
                <a:lnTo>
                  <a:pt x="463600" y="472541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6" name="CustomShape 10"/>
          <p:cNvSpPr/>
          <p:nvPr/>
        </p:nvSpPr>
        <p:spPr>
          <a:xfrm>
            <a:off x="4140360" y="5662800"/>
            <a:ext cx="944640" cy="46332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83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7" name="CustomShape 11"/>
          <p:cNvSpPr/>
          <p:nvPr/>
        </p:nvSpPr>
        <p:spPr>
          <a:xfrm>
            <a:off x="10296360" y="7161480"/>
            <a:ext cx="213840" cy="3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6640" rIns="0" bIns="0">
            <a:sp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5BB4D1B9-5076-4A78-846D-CE73DB2B1F68}" type="slidenum">
              <a:rPr lang="ru-RU" sz="1200" b="1" strike="noStrike" spc="-1">
                <a:solidFill>
                  <a:srgbClr val="2B2F32"/>
                </a:solidFill>
                <a:latin typeface="Calibri"/>
                <a:ea typeface="DejaVu Sans"/>
              </a:rPr>
              <a:t>40</a:t>
            </a:fld>
            <a:r>
              <a:rPr lang="ru-RU" sz="1200" b="1" strike="noStrike" spc="-1">
                <a:solidFill>
                  <a:srgbClr val="2B2F32"/>
                </a:solidFill>
                <a:latin typeface="Calibri"/>
                <a:ea typeface="DejaVu Sans"/>
              </a:rPr>
              <a:t>.</a:t>
            </a:r>
            <a:endParaRPr lang="ru-RU" sz="1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CustomShape 1"/>
          <p:cNvSpPr/>
          <p:nvPr/>
        </p:nvSpPr>
        <p:spPr>
          <a:xfrm rot="10800000">
            <a:off x="1090080" y="5407560"/>
            <a:ext cx="147960" cy="948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9" name="CustomShape 2"/>
          <p:cNvSpPr/>
          <p:nvPr/>
        </p:nvSpPr>
        <p:spPr>
          <a:xfrm>
            <a:off x="3699360" y="1126440"/>
            <a:ext cx="2394000" cy="18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1000" b="1" strike="noStrike" spc="-7">
                <a:solidFill>
                  <a:srgbClr val="2B2F32"/>
                </a:solidFill>
                <a:latin typeface="Calibri"/>
                <a:ea typeface="DejaVu Sans"/>
              </a:rPr>
              <a:t>Сбор статистики, сбор анкет ю.л., ф.л.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90" name="CustomShape 3"/>
          <p:cNvSpPr/>
          <p:nvPr/>
        </p:nvSpPr>
        <p:spPr>
          <a:xfrm>
            <a:off x="3475800" y="1540440"/>
            <a:ext cx="333324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1000" b="1" strike="noStrike" spc="-7">
                <a:solidFill>
                  <a:srgbClr val="2B2F32"/>
                </a:solidFill>
                <a:latin typeface="Calibri"/>
                <a:ea typeface="DejaVu Sans"/>
              </a:rPr>
              <a:t>Диагностика системы работы с инвесторами в МО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91" name="CustomShape 4"/>
          <p:cNvSpPr/>
          <p:nvPr/>
        </p:nvSpPr>
        <p:spPr>
          <a:xfrm>
            <a:off x="4818600" y="1982880"/>
            <a:ext cx="45702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1000" b="1" strike="noStrike" spc="-7">
                <a:solidFill>
                  <a:srgbClr val="2B2F32"/>
                </a:solidFill>
                <a:latin typeface="Calibri"/>
                <a:ea typeface="DejaVu Sans"/>
              </a:rPr>
              <a:t>Подготовка перечня ключевых компаний, интервью с бизнесом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92" name="CustomShape 5"/>
          <p:cNvSpPr/>
          <p:nvPr/>
        </p:nvSpPr>
        <p:spPr>
          <a:xfrm>
            <a:off x="6902640" y="2835000"/>
            <a:ext cx="37890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1000" b="1" strike="noStrike" spc="-7">
                <a:solidFill>
                  <a:srgbClr val="2B2F32"/>
                </a:solidFill>
                <a:latin typeface="Calibri"/>
                <a:ea typeface="DejaVu Sans"/>
              </a:rPr>
              <a:t>Стратегические сессии с рабочей группой МО и экспертами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093" name="Line 6"/>
          <p:cNvSpPr/>
          <p:nvPr/>
        </p:nvSpPr>
        <p:spPr>
          <a:xfrm>
            <a:off x="2750760" y="914040"/>
            <a:ext cx="0" cy="5457960"/>
          </a:xfrm>
          <a:prstGeom prst="line">
            <a:avLst/>
          </a:prstGeom>
          <a:ln>
            <a:solidFill>
              <a:srgbClr val="C2C3C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94" name="Line 7"/>
          <p:cNvSpPr/>
          <p:nvPr/>
        </p:nvSpPr>
        <p:spPr>
          <a:xfrm>
            <a:off x="646920" y="914040"/>
            <a:ext cx="0" cy="5457960"/>
          </a:xfrm>
          <a:prstGeom prst="line">
            <a:avLst/>
          </a:prstGeom>
          <a:ln>
            <a:solidFill>
              <a:srgbClr val="C2C3C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95" name="Line 8"/>
          <p:cNvSpPr/>
          <p:nvPr/>
        </p:nvSpPr>
        <p:spPr>
          <a:xfrm>
            <a:off x="9150840" y="897840"/>
            <a:ext cx="0" cy="5458320"/>
          </a:xfrm>
          <a:prstGeom prst="line">
            <a:avLst/>
          </a:prstGeom>
          <a:ln>
            <a:solidFill>
              <a:srgbClr val="C2C3C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96" name="CustomShape 9"/>
          <p:cNvSpPr/>
          <p:nvPr/>
        </p:nvSpPr>
        <p:spPr>
          <a:xfrm>
            <a:off x="2214000" y="1964160"/>
            <a:ext cx="2491200" cy="27036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97" name="CustomShape 10"/>
          <p:cNvSpPr/>
          <p:nvPr/>
        </p:nvSpPr>
        <p:spPr>
          <a:xfrm>
            <a:off x="2095200" y="1109880"/>
            <a:ext cx="1497960" cy="26928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098" name="Table 11"/>
          <p:cNvGraphicFramePr/>
          <p:nvPr/>
        </p:nvGraphicFramePr>
        <p:xfrm>
          <a:off x="5126400" y="6266520"/>
          <a:ext cx="1648440" cy="885240"/>
        </p:xfrm>
        <a:graphic>
          <a:graphicData uri="http://schemas.openxmlformats.org/drawingml/2006/table">
            <a:tbl>
              <a:tblPr/>
              <a:tblGrid>
                <a:gridCol w="1648440"/>
              </a:tblGrid>
              <a:tr h="885240">
                <a:tc>
                  <a:txBody>
                    <a:bodyPr/>
                    <a:lstStyle/>
                    <a:p>
                      <a:pPr marL="111600">
                        <a:lnSpc>
                          <a:spcPct val="101000"/>
                        </a:lnSpc>
                        <a:spcBef>
                          <a:spcPts val="969"/>
                        </a:spcBef>
                      </a:pPr>
                      <a:r>
                        <a:rPr lang="ru-RU" sz="900" b="1" strike="noStrike" spc="-1">
                          <a:solidFill>
                            <a:srgbClr val="171B1E"/>
                          </a:solidFill>
                          <a:latin typeface="Montserrat ExtraBold"/>
                        </a:rPr>
                        <a:t>АНАЛИЗ И  М</a:t>
                      </a:r>
                      <a:r>
                        <a:rPr lang="ru-RU" sz="900" b="1" strike="noStrike" spc="-21">
                          <a:solidFill>
                            <a:srgbClr val="171B1E"/>
                          </a:solidFill>
                          <a:latin typeface="Montserrat ExtraBold"/>
                        </a:rPr>
                        <a:t>О</a:t>
                      </a:r>
                      <a:r>
                        <a:rPr lang="ru-RU" sz="900" b="1" strike="noStrike" spc="-1">
                          <a:solidFill>
                            <a:srgbClr val="171B1E"/>
                          </a:solidFill>
                          <a:latin typeface="Montserrat ExtraBold"/>
                        </a:rPr>
                        <a:t>ДЕЛИРОВАНИЕ</a:t>
                      </a:r>
                      <a:endParaRPr lang="ru-RU" sz="900" b="0" strike="noStrike" spc="-1">
                        <a:latin typeface="Arial"/>
                      </a:endParaRPr>
                    </a:p>
                    <a:p>
                      <a:pPr marL="111600"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lang="ru-RU" sz="900" b="0" strike="noStrike" spc="-1">
                        <a:latin typeface="Arial"/>
                      </a:endParaRPr>
                    </a:p>
                    <a:p>
                      <a:pPr marL="109800">
                        <a:lnSpc>
                          <a:spcPts val="2466"/>
                        </a:lnSpc>
                      </a:pPr>
                      <a:r>
                        <a:rPr lang="ru-RU" sz="2600" b="1" strike="noStrike" spc="15">
                          <a:solidFill>
                            <a:srgbClr val="2B2F32"/>
                          </a:solidFill>
                          <a:latin typeface="Montserrat ExtraBold"/>
                        </a:rPr>
                        <a:t>30</a:t>
                      </a:r>
                      <a:r>
                        <a:rPr lang="ru-RU" sz="2600" b="1" strike="noStrike" spc="-415">
                          <a:solidFill>
                            <a:srgbClr val="2B2F32"/>
                          </a:solidFill>
                          <a:latin typeface="Montserrat ExtraBold"/>
                        </a:rPr>
                        <a:t> </a:t>
                      </a:r>
                      <a:r>
                        <a:rPr lang="ru-RU" sz="1000" b="1" strike="noStrike" spc="9">
                          <a:solidFill>
                            <a:srgbClr val="2B2F32"/>
                          </a:solidFill>
                          <a:latin typeface="Montserrat ExtraBold"/>
                        </a:rPr>
                        <a:t>дней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solidFill>
                      <a:srgbClr val="FFDE1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99" name="Table 12"/>
          <p:cNvGraphicFramePr/>
          <p:nvPr/>
        </p:nvGraphicFramePr>
        <p:xfrm>
          <a:off x="2995200" y="6256800"/>
          <a:ext cx="1648440" cy="885240"/>
        </p:xfrm>
        <a:graphic>
          <a:graphicData uri="http://schemas.openxmlformats.org/drawingml/2006/table">
            <a:tbl>
              <a:tblPr/>
              <a:tblGrid>
                <a:gridCol w="1648440"/>
              </a:tblGrid>
              <a:tr h="885240">
                <a:tc>
                  <a:txBody>
                    <a:bodyPr/>
                    <a:lstStyle/>
                    <a:p>
                      <a:pPr marL="111600">
                        <a:lnSpc>
                          <a:spcPct val="101000"/>
                        </a:lnSpc>
                        <a:spcBef>
                          <a:spcPts val="955"/>
                        </a:spcBef>
                      </a:pPr>
                      <a:r>
                        <a:rPr lang="ru-RU" sz="900" b="1" strike="noStrike" spc="-1">
                          <a:solidFill>
                            <a:srgbClr val="171B1E"/>
                          </a:solidFill>
                          <a:latin typeface="Montserrat ExtraBold"/>
                        </a:rPr>
                        <a:t>СБОР И</a:t>
                      </a:r>
                      <a:r>
                        <a:rPr lang="ru-RU" sz="900" b="1" strike="noStrike" spc="-100">
                          <a:solidFill>
                            <a:srgbClr val="171B1E"/>
                          </a:solidFill>
                          <a:latin typeface="Montserrat ExtraBold"/>
                        </a:rPr>
                        <a:t> </a:t>
                      </a:r>
                      <a:r>
                        <a:rPr lang="ru-RU" sz="900" b="1" strike="noStrike" spc="-12">
                          <a:solidFill>
                            <a:srgbClr val="171B1E"/>
                          </a:solidFill>
                          <a:latin typeface="Montserrat ExtraBold"/>
                        </a:rPr>
                        <a:t>ОБРАБОТКА  </a:t>
                      </a:r>
                      <a:r>
                        <a:rPr lang="ru-RU" sz="900" b="1" strike="noStrike" spc="-7">
                          <a:solidFill>
                            <a:srgbClr val="171B1E"/>
                          </a:solidFill>
                          <a:latin typeface="Montserrat ExtraBold"/>
                        </a:rPr>
                        <a:t>ИНФОРМАЦИИ</a:t>
                      </a:r>
                      <a:endParaRPr lang="ru-RU" sz="900" b="0" strike="noStrike" spc="-1">
                        <a:latin typeface="Arial"/>
                      </a:endParaRPr>
                    </a:p>
                    <a:p>
                      <a:pPr marL="111600"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lang="ru-RU" sz="900" b="0" strike="noStrike" spc="-1">
                        <a:latin typeface="Arial"/>
                      </a:endParaRPr>
                    </a:p>
                    <a:p>
                      <a:pPr marL="109800">
                        <a:lnSpc>
                          <a:spcPts val="2480"/>
                        </a:lnSpc>
                      </a:pPr>
                      <a:r>
                        <a:rPr lang="ru-RU" sz="2600" b="1" strike="noStrike" spc="15">
                          <a:solidFill>
                            <a:srgbClr val="2B2F32"/>
                          </a:solidFill>
                          <a:latin typeface="Montserrat ExtraBold"/>
                        </a:rPr>
                        <a:t>30</a:t>
                      </a:r>
                      <a:r>
                        <a:rPr lang="ru-RU" sz="2600" b="1" strike="noStrike" spc="-415">
                          <a:solidFill>
                            <a:srgbClr val="2B2F32"/>
                          </a:solidFill>
                          <a:latin typeface="Montserrat ExtraBold"/>
                        </a:rPr>
                        <a:t> </a:t>
                      </a:r>
                      <a:r>
                        <a:rPr lang="ru-RU" sz="1000" b="1" strike="noStrike" spc="9">
                          <a:solidFill>
                            <a:srgbClr val="2B2F32"/>
                          </a:solidFill>
                          <a:latin typeface="Montserrat ExtraBold"/>
                        </a:rPr>
                        <a:t>дней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solidFill>
                      <a:srgbClr val="FFDE16"/>
                    </a:solidFill>
                  </a:tcPr>
                </a:tc>
              </a:tr>
            </a:tbl>
          </a:graphicData>
        </a:graphic>
      </p:graphicFrame>
      <p:sp>
        <p:nvSpPr>
          <p:cNvPr id="2100" name="CustomShape 13"/>
          <p:cNvSpPr/>
          <p:nvPr/>
        </p:nvSpPr>
        <p:spPr>
          <a:xfrm>
            <a:off x="2918401" y="4827970"/>
            <a:ext cx="1311120" cy="4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8160" rIns="0" bIns="0">
            <a:spAutoFit/>
          </a:bodyPr>
          <a:lstStyle/>
          <a:p>
            <a:pPr>
              <a:lnSpc>
                <a:spcPts val="1001"/>
              </a:lnSpc>
              <a:spcBef>
                <a:spcPts val="451"/>
              </a:spcBef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Сделана               диагности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к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а  по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работе</a:t>
            </a:r>
            <a:endParaRPr lang="ru-RU" sz="1000" b="0" strike="noStrike" spc="-1" dirty="0">
              <a:latin typeface="Arial"/>
            </a:endParaRPr>
          </a:p>
          <a:p>
            <a:pPr>
              <a:lnSpc>
                <a:spcPts val="1001"/>
              </a:lnSpc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 инвесторами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01" name="CustomShape 14"/>
          <p:cNvSpPr/>
          <p:nvPr/>
        </p:nvSpPr>
        <p:spPr>
          <a:xfrm>
            <a:off x="9875520" y="6629040"/>
            <a:ext cx="815760" cy="930960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57" y="0"/>
                </a:moveTo>
                <a:lnTo>
                  <a:pt x="0" y="930986"/>
                </a:lnTo>
                <a:lnTo>
                  <a:pt x="816457" y="930986"/>
                </a:lnTo>
                <a:lnTo>
                  <a:pt x="81645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2" name="CustomShape 15"/>
          <p:cNvSpPr/>
          <p:nvPr/>
        </p:nvSpPr>
        <p:spPr>
          <a:xfrm>
            <a:off x="8115120" y="4129560"/>
            <a:ext cx="839880" cy="4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81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300"/>
              </a:spcBef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Официальная 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презентация  итогов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03" name="CustomShape 16"/>
          <p:cNvSpPr/>
          <p:nvPr/>
        </p:nvSpPr>
        <p:spPr>
          <a:xfrm>
            <a:off x="3787981" y="4166872"/>
            <a:ext cx="883080" cy="4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81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300"/>
              </a:spcBef>
            </a:pP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П</a:t>
            </a:r>
            <a:r>
              <a:rPr lang="ru-RU" sz="1000" b="1" strike="noStrike" spc="-15" dirty="0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дг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от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о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в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лены 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итоги работы 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бизнесом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04" name="CustomShape 17"/>
          <p:cNvSpPr/>
          <p:nvPr/>
        </p:nvSpPr>
        <p:spPr>
          <a:xfrm>
            <a:off x="5862240" y="4156475"/>
            <a:ext cx="946800" cy="41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816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300"/>
              </a:spcBef>
            </a:pP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Итоги  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стр</a:t>
            </a:r>
            <a:r>
              <a:rPr lang="ru-RU" sz="1000" b="1" strike="noStrike" spc="-12" dirty="0">
                <a:solidFill>
                  <a:srgbClr val="2B2F32"/>
                </a:solidFill>
                <a:latin typeface="Calibri"/>
                <a:ea typeface="DejaVu Sans"/>
              </a:rPr>
              <a:t>а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т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ег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чес</a:t>
            </a:r>
            <a:r>
              <a:rPr lang="ru-RU" sz="1000" b="1" strike="noStrike" spc="-21" dirty="0">
                <a:solidFill>
                  <a:srgbClr val="2B2F32"/>
                </a:solidFill>
                <a:latin typeface="Calibri"/>
                <a:ea typeface="DejaVu Sans"/>
              </a:rPr>
              <a:t>к</a:t>
            </a:r>
            <a:r>
              <a:rPr lang="ru-RU" sz="1000" b="1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ой  </a:t>
            </a:r>
            <a:r>
              <a:rPr lang="ru-RU" sz="1000" b="1" strike="noStrike" spc="-7" dirty="0">
                <a:solidFill>
                  <a:srgbClr val="2B2F32"/>
                </a:solidFill>
                <a:latin typeface="Calibri"/>
                <a:ea typeface="DejaVu Sans"/>
              </a:rPr>
              <a:t>сессии</a:t>
            </a:r>
            <a:endParaRPr lang="ru-RU" sz="1000" b="0" strike="noStrike" spc="-1" dirty="0">
              <a:latin typeface="Arial"/>
            </a:endParaRPr>
          </a:p>
        </p:txBody>
      </p:sp>
      <p:graphicFrame>
        <p:nvGraphicFramePr>
          <p:cNvPr id="2105" name="Table 18"/>
          <p:cNvGraphicFramePr/>
          <p:nvPr/>
        </p:nvGraphicFramePr>
        <p:xfrm>
          <a:off x="7257960" y="6256800"/>
          <a:ext cx="1648440" cy="885240"/>
        </p:xfrm>
        <a:graphic>
          <a:graphicData uri="http://schemas.openxmlformats.org/drawingml/2006/table">
            <a:tbl>
              <a:tblPr/>
              <a:tblGrid>
                <a:gridCol w="1648440"/>
              </a:tblGrid>
              <a:tr h="885240">
                <a:tc>
                  <a:txBody>
                    <a:bodyPr/>
                    <a:lstStyle/>
                    <a:p>
                      <a:pPr marL="111600">
                        <a:lnSpc>
                          <a:spcPct val="101000"/>
                        </a:lnSpc>
                        <a:spcBef>
                          <a:spcPts val="969"/>
                        </a:spcBef>
                      </a:pPr>
                      <a:r>
                        <a:rPr lang="ru-RU" sz="900" b="1" strike="noStrike" spc="-1">
                          <a:solidFill>
                            <a:srgbClr val="171B1E"/>
                          </a:solidFill>
                          <a:latin typeface="Montserrat ExtraBold"/>
                        </a:rPr>
                        <a:t>ФО</a:t>
                      </a:r>
                      <a:r>
                        <a:rPr lang="ru-RU" sz="900" b="1" strike="noStrike" spc="-12">
                          <a:solidFill>
                            <a:srgbClr val="171B1E"/>
                          </a:solidFill>
                          <a:latin typeface="Montserrat ExtraBold"/>
                        </a:rPr>
                        <a:t>Р</a:t>
                      </a:r>
                      <a:r>
                        <a:rPr lang="ru-RU" sz="900" b="1" strike="noStrike" spc="-1">
                          <a:solidFill>
                            <a:srgbClr val="171B1E"/>
                          </a:solidFill>
                          <a:latin typeface="Montserrat ExtraBold"/>
                        </a:rPr>
                        <a:t>МИРОВАНИЕ И </a:t>
                      </a:r>
                      <a:r>
                        <a:rPr lang="ru-RU" sz="900" b="1" strike="noStrike" spc="-15">
                          <a:solidFill>
                            <a:srgbClr val="171B1E"/>
                          </a:solidFill>
                          <a:latin typeface="Montserrat ExtraBold"/>
                        </a:rPr>
                        <a:t>СДАЧА</a:t>
                      </a:r>
                      <a:r>
                        <a:rPr lang="ru-RU" sz="900" b="1" strike="noStrike" spc="-75">
                          <a:solidFill>
                            <a:srgbClr val="171B1E"/>
                          </a:solidFill>
                          <a:latin typeface="Montserrat ExtraBold"/>
                        </a:rPr>
                        <a:t> </a:t>
                      </a:r>
                      <a:r>
                        <a:rPr lang="ru-RU" sz="900" b="1" strike="noStrike" spc="-12">
                          <a:solidFill>
                            <a:srgbClr val="171B1E"/>
                          </a:solidFill>
                          <a:latin typeface="Montserrat ExtraBold"/>
                        </a:rPr>
                        <a:t>ОТЧЕТА</a:t>
                      </a:r>
                      <a:endParaRPr lang="ru-RU" sz="900" b="0" strike="noStrike" spc="-1">
                        <a:latin typeface="Arial"/>
                      </a:endParaRPr>
                    </a:p>
                    <a:p>
                      <a:pPr marL="111600"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lang="ru-RU" sz="900" b="0" strike="noStrike" spc="-1">
                        <a:latin typeface="Arial"/>
                      </a:endParaRPr>
                    </a:p>
                    <a:p>
                      <a:pPr marL="109800">
                        <a:lnSpc>
                          <a:spcPts val="2466"/>
                        </a:lnSpc>
                      </a:pPr>
                      <a:r>
                        <a:rPr lang="ru-RU" sz="2600" b="1" strike="noStrike" spc="-409">
                          <a:solidFill>
                            <a:srgbClr val="2B2F32"/>
                          </a:solidFill>
                          <a:latin typeface="Montserrat ExtraBold"/>
                        </a:rPr>
                        <a:t>1 4    </a:t>
                      </a:r>
                      <a:r>
                        <a:rPr lang="ru-RU" sz="1000" b="1" strike="noStrike" spc="9">
                          <a:solidFill>
                            <a:srgbClr val="2B2F32"/>
                          </a:solidFill>
                          <a:latin typeface="Montserrat ExtraBold"/>
                        </a:rPr>
                        <a:t>дней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solidFill>
                      <a:srgbClr val="FFDE1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06" name="Table 19"/>
          <p:cNvGraphicFramePr/>
          <p:nvPr/>
        </p:nvGraphicFramePr>
        <p:xfrm>
          <a:off x="863640" y="6256800"/>
          <a:ext cx="1648440" cy="885240"/>
        </p:xfrm>
        <a:graphic>
          <a:graphicData uri="http://schemas.openxmlformats.org/drawingml/2006/table">
            <a:tbl>
              <a:tblPr/>
              <a:tblGrid>
                <a:gridCol w="1648440"/>
              </a:tblGrid>
              <a:tr h="885240">
                <a:tc>
                  <a:txBody>
                    <a:bodyPr/>
                    <a:lstStyle/>
                    <a:p>
                      <a:pPr marL="111600">
                        <a:lnSpc>
                          <a:spcPct val="101000"/>
                        </a:lnSpc>
                        <a:spcBef>
                          <a:spcPts val="955"/>
                        </a:spcBef>
                      </a:pPr>
                      <a:r>
                        <a:rPr lang="ru-RU" sz="900" b="1" strike="noStrike" spc="-1">
                          <a:solidFill>
                            <a:srgbClr val="171B1E"/>
                          </a:solidFill>
                          <a:latin typeface="Montserrat ExtraBold"/>
                        </a:rPr>
                        <a:t>П</a:t>
                      </a:r>
                      <a:r>
                        <a:rPr lang="ru-RU" sz="900" b="1" strike="noStrike" spc="-21">
                          <a:solidFill>
                            <a:srgbClr val="171B1E"/>
                          </a:solidFill>
                          <a:latin typeface="Montserrat ExtraBold"/>
                        </a:rPr>
                        <a:t>О</a:t>
                      </a:r>
                      <a:r>
                        <a:rPr lang="ru-RU" sz="900" b="1" strike="noStrike" spc="-1">
                          <a:solidFill>
                            <a:srgbClr val="171B1E"/>
                          </a:solidFill>
                          <a:latin typeface="Montserrat ExtraBold"/>
                        </a:rPr>
                        <a:t>Д</a:t>
                      </a:r>
                      <a:r>
                        <a:rPr lang="ru-RU" sz="900" b="1" strike="noStrike" spc="-55">
                          <a:solidFill>
                            <a:srgbClr val="171B1E"/>
                          </a:solidFill>
                          <a:latin typeface="Montserrat ExtraBold"/>
                        </a:rPr>
                        <a:t>Г</a:t>
                      </a:r>
                      <a:r>
                        <a:rPr lang="ru-RU" sz="900" b="1" strike="noStrike" spc="-12">
                          <a:solidFill>
                            <a:srgbClr val="171B1E"/>
                          </a:solidFill>
                          <a:latin typeface="Montserrat ExtraBold"/>
                        </a:rPr>
                        <a:t>ОТ</a:t>
                      </a:r>
                      <a:r>
                        <a:rPr lang="ru-RU" sz="900" b="1" strike="noStrike" spc="-1">
                          <a:solidFill>
                            <a:srgbClr val="171B1E"/>
                          </a:solidFill>
                          <a:latin typeface="Montserrat ExtraBold"/>
                        </a:rPr>
                        <a:t>ОВИТЕЛЬНЫЕ  </a:t>
                      </a:r>
                      <a:r>
                        <a:rPr lang="ru-RU" sz="900" b="1" strike="noStrike" spc="-12">
                          <a:solidFill>
                            <a:srgbClr val="171B1E"/>
                          </a:solidFill>
                          <a:latin typeface="Montserrat ExtraBold"/>
                        </a:rPr>
                        <a:t>РАБОТЫ</a:t>
                      </a:r>
                      <a:endParaRPr lang="ru-RU" sz="900" b="0" strike="noStrike" spc="-1">
                        <a:latin typeface="Arial"/>
                      </a:endParaRPr>
                    </a:p>
                    <a:p>
                      <a:pPr marL="111600"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lang="ru-RU" sz="900" b="0" strike="noStrike" spc="-1">
                        <a:latin typeface="Arial"/>
                      </a:endParaRPr>
                    </a:p>
                    <a:p>
                      <a:pPr marL="109800">
                        <a:lnSpc>
                          <a:spcPts val="2480"/>
                        </a:lnSpc>
                      </a:pPr>
                      <a:r>
                        <a:rPr lang="ru-RU" sz="2600" b="1" strike="noStrike" spc="35">
                          <a:solidFill>
                            <a:srgbClr val="2B2F32"/>
                          </a:solidFill>
                          <a:latin typeface="Montserrat ExtraBold"/>
                        </a:rPr>
                        <a:t>7 </a:t>
                      </a:r>
                      <a:r>
                        <a:rPr lang="ru-RU" sz="1000" b="1" strike="noStrike" spc="9">
                          <a:solidFill>
                            <a:srgbClr val="2B2F32"/>
                          </a:solidFill>
                          <a:latin typeface="Montserrat ExtraBold"/>
                        </a:rPr>
                        <a:t>дней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solidFill>
                      <a:srgbClr val="FFDE16"/>
                    </a:solidFill>
                  </a:tcPr>
                </a:tc>
              </a:tr>
            </a:tbl>
          </a:graphicData>
        </a:graphic>
      </p:graphicFrame>
      <p:sp>
        <p:nvSpPr>
          <p:cNvPr id="2107" name="CustomShape 20"/>
          <p:cNvSpPr/>
          <p:nvPr/>
        </p:nvSpPr>
        <p:spPr>
          <a:xfrm>
            <a:off x="0" y="0"/>
            <a:ext cx="7270560" cy="647640"/>
          </a:xfrm>
          <a:custGeom>
            <a:avLst/>
            <a:gdLst/>
            <a:ahLst/>
            <a:cxnLst/>
            <a:rect l="l" t="t" r="r" b="b"/>
            <a:pathLst>
              <a:path w="7271384" h="648335">
                <a:moveTo>
                  <a:pt x="7270902" y="63"/>
                </a:moveTo>
                <a:lnTo>
                  <a:pt x="0" y="0"/>
                </a:lnTo>
                <a:lnTo>
                  <a:pt x="0" y="646277"/>
                </a:lnTo>
                <a:lnTo>
                  <a:pt x="6697192" y="647801"/>
                </a:lnTo>
                <a:lnTo>
                  <a:pt x="7270902" y="63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8" name="CustomShape 21"/>
          <p:cNvSpPr/>
          <p:nvPr/>
        </p:nvSpPr>
        <p:spPr>
          <a:xfrm>
            <a:off x="476280" y="151200"/>
            <a:ext cx="608868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15">
                <a:solidFill>
                  <a:srgbClr val="FFFFFF"/>
                </a:solidFill>
                <a:latin typeface="Calibri"/>
              </a:rPr>
              <a:t>ПЛАН </a:t>
            </a:r>
            <a:r>
              <a:rPr lang="ru-RU" sz="2000" b="1" strike="noStrike" spc="1">
                <a:solidFill>
                  <a:srgbClr val="FFFFFF"/>
                </a:solidFill>
                <a:latin typeface="Calibri"/>
              </a:rPr>
              <a:t>РАБОТЫ </a:t>
            </a: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В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УВАТСКОМ МР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109" name="CustomShape 22"/>
          <p:cNvSpPr/>
          <p:nvPr/>
        </p:nvSpPr>
        <p:spPr>
          <a:xfrm>
            <a:off x="1722960" y="4339440"/>
            <a:ext cx="834480" cy="31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000" b="1" strike="noStrike" spc="-12">
                <a:solidFill>
                  <a:srgbClr val="2B2F32"/>
                </a:solidFill>
                <a:latin typeface="Calibri"/>
                <a:ea typeface="DejaVu Sans"/>
              </a:rPr>
              <a:t>Установочная встреча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10" name="CustomShape 23"/>
          <p:cNvSpPr/>
          <p:nvPr/>
        </p:nvSpPr>
        <p:spPr>
          <a:xfrm>
            <a:off x="647280" y="914040"/>
            <a:ext cx="360" cy="5342040"/>
          </a:xfrm>
          <a:custGeom>
            <a:avLst/>
            <a:gdLst/>
            <a:ahLst/>
            <a:cxnLst/>
            <a:rect l="l" t="t" r="r" b="b"/>
            <a:pathLst>
              <a:path h="5342890">
                <a:moveTo>
                  <a:pt x="0" y="5342674"/>
                </a:moveTo>
                <a:lnTo>
                  <a:pt x="0" y="0"/>
                </a:lnTo>
              </a:path>
            </a:pathLst>
          </a:custGeom>
          <a:noFill/>
          <a:ln w="6480">
            <a:solidFill>
              <a:srgbClr val="BCBEC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1" name="CustomShape 24"/>
          <p:cNvSpPr/>
          <p:nvPr/>
        </p:nvSpPr>
        <p:spPr>
          <a:xfrm>
            <a:off x="2678400" y="6570360"/>
            <a:ext cx="150480" cy="258480"/>
          </a:xfrm>
          <a:custGeom>
            <a:avLst/>
            <a:gdLst/>
            <a:ahLst/>
            <a:cxnLst/>
            <a:rect l="l" t="t" r="r" b="b"/>
            <a:pathLst>
              <a:path w="151130" h="259079">
                <a:moveTo>
                  <a:pt x="2006" y="0"/>
                </a:moveTo>
                <a:lnTo>
                  <a:pt x="0" y="901"/>
                </a:lnTo>
                <a:lnTo>
                  <a:pt x="0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2" name="CustomShape 25"/>
          <p:cNvSpPr/>
          <p:nvPr/>
        </p:nvSpPr>
        <p:spPr>
          <a:xfrm>
            <a:off x="4809960" y="6570360"/>
            <a:ext cx="150480" cy="258480"/>
          </a:xfrm>
          <a:custGeom>
            <a:avLst/>
            <a:gdLst/>
            <a:ahLst/>
            <a:cxnLst/>
            <a:rect l="l" t="t" r="r" b="b"/>
            <a:pathLst>
              <a:path w="151129" h="259079">
                <a:moveTo>
                  <a:pt x="2006" y="0"/>
                </a:moveTo>
                <a:lnTo>
                  <a:pt x="0" y="901"/>
                </a:lnTo>
                <a:lnTo>
                  <a:pt x="12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3" name="CustomShape 26"/>
          <p:cNvSpPr/>
          <p:nvPr/>
        </p:nvSpPr>
        <p:spPr>
          <a:xfrm>
            <a:off x="6941160" y="6570360"/>
            <a:ext cx="150480" cy="258480"/>
          </a:xfrm>
          <a:custGeom>
            <a:avLst/>
            <a:gdLst/>
            <a:ahLst/>
            <a:cxnLst/>
            <a:rect l="l" t="t" r="r" b="b"/>
            <a:pathLst>
              <a:path w="151129" h="259079">
                <a:moveTo>
                  <a:pt x="2006" y="0"/>
                </a:moveTo>
                <a:lnTo>
                  <a:pt x="0" y="901"/>
                </a:lnTo>
                <a:lnTo>
                  <a:pt x="0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4" name="CustomShape 27"/>
          <p:cNvSpPr/>
          <p:nvPr/>
        </p:nvSpPr>
        <p:spPr>
          <a:xfrm>
            <a:off x="9010800" y="3753360"/>
            <a:ext cx="1062360" cy="13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8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Контроль</a:t>
            </a:r>
            <a:r>
              <a:rPr lang="ru-RU" sz="800" b="1" strike="noStrike" spc="-46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800" b="1" strike="noStrike" spc="-1">
                <a:solidFill>
                  <a:srgbClr val="2B2F32"/>
                </a:solidFill>
                <a:latin typeface="Calibri"/>
                <a:ea typeface="DejaVu Sans"/>
              </a:rPr>
              <a:t>реализации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2115" name="CustomShape 28"/>
          <p:cNvSpPr/>
          <p:nvPr/>
        </p:nvSpPr>
        <p:spPr>
          <a:xfrm>
            <a:off x="7146360" y="4758840"/>
            <a:ext cx="1270440" cy="4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8160" rIns="0" bIns="0">
            <a:spAutoFit/>
          </a:bodyPr>
          <a:lstStyle/>
          <a:p>
            <a:pPr>
              <a:lnSpc>
                <a:spcPts val="1001"/>
              </a:lnSpc>
              <a:spcBef>
                <a:spcPts val="451"/>
              </a:spcBef>
            </a:pPr>
            <a:r>
              <a:rPr lang="ru-RU" sz="10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Обсуждение итоговых  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р</a:t>
            </a:r>
            <a:r>
              <a:rPr lang="ru-RU" sz="1000" b="1" strike="noStrike" spc="-32">
                <a:solidFill>
                  <a:srgbClr val="2B2F32"/>
                </a:solidFill>
                <a:latin typeface="Calibri"/>
                <a:ea typeface="DejaVu Sans"/>
              </a:rPr>
              <a:t>ез</a:t>
            </a:r>
            <a:r>
              <a:rPr lang="ru-RU" sz="1000" b="1" strike="noStrike" spc="-35">
                <a:solidFill>
                  <a:srgbClr val="2B2F32"/>
                </a:solidFill>
                <a:latin typeface="Calibri"/>
                <a:ea typeface="DejaVu Sans"/>
              </a:rPr>
              <a:t>у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л</a:t>
            </a:r>
            <a:r>
              <a:rPr lang="ru-RU" sz="1000" b="1" strike="noStrike" spc="-52">
                <a:solidFill>
                  <a:srgbClr val="2B2F32"/>
                </a:solidFill>
                <a:latin typeface="Calibri"/>
                <a:ea typeface="DejaVu Sans"/>
              </a:rPr>
              <a:t>ь</a:t>
            </a:r>
            <a:r>
              <a:rPr lang="ru-RU" sz="1000" b="1" strike="noStrike" spc="-26">
                <a:solidFill>
                  <a:srgbClr val="2B2F32"/>
                </a:solidFill>
                <a:latin typeface="Calibri"/>
                <a:ea typeface="DejaVu Sans"/>
              </a:rPr>
              <a:t>т</a:t>
            </a:r>
            <a:r>
              <a:rPr lang="ru-RU" sz="1000" b="1" strike="noStrike" spc="-35">
                <a:solidFill>
                  <a:srgbClr val="2B2F32"/>
                </a:solidFill>
                <a:latin typeface="Calibri"/>
                <a:ea typeface="DejaVu Sans"/>
              </a:rPr>
              <a:t>а</a:t>
            </a:r>
            <a:r>
              <a:rPr lang="ru-RU" sz="1000" b="1" strike="noStrike" spc="-26">
                <a:solidFill>
                  <a:srgbClr val="2B2F32"/>
                </a:solidFill>
                <a:latin typeface="Calibri"/>
                <a:ea typeface="DejaVu Sans"/>
              </a:rPr>
              <a:t>т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ов</a:t>
            </a:r>
            <a:endParaRPr lang="ru-RU" sz="1000" b="0" strike="noStrike" spc="-1">
              <a:latin typeface="Arial"/>
            </a:endParaRPr>
          </a:p>
          <a:p>
            <a:pPr>
              <a:lnSpc>
                <a:spcPts val="1001"/>
              </a:lnSpc>
            </a:pPr>
            <a:r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в 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рабочей</a:t>
            </a:r>
            <a:r>
              <a:rPr lang="ru-RU" sz="1000" b="1" strike="noStrike" spc="-97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26">
                <a:solidFill>
                  <a:srgbClr val="2B2F32"/>
                </a:solidFill>
                <a:latin typeface="Calibri"/>
                <a:ea typeface="DejaVu Sans"/>
              </a:rPr>
              <a:t>группе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16" name="CustomShape 29"/>
          <p:cNvSpPr/>
          <p:nvPr/>
        </p:nvSpPr>
        <p:spPr>
          <a:xfrm>
            <a:off x="4960080" y="4988160"/>
            <a:ext cx="1304640" cy="29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8160" rIns="0" bIns="0">
            <a:spAutoFit/>
          </a:bodyPr>
          <a:lstStyle/>
          <a:p>
            <a:pPr>
              <a:lnSpc>
                <a:spcPts val="1001"/>
              </a:lnSpc>
              <a:spcBef>
                <a:spcPts val="420"/>
              </a:spcBef>
            </a:pP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Пр</a:t>
            </a:r>
            <a:r>
              <a:rPr lang="ru-RU" sz="1000" b="1" strike="noStrike" spc="-35">
                <a:solidFill>
                  <a:srgbClr val="2B2F32"/>
                </a:solidFill>
                <a:latin typeface="Calibri"/>
                <a:ea typeface="DejaVu Sans"/>
              </a:rPr>
              <a:t>е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двар</a:t>
            </a:r>
            <a:r>
              <a:rPr lang="ru-RU" sz="1000" b="1" strike="noStrike" spc="-32">
                <a:solidFill>
                  <a:srgbClr val="2B2F32"/>
                </a:solidFill>
                <a:latin typeface="Calibri"/>
                <a:ea typeface="DejaVu Sans"/>
              </a:rPr>
              <a:t>и</a:t>
            </a:r>
            <a:r>
              <a:rPr lang="ru-RU" sz="1000" b="1" strike="noStrike" spc="-26">
                <a:solidFill>
                  <a:srgbClr val="2B2F32"/>
                </a:solidFill>
                <a:latin typeface="Calibri"/>
                <a:ea typeface="DejaVu Sans"/>
              </a:rPr>
              <a:t>т</a:t>
            </a:r>
            <a:r>
              <a:rPr lang="ru-RU" sz="1000" b="1" strike="noStrike" spc="-41">
                <a:solidFill>
                  <a:srgbClr val="2B2F32"/>
                </a:solidFill>
                <a:latin typeface="Calibri"/>
                <a:ea typeface="DejaVu Sans"/>
              </a:rPr>
              <a:t>е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льный отчет </a:t>
            </a:r>
            <a:r>
              <a:rPr lang="ru-RU" sz="10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по 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анализу  данных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17" name="CustomShape 30"/>
          <p:cNvSpPr/>
          <p:nvPr/>
        </p:nvSpPr>
        <p:spPr>
          <a:xfrm>
            <a:off x="2750760" y="1523880"/>
            <a:ext cx="630000" cy="26928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18" name="CustomShape 31"/>
          <p:cNvSpPr/>
          <p:nvPr/>
        </p:nvSpPr>
        <p:spPr>
          <a:xfrm>
            <a:off x="3048120" y="2425320"/>
            <a:ext cx="3593160" cy="26784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19" name="CustomShape 32"/>
          <p:cNvSpPr/>
          <p:nvPr/>
        </p:nvSpPr>
        <p:spPr>
          <a:xfrm>
            <a:off x="4895640" y="2835000"/>
            <a:ext cx="1878480" cy="26784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0" name="CustomShape 33"/>
          <p:cNvSpPr/>
          <p:nvPr/>
        </p:nvSpPr>
        <p:spPr>
          <a:xfrm>
            <a:off x="2108880" y="3264480"/>
            <a:ext cx="5148360" cy="27036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1" name="CustomShape 34"/>
          <p:cNvSpPr/>
          <p:nvPr/>
        </p:nvSpPr>
        <p:spPr>
          <a:xfrm>
            <a:off x="7157160" y="3708360"/>
            <a:ext cx="3075840" cy="270360"/>
          </a:xfrm>
          <a:prstGeom prst="homePlate">
            <a:avLst>
              <a:gd name="adj" fmla="val 50000"/>
            </a:avLst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2" name="Line 35"/>
          <p:cNvSpPr/>
          <p:nvPr/>
        </p:nvSpPr>
        <p:spPr>
          <a:xfrm>
            <a:off x="4884840" y="914040"/>
            <a:ext cx="0" cy="5457960"/>
          </a:xfrm>
          <a:prstGeom prst="line">
            <a:avLst/>
          </a:prstGeom>
          <a:ln>
            <a:solidFill>
              <a:srgbClr val="C2C3C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3" name="Line 36"/>
          <p:cNvSpPr/>
          <p:nvPr/>
        </p:nvSpPr>
        <p:spPr>
          <a:xfrm>
            <a:off x="7016760" y="914040"/>
            <a:ext cx="0" cy="5457960"/>
          </a:xfrm>
          <a:prstGeom prst="line">
            <a:avLst/>
          </a:prstGeom>
          <a:ln>
            <a:solidFill>
              <a:srgbClr val="C2C3C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4" name="CustomShape 37"/>
          <p:cNvSpPr/>
          <p:nvPr/>
        </p:nvSpPr>
        <p:spPr>
          <a:xfrm>
            <a:off x="7386120" y="3298320"/>
            <a:ext cx="242424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1000" b="1" strike="noStrike" spc="-7">
                <a:solidFill>
                  <a:srgbClr val="2B2F32"/>
                </a:solidFill>
                <a:latin typeface="Calibri"/>
                <a:ea typeface="DejaVu Sans"/>
              </a:rPr>
              <a:t>Подготовка</a:t>
            </a:r>
            <a:r>
              <a:rPr lang="ru-RU" sz="1000" b="1" strike="noStrike" spc="-21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-7">
                <a:solidFill>
                  <a:srgbClr val="2B2F32"/>
                </a:solidFill>
                <a:latin typeface="Calibri"/>
                <a:ea typeface="DejaVu Sans"/>
              </a:rPr>
              <a:t>Инвестпрофиля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25" name="CustomShape 38"/>
          <p:cNvSpPr/>
          <p:nvPr/>
        </p:nvSpPr>
        <p:spPr>
          <a:xfrm>
            <a:off x="6734880" y="2424960"/>
            <a:ext cx="307584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1000" b="1" strike="noStrike" spc="-7">
                <a:solidFill>
                  <a:srgbClr val="2B2F32"/>
                </a:solidFill>
                <a:latin typeface="Calibri"/>
                <a:ea typeface="DejaVu Sans"/>
              </a:rPr>
              <a:t>Анализ данных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26" name="CustomShape 39"/>
          <p:cNvSpPr/>
          <p:nvPr/>
        </p:nvSpPr>
        <p:spPr>
          <a:xfrm>
            <a:off x="851760" y="4934160"/>
            <a:ext cx="97740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99"/>
              </a:spcBef>
            </a:pPr>
            <a:r>
              <a:rPr lang="ru-RU" sz="1000" b="1" strike="noStrike" spc="-12">
                <a:solidFill>
                  <a:srgbClr val="2B2F32"/>
                </a:solidFill>
                <a:latin typeface="Calibri"/>
                <a:ea typeface="DejaVu Sans"/>
              </a:rPr>
              <a:t>Подготовка                 и заключение  договора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27" name="CustomShape 40"/>
          <p:cNvSpPr/>
          <p:nvPr/>
        </p:nvSpPr>
        <p:spPr>
          <a:xfrm rot="10800000">
            <a:off x="2034900" y="4669614"/>
            <a:ext cx="147960" cy="16120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8" name="CustomShape 41"/>
          <p:cNvSpPr/>
          <p:nvPr/>
        </p:nvSpPr>
        <p:spPr>
          <a:xfrm rot="10800000">
            <a:off x="3380760" y="5282726"/>
            <a:ext cx="147960" cy="948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9" name="CustomShape 42"/>
          <p:cNvSpPr/>
          <p:nvPr/>
        </p:nvSpPr>
        <p:spPr>
          <a:xfrm rot="10800000">
            <a:off x="4242060" y="4684459"/>
            <a:ext cx="147960" cy="16120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0" name="CustomShape 43"/>
          <p:cNvSpPr/>
          <p:nvPr/>
        </p:nvSpPr>
        <p:spPr>
          <a:xfrm rot="10800000">
            <a:off x="5538420" y="5347938"/>
            <a:ext cx="147960" cy="948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1" name="CustomShape 44"/>
          <p:cNvSpPr/>
          <p:nvPr/>
        </p:nvSpPr>
        <p:spPr>
          <a:xfrm rot="10800000">
            <a:off x="6380100" y="4606136"/>
            <a:ext cx="147960" cy="16120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2" name="CustomShape 45"/>
          <p:cNvSpPr/>
          <p:nvPr/>
        </p:nvSpPr>
        <p:spPr>
          <a:xfrm rot="10800000">
            <a:off x="7519752" y="5229815"/>
            <a:ext cx="147960" cy="948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3" name="CustomShape 46"/>
          <p:cNvSpPr/>
          <p:nvPr/>
        </p:nvSpPr>
        <p:spPr>
          <a:xfrm rot="10800000">
            <a:off x="8425365" y="4601520"/>
            <a:ext cx="147960" cy="16120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4" name="CustomShape 47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277E1742-259B-4F50-9AF4-1B2D9EF75A65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41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5" name="Рисунок 101"/>
          <p:cNvPicPr/>
          <p:nvPr/>
        </p:nvPicPr>
        <p:blipFill>
          <a:blip r:embed="rId3"/>
          <a:stretch/>
        </p:blipFill>
        <p:spPr>
          <a:xfrm>
            <a:off x="3230640" y="6143760"/>
            <a:ext cx="427680" cy="497880"/>
          </a:xfrm>
          <a:prstGeom prst="rect">
            <a:avLst/>
          </a:prstGeom>
          <a:ln>
            <a:noFill/>
          </a:ln>
        </p:spPr>
      </p:pic>
      <p:pic>
        <p:nvPicPr>
          <p:cNvPr id="2136" name="Рисунок 102"/>
          <p:cNvPicPr/>
          <p:nvPr/>
        </p:nvPicPr>
        <p:blipFill>
          <a:blip r:embed="rId3"/>
          <a:stretch/>
        </p:blipFill>
        <p:spPr>
          <a:xfrm>
            <a:off x="1503000" y="6139440"/>
            <a:ext cx="427680" cy="497880"/>
          </a:xfrm>
          <a:prstGeom prst="rect">
            <a:avLst/>
          </a:prstGeom>
          <a:ln>
            <a:noFill/>
          </a:ln>
        </p:spPr>
      </p:pic>
      <p:pic>
        <p:nvPicPr>
          <p:cNvPr id="2137" name="Рисунок 103"/>
          <p:cNvPicPr/>
          <p:nvPr/>
        </p:nvPicPr>
        <p:blipFill>
          <a:blip r:embed="rId3"/>
          <a:stretch/>
        </p:blipFill>
        <p:spPr>
          <a:xfrm>
            <a:off x="2301840" y="4914360"/>
            <a:ext cx="427680" cy="497880"/>
          </a:xfrm>
          <a:prstGeom prst="rect">
            <a:avLst/>
          </a:prstGeom>
          <a:ln>
            <a:noFill/>
          </a:ln>
        </p:spPr>
      </p:pic>
      <p:pic>
        <p:nvPicPr>
          <p:cNvPr id="2138" name="Рисунок 104"/>
          <p:cNvPicPr/>
          <p:nvPr/>
        </p:nvPicPr>
        <p:blipFill>
          <a:blip r:embed="rId3"/>
          <a:stretch/>
        </p:blipFill>
        <p:spPr>
          <a:xfrm>
            <a:off x="6075360" y="2759760"/>
            <a:ext cx="427680" cy="497880"/>
          </a:xfrm>
          <a:prstGeom prst="rect">
            <a:avLst/>
          </a:prstGeom>
          <a:ln>
            <a:noFill/>
          </a:ln>
        </p:spPr>
      </p:pic>
      <p:pic>
        <p:nvPicPr>
          <p:cNvPr id="2139" name="Рисунок 98"/>
          <p:cNvPicPr/>
          <p:nvPr/>
        </p:nvPicPr>
        <p:blipFill>
          <a:blip r:embed="rId3"/>
          <a:stretch/>
        </p:blipFill>
        <p:spPr>
          <a:xfrm>
            <a:off x="3022200" y="1386720"/>
            <a:ext cx="427680" cy="497880"/>
          </a:xfrm>
          <a:prstGeom prst="rect">
            <a:avLst/>
          </a:prstGeom>
          <a:ln>
            <a:noFill/>
          </a:ln>
        </p:spPr>
      </p:pic>
      <p:pic>
        <p:nvPicPr>
          <p:cNvPr id="2140" name="Рисунок 96"/>
          <p:cNvPicPr/>
          <p:nvPr/>
        </p:nvPicPr>
        <p:blipFill>
          <a:blip r:embed="rId3"/>
          <a:stretch/>
        </p:blipFill>
        <p:spPr>
          <a:xfrm>
            <a:off x="2562861" y="2739294"/>
            <a:ext cx="427680" cy="497880"/>
          </a:xfrm>
          <a:prstGeom prst="rect">
            <a:avLst/>
          </a:prstGeom>
          <a:ln>
            <a:noFill/>
          </a:ln>
        </p:spPr>
      </p:pic>
      <p:pic>
        <p:nvPicPr>
          <p:cNvPr id="2141" name="Рисунок 95"/>
          <p:cNvPicPr/>
          <p:nvPr/>
        </p:nvPicPr>
        <p:blipFill>
          <a:blip r:embed="rId3"/>
          <a:stretch/>
        </p:blipFill>
        <p:spPr>
          <a:xfrm>
            <a:off x="926280" y="2755080"/>
            <a:ext cx="427680" cy="497880"/>
          </a:xfrm>
          <a:prstGeom prst="rect">
            <a:avLst/>
          </a:prstGeom>
          <a:ln>
            <a:noFill/>
          </a:ln>
        </p:spPr>
      </p:pic>
      <p:pic>
        <p:nvPicPr>
          <p:cNvPr id="2142" name="Рисунок 94"/>
          <p:cNvPicPr/>
          <p:nvPr/>
        </p:nvPicPr>
        <p:blipFill>
          <a:blip r:embed="rId3"/>
          <a:stretch/>
        </p:blipFill>
        <p:spPr>
          <a:xfrm>
            <a:off x="915120" y="138960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43" name="CustomShape 1"/>
          <p:cNvSpPr/>
          <p:nvPr/>
        </p:nvSpPr>
        <p:spPr>
          <a:xfrm>
            <a:off x="9875520" y="6629040"/>
            <a:ext cx="815760" cy="930960"/>
          </a:xfrm>
          <a:custGeom>
            <a:avLst/>
            <a:gdLst/>
            <a:ahLst/>
            <a:cxnLst/>
            <a:rect l="l" t="t" r="r" b="b"/>
            <a:pathLst>
              <a:path w="816609" h="931545">
                <a:moveTo>
                  <a:pt x="816470" y="0"/>
                </a:moveTo>
                <a:lnTo>
                  <a:pt x="0" y="930986"/>
                </a:lnTo>
                <a:lnTo>
                  <a:pt x="816470" y="930986"/>
                </a:lnTo>
                <a:lnTo>
                  <a:pt x="816470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4" name="CustomShape 2"/>
          <p:cNvSpPr/>
          <p:nvPr/>
        </p:nvSpPr>
        <p:spPr>
          <a:xfrm>
            <a:off x="0" y="0"/>
            <a:ext cx="7921440" cy="954360"/>
          </a:xfrm>
          <a:custGeom>
            <a:avLst/>
            <a:gdLst/>
            <a:ahLst/>
            <a:cxnLst/>
            <a:rect l="l" t="t" r="r" b="b"/>
            <a:pathLst>
              <a:path w="7922259" h="955040">
                <a:moveTo>
                  <a:pt x="7921879" y="76"/>
                </a:moveTo>
                <a:lnTo>
                  <a:pt x="0" y="0"/>
                </a:lnTo>
                <a:lnTo>
                  <a:pt x="0" y="952969"/>
                </a:lnTo>
                <a:lnTo>
                  <a:pt x="7076452" y="954570"/>
                </a:lnTo>
                <a:lnTo>
                  <a:pt x="7921879" y="76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5" name="CustomShape 3"/>
          <p:cNvSpPr/>
          <p:nvPr/>
        </p:nvSpPr>
        <p:spPr>
          <a:xfrm>
            <a:off x="476280" y="151200"/>
            <a:ext cx="642348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1">
                <a:solidFill>
                  <a:srgbClr val="FFFFFF"/>
                </a:solidFill>
                <a:latin typeface="Calibri"/>
              </a:rPr>
              <a:t>СОСТАВ РАБОЧЕЙ </a:t>
            </a:r>
            <a:r>
              <a:rPr lang="ru-RU" sz="2000" b="1" strike="noStrike" spc="7">
                <a:solidFill>
                  <a:srgbClr val="FFFFFF"/>
                </a:solidFill>
                <a:latin typeface="Calibri"/>
              </a:rPr>
              <a:t>ГРУППЫ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ПО </a:t>
            </a: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РАЗРАБОТКЕ  </a:t>
            </a:r>
            <a:r>
              <a:rPr lang="ru-RU" sz="2000" b="1" strike="noStrike" spc="21">
                <a:solidFill>
                  <a:srgbClr val="FFFFFF"/>
                </a:solidFill>
                <a:latin typeface="Calibri"/>
              </a:rPr>
              <a:t>ИНВЕСТПРОФИЛЯ </a:t>
            </a:r>
            <a:r>
              <a:rPr lang="ru-RU" sz="2000" b="1" strike="noStrike" spc="9">
                <a:solidFill>
                  <a:srgbClr val="FFFFFF"/>
                </a:solidFill>
                <a:latin typeface="Calibri"/>
              </a:rPr>
              <a:t>УВАТСКОГО МР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146" name="CustomShape 4"/>
          <p:cNvSpPr/>
          <p:nvPr/>
        </p:nvSpPr>
        <p:spPr>
          <a:xfrm>
            <a:off x="241200" y="1947960"/>
            <a:ext cx="1799280" cy="2360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000" b="1" strike="noStrike" spc="26" dirty="0" smtClean="0">
                <a:solidFill>
                  <a:srgbClr val="2B2F32"/>
                </a:solidFill>
                <a:latin typeface="Calibri"/>
                <a:ea typeface="DejaVu Sans"/>
              </a:rPr>
              <a:t>Елизаров В.И.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47" name="CustomShape 5"/>
          <p:cNvSpPr/>
          <p:nvPr/>
        </p:nvSpPr>
        <p:spPr>
          <a:xfrm>
            <a:off x="5354280" y="338796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Белов Н.А.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48" name="CustomShape 6"/>
          <p:cNvSpPr/>
          <p:nvPr/>
        </p:nvSpPr>
        <p:spPr>
          <a:xfrm>
            <a:off x="5333040" y="3621600"/>
            <a:ext cx="184176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 indent="74160" algn="ctr">
              <a:lnSpc>
                <a:spcPts val="1100"/>
              </a:lnSpc>
              <a:spcBef>
                <a:spcPts val="221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Начальник отдела сельского хозяйства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49" name="CustomShape 7"/>
          <p:cNvSpPr/>
          <p:nvPr/>
        </p:nvSpPr>
        <p:spPr>
          <a:xfrm>
            <a:off x="1931866" y="3274412"/>
            <a:ext cx="1799280" cy="2360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000" b="1" strike="noStrike" spc="26" dirty="0" smtClean="0">
                <a:solidFill>
                  <a:srgbClr val="2B2F32"/>
                </a:solidFill>
                <a:latin typeface="Calibri"/>
                <a:ea typeface="DejaVu Sans"/>
              </a:rPr>
              <a:t>Коротких М.В.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50" name="CustomShape 8"/>
          <p:cNvSpPr/>
          <p:nvPr/>
        </p:nvSpPr>
        <p:spPr>
          <a:xfrm>
            <a:off x="1616760" y="554292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Пуртов Н.Ф.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51" name="CustomShape 9"/>
          <p:cNvSpPr/>
          <p:nvPr/>
        </p:nvSpPr>
        <p:spPr>
          <a:xfrm>
            <a:off x="851040" y="675360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Сучков Е.В.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52" name="CustomShape 10"/>
          <p:cNvSpPr/>
          <p:nvPr/>
        </p:nvSpPr>
        <p:spPr>
          <a:xfrm>
            <a:off x="3583800" y="1024200"/>
            <a:ext cx="581832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9">
                <a:solidFill>
                  <a:srgbClr val="2B2F32"/>
                </a:solidFill>
                <a:latin typeface="Calibri"/>
                <a:ea typeface="DejaVu Sans"/>
              </a:rPr>
              <a:t>Администрация </a:t>
            </a:r>
            <a:r>
              <a:rPr lang="ru-RU" sz="1400" b="1" strike="noStrike" spc="1">
                <a:solidFill>
                  <a:srgbClr val="2B2F32"/>
                </a:solidFill>
                <a:latin typeface="Calibri"/>
                <a:ea typeface="DejaVu Sans"/>
              </a:rPr>
              <a:t>Уватского муниципального района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153" name="CustomShape 11"/>
          <p:cNvSpPr/>
          <p:nvPr/>
        </p:nvSpPr>
        <p:spPr>
          <a:xfrm>
            <a:off x="2569680" y="680112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Аверина Е.В.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54" name="CustomShape 12"/>
          <p:cNvSpPr/>
          <p:nvPr/>
        </p:nvSpPr>
        <p:spPr>
          <a:xfrm>
            <a:off x="2481131" y="6990120"/>
            <a:ext cx="1896840" cy="5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13040" algn="ctr">
              <a:lnSpc>
                <a:spcPts val="1100"/>
              </a:lnSpc>
            </a:pP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РЕГИОНАЛЬНЫЙ </a:t>
            </a:r>
            <a:endParaRPr lang="ru-RU" sz="1000" b="0" strike="noStrike" spc="-1" dirty="0">
              <a:latin typeface="Arial"/>
            </a:endParaRPr>
          </a:p>
          <a:p>
            <a:pPr marL="113040" algn="ctr">
              <a:lnSpc>
                <a:spcPts val="1100"/>
              </a:lnSpc>
            </a:pP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ТРЕКЕР, зам. нач. отдела стратегических инициатив</a:t>
            </a:r>
            <a:endParaRPr lang="ru-RU" sz="1000" b="0" strike="noStrike" spc="-1" dirty="0">
              <a:latin typeface="Arial"/>
            </a:endParaRPr>
          </a:p>
          <a:p>
            <a:pPr marL="113040" algn="ctr">
              <a:lnSpc>
                <a:spcPts val="1100"/>
              </a:lnSpc>
            </a:pPr>
            <a:endParaRPr lang="ru-RU" sz="1000" b="0" strike="noStrike" spc="-1" dirty="0">
              <a:latin typeface="Arial"/>
            </a:endParaRPr>
          </a:p>
        </p:txBody>
      </p:sp>
      <p:sp>
        <p:nvSpPr>
          <p:cNvPr id="2155" name="CustomShape 13"/>
          <p:cNvSpPr/>
          <p:nvPr/>
        </p:nvSpPr>
        <p:spPr>
          <a:xfrm>
            <a:off x="2327400" y="1945080"/>
            <a:ext cx="1799280" cy="2360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marL="20160" indent="-2520" algn="ctr">
              <a:lnSpc>
                <a:spcPct val="100000"/>
              </a:lnSpc>
              <a:spcBef>
                <a:spcPts val="641"/>
              </a:spcBef>
            </a:pPr>
            <a:r>
              <a:rPr lang="ru-RU" sz="1000" b="1" strike="noStrike" spc="21" dirty="0" err="1" smtClean="0">
                <a:solidFill>
                  <a:srgbClr val="2B2F32"/>
                </a:solidFill>
                <a:latin typeface="Calibri"/>
                <a:ea typeface="DejaVu Sans"/>
              </a:rPr>
              <a:t>Элбакян</a:t>
            </a:r>
            <a:r>
              <a:rPr lang="ru-RU" sz="1000" b="1" strike="noStrike" spc="21" dirty="0" smtClean="0">
                <a:solidFill>
                  <a:srgbClr val="2B2F32"/>
                </a:solidFill>
                <a:latin typeface="Calibri"/>
                <a:ea typeface="DejaVu Sans"/>
              </a:rPr>
              <a:t> Э.Э.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56" name="CustomShape 14"/>
          <p:cNvSpPr/>
          <p:nvPr/>
        </p:nvSpPr>
        <p:spPr>
          <a:xfrm>
            <a:off x="143344" y="3626280"/>
            <a:ext cx="1896840" cy="221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31"/>
              </a:spcBef>
            </a:pP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Зам. Главы администрации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57" name="CustomShape 15"/>
          <p:cNvSpPr/>
          <p:nvPr/>
        </p:nvSpPr>
        <p:spPr>
          <a:xfrm>
            <a:off x="893160" y="6966720"/>
            <a:ext cx="1685880" cy="29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13040" algn="ctr">
              <a:lnSpc>
                <a:spcPts val="1100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Нач. отдела стратегических инициатив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58" name="CustomShape 16"/>
          <p:cNvSpPr/>
          <p:nvPr/>
        </p:nvSpPr>
        <p:spPr>
          <a:xfrm>
            <a:off x="2404080" y="2217960"/>
            <a:ext cx="1645920" cy="2232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marL="12600" indent="7560" algn="ctr">
              <a:lnSpc>
                <a:spcPts val="1100"/>
              </a:lnSpc>
              <a:spcBef>
                <a:spcPts val="731"/>
              </a:spcBef>
            </a:pPr>
            <a:r>
              <a:rPr lang="ru-RU" sz="1000" b="0" strike="noStrike" spc="-1" dirty="0" smtClean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зам. Главы администрации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59" name="CustomShape 17"/>
          <p:cNvSpPr/>
          <p:nvPr/>
        </p:nvSpPr>
        <p:spPr>
          <a:xfrm>
            <a:off x="313221" y="3294000"/>
            <a:ext cx="1799280" cy="23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000" b="1" strike="noStrike" spc="26" dirty="0" err="1">
                <a:solidFill>
                  <a:srgbClr val="2B2F32"/>
                </a:solidFill>
                <a:latin typeface="Calibri"/>
                <a:ea typeface="DejaVu Sans"/>
              </a:rPr>
              <a:t>Гордиевский</a:t>
            </a:r>
            <a:r>
              <a:rPr lang="ru-RU" sz="1000" b="1" strike="noStrike" spc="26" dirty="0">
                <a:solidFill>
                  <a:srgbClr val="2B2F32"/>
                </a:solidFill>
                <a:latin typeface="Calibri"/>
                <a:ea typeface="DejaVu Sans"/>
              </a:rPr>
              <a:t> С.А.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60" name="CustomShape 18"/>
          <p:cNvSpPr/>
          <p:nvPr/>
        </p:nvSpPr>
        <p:spPr>
          <a:xfrm>
            <a:off x="1969179" y="3543277"/>
            <a:ext cx="1581480" cy="5053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31"/>
              </a:spcBef>
            </a:pPr>
            <a:r>
              <a:rPr lang="ru-RU" sz="1000" b="0" strike="noStrike" spc="-1" dirty="0" smtClean="0">
                <a:solidFill>
                  <a:srgbClr val="2B2F32"/>
                </a:solidFill>
                <a:latin typeface="Calibri"/>
                <a:ea typeface="DejaVu Sans"/>
              </a:rPr>
              <a:t>Нач. управления имущественных отношений и земельных ресурсов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61" name="CustomShape 19"/>
          <p:cNvSpPr/>
          <p:nvPr/>
        </p:nvSpPr>
        <p:spPr>
          <a:xfrm>
            <a:off x="520200" y="2221200"/>
            <a:ext cx="1241640" cy="22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marL="14040" algn="ctr">
              <a:lnSpc>
                <a:spcPts val="1100"/>
              </a:lnSpc>
              <a:spcBef>
                <a:spcPts val="731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Глава администрации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62" name="CustomShape 20"/>
          <p:cNvSpPr/>
          <p:nvPr/>
        </p:nvSpPr>
        <p:spPr>
          <a:xfrm>
            <a:off x="1821600" y="5844240"/>
            <a:ext cx="1392840" cy="29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13040" algn="ctr">
              <a:lnSpc>
                <a:spcPts val="1100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Ген. директор </a:t>
            </a:r>
            <a:endParaRPr lang="ru-RU" sz="1000" b="0" strike="noStrike" spc="-1">
              <a:latin typeface="Arial"/>
            </a:endParaRPr>
          </a:p>
          <a:p>
            <a:pPr marL="113040" algn="ctr">
              <a:lnSpc>
                <a:spcPts val="1100"/>
              </a:lnSpc>
            </a:pPr>
            <a:endParaRPr lang="ru-RU" sz="1000" b="0" strike="noStrike" spc="-1">
              <a:latin typeface="Arial"/>
            </a:endParaRPr>
          </a:p>
        </p:txBody>
      </p:sp>
      <p:pic>
        <p:nvPicPr>
          <p:cNvPr id="2163" name="Рисунок 47"/>
          <p:cNvPicPr/>
          <p:nvPr/>
        </p:nvPicPr>
        <p:blipFill>
          <a:blip r:embed="rId3"/>
          <a:stretch/>
        </p:blipFill>
        <p:spPr>
          <a:xfrm>
            <a:off x="5154840" y="614376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64" name="CustomShape 21"/>
          <p:cNvSpPr/>
          <p:nvPr/>
        </p:nvSpPr>
        <p:spPr>
          <a:xfrm>
            <a:off x="4469040" y="6756480"/>
            <a:ext cx="1799280" cy="23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Калюжная Е.О.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65" name="CustomShape 22"/>
          <p:cNvSpPr/>
          <p:nvPr/>
        </p:nvSpPr>
        <p:spPr>
          <a:xfrm>
            <a:off x="4420440" y="7096320"/>
            <a:ext cx="189684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13040" algn="ctr">
              <a:lnSpc>
                <a:spcPts val="1100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Экономист отдела стратегических инициатив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66" name="CustomShape 23"/>
          <p:cNvSpPr/>
          <p:nvPr/>
        </p:nvSpPr>
        <p:spPr>
          <a:xfrm>
            <a:off x="1872000" y="4419360"/>
            <a:ext cx="3290400" cy="43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2B2F32"/>
                </a:solidFill>
                <a:latin typeface="Calibri"/>
                <a:ea typeface="DejaVu Sans"/>
              </a:rPr>
              <a:t>Фонд «Инвестиционное агентство Тюменской области»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2167" name="Рисунок 53"/>
          <p:cNvPicPr/>
          <p:nvPr/>
        </p:nvPicPr>
        <p:blipFill>
          <a:blip r:embed="rId3"/>
          <a:stretch/>
        </p:blipFill>
        <p:spPr>
          <a:xfrm>
            <a:off x="5316480" y="138672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68" name="CustomShape 24"/>
          <p:cNvSpPr/>
          <p:nvPr/>
        </p:nvSpPr>
        <p:spPr>
          <a:xfrm>
            <a:off x="4595400" y="201528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Давшевская Е.В.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69" name="CustomShape 25"/>
          <p:cNvSpPr/>
          <p:nvPr/>
        </p:nvSpPr>
        <p:spPr>
          <a:xfrm>
            <a:off x="4727520" y="2267640"/>
            <a:ext cx="1645920" cy="3104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31"/>
              </a:spcBef>
            </a:pP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Нач. </a:t>
            </a:r>
            <a:r>
              <a:rPr lang="ru-RU" sz="1000" b="0" strike="noStrike" spc="-1" dirty="0" smtClean="0">
                <a:solidFill>
                  <a:srgbClr val="2B2F32"/>
                </a:solidFill>
                <a:latin typeface="Calibri"/>
                <a:ea typeface="DejaVu Sans"/>
              </a:rPr>
              <a:t>управления </a:t>
            </a: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экономики и стратегического развития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70" name="CustomShape 26"/>
          <p:cNvSpPr/>
          <p:nvPr/>
        </p:nvSpPr>
        <p:spPr>
          <a:xfrm>
            <a:off x="6018120" y="4470480"/>
            <a:ext cx="3290400" cy="22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ru-RU" sz="1400" b="1" strike="noStrike" spc="7">
                <a:solidFill>
                  <a:srgbClr val="2B2F32"/>
                </a:solidFill>
                <a:latin typeface="Calibri"/>
                <a:ea typeface="DejaVu Sans"/>
              </a:rPr>
              <a:t>Правительство Тюменской области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2171" name="Рисунок 57"/>
          <p:cNvPicPr/>
          <p:nvPr/>
        </p:nvPicPr>
        <p:blipFill>
          <a:blip r:embed="rId3"/>
          <a:stretch/>
        </p:blipFill>
        <p:spPr>
          <a:xfrm>
            <a:off x="7350480" y="492480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72" name="CustomShape 27"/>
          <p:cNvSpPr/>
          <p:nvPr/>
        </p:nvSpPr>
        <p:spPr>
          <a:xfrm>
            <a:off x="6665400" y="555336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Езикеева О.Л.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73" name="CustomShape 28"/>
          <p:cNvSpPr/>
          <p:nvPr/>
        </p:nvSpPr>
        <p:spPr>
          <a:xfrm>
            <a:off x="6870600" y="5854680"/>
            <a:ext cx="1392840" cy="29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13040" algn="ctr">
              <a:lnSpc>
                <a:spcPts val="1100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Советник Губернатора Тюменской области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2174" name="Рисунок 42"/>
          <p:cNvPicPr/>
          <p:nvPr/>
        </p:nvPicPr>
        <p:blipFill>
          <a:blip r:embed="rId3"/>
          <a:stretch/>
        </p:blipFill>
        <p:spPr>
          <a:xfrm>
            <a:off x="7765560" y="275976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75" name="CustomShape 29"/>
          <p:cNvSpPr/>
          <p:nvPr/>
        </p:nvSpPr>
        <p:spPr>
          <a:xfrm>
            <a:off x="7044480" y="3387960"/>
            <a:ext cx="1799280" cy="1713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pc="26" dirty="0" err="1" smtClean="0">
                <a:solidFill>
                  <a:srgbClr val="2B2F32"/>
                </a:solidFill>
                <a:latin typeface="Calibri"/>
                <a:ea typeface="DejaVu Sans"/>
              </a:rPr>
              <a:t>Коротчук</a:t>
            </a:r>
            <a:r>
              <a:rPr lang="ru-RU" sz="1000" b="1" strike="noStrike" spc="26" dirty="0" smtClean="0">
                <a:solidFill>
                  <a:srgbClr val="2B2F32"/>
                </a:solidFill>
                <a:latin typeface="Calibri"/>
                <a:ea typeface="DejaVu Sans"/>
              </a:rPr>
              <a:t> </a:t>
            </a:r>
            <a:r>
              <a:rPr lang="ru-RU" sz="1000" b="1" strike="noStrike" spc="26" dirty="0">
                <a:solidFill>
                  <a:srgbClr val="2B2F32"/>
                </a:solidFill>
                <a:latin typeface="Calibri"/>
                <a:ea typeface="DejaVu Sans"/>
              </a:rPr>
              <a:t>С.В.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76" name="CustomShape 30"/>
          <p:cNvSpPr/>
          <p:nvPr/>
        </p:nvSpPr>
        <p:spPr>
          <a:xfrm>
            <a:off x="7023240" y="3621600"/>
            <a:ext cx="184176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 indent="74160" algn="ctr">
              <a:lnSpc>
                <a:spcPts val="1100"/>
              </a:lnSpc>
              <a:spcBef>
                <a:spcPts val="221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Глава Сорового сельского поселения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2177" name="Рисунок 45"/>
          <p:cNvPicPr/>
          <p:nvPr/>
        </p:nvPicPr>
        <p:blipFill>
          <a:blip r:embed="rId3"/>
          <a:stretch/>
        </p:blipFill>
        <p:spPr>
          <a:xfrm>
            <a:off x="7439400" y="138672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78" name="CustomShape 31"/>
          <p:cNvSpPr/>
          <p:nvPr/>
        </p:nvSpPr>
        <p:spPr>
          <a:xfrm>
            <a:off x="6718320" y="201528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000" b="1" strike="noStrike" spc="26" dirty="0">
                <a:solidFill>
                  <a:srgbClr val="2B2F32"/>
                </a:solidFill>
                <a:latin typeface="Calibri"/>
                <a:ea typeface="DejaVu Sans"/>
              </a:rPr>
              <a:t>Новикова А.А.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79" name="CustomShape 32"/>
          <p:cNvSpPr/>
          <p:nvPr/>
        </p:nvSpPr>
        <p:spPr>
          <a:xfrm>
            <a:off x="6850800" y="2267640"/>
            <a:ext cx="1645920" cy="4515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31"/>
              </a:spcBef>
            </a:pP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Главный специалист </a:t>
            </a:r>
            <a:r>
              <a:rPr lang="ru-RU" sz="1000" b="0" strike="noStrike" spc="-1" dirty="0" smtClean="0">
                <a:solidFill>
                  <a:srgbClr val="2B2F32"/>
                </a:solidFill>
                <a:latin typeface="Calibri"/>
                <a:ea typeface="DejaVu Sans"/>
              </a:rPr>
              <a:t>управления </a:t>
            </a: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экономики и стратегического развития</a:t>
            </a:r>
            <a:endParaRPr lang="ru-RU" sz="1000" b="0" strike="noStrike" spc="-1" dirty="0">
              <a:latin typeface="Arial"/>
            </a:endParaRPr>
          </a:p>
        </p:txBody>
      </p:sp>
      <p:pic>
        <p:nvPicPr>
          <p:cNvPr id="2180" name="Рисунок 61"/>
          <p:cNvPicPr/>
          <p:nvPr/>
        </p:nvPicPr>
        <p:blipFill>
          <a:blip r:embed="rId3"/>
          <a:stretch/>
        </p:blipFill>
        <p:spPr>
          <a:xfrm>
            <a:off x="4197240" y="490896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81" name="CustomShape 33"/>
          <p:cNvSpPr/>
          <p:nvPr/>
        </p:nvSpPr>
        <p:spPr>
          <a:xfrm>
            <a:off x="3524908" y="5487427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trike="noStrike" spc="26" dirty="0">
                <a:solidFill>
                  <a:srgbClr val="2B2F32"/>
                </a:solidFill>
                <a:latin typeface="Calibri"/>
                <a:ea typeface="DejaVu Sans"/>
              </a:rPr>
              <a:t>Черкашина О.Ю.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2182" name="CustomShape 34"/>
          <p:cNvSpPr/>
          <p:nvPr/>
        </p:nvSpPr>
        <p:spPr>
          <a:xfrm>
            <a:off x="3778740" y="5720358"/>
            <a:ext cx="1238760" cy="43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13040" algn="ctr">
              <a:lnSpc>
                <a:spcPts val="1100"/>
              </a:lnSpc>
            </a:pPr>
            <a:r>
              <a:rPr lang="ru-RU" sz="1000" b="0" strike="noStrike" spc="-1" dirty="0">
                <a:solidFill>
                  <a:srgbClr val="2B2F32"/>
                </a:solidFill>
                <a:latin typeface="Calibri"/>
                <a:ea typeface="DejaVu Sans"/>
              </a:rPr>
              <a:t>Директор представительства в г. Тобольске </a:t>
            </a:r>
            <a:endParaRPr lang="ru-RU" sz="1000" b="0" strike="noStrike" spc="-1" dirty="0">
              <a:latin typeface="Arial"/>
            </a:endParaRPr>
          </a:p>
        </p:txBody>
      </p:sp>
      <p:pic>
        <p:nvPicPr>
          <p:cNvPr id="2183" name="Рисунок 64"/>
          <p:cNvPicPr/>
          <p:nvPr/>
        </p:nvPicPr>
        <p:blipFill>
          <a:blip r:embed="rId3"/>
          <a:stretch/>
        </p:blipFill>
        <p:spPr>
          <a:xfrm>
            <a:off x="9442080" y="276408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84" name="CustomShape 35"/>
          <p:cNvSpPr/>
          <p:nvPr/>
        </p:nvSpPr>
        <p:spPr>
          <a:xfrm>
            <a:off x="8720640" y="339264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Елесин В.А.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85" name="CustomShape 36"/>
          <p:cNvSpPr/>
          <p:nvPr/>
        </p:nvSpPr>
        <p:spPr>
          <a:xfrm>
            <a:off x="8699400" y="3626280"/>
            <a:ext cx="184176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 indent="74160" algn="ctr">
              <a:lnSpc>
                <a:spcPts val="1100"/>
              </a:lnSpc>
              <a:spcBef>
                <a:spcPts val="221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Глава Уватского сельского поселения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2186" name="Рисунок 67"/>
          <p:cNvPicPr/>
          <p:nvPr/>
        </p:nvPicPr>
        <p:blipFill>
          <a:blip r:embed="rId3"/>
          <a:stretch/>
        </p:blipFill>
        <p:spPr>
          <a:xfrm>
            <a:off x="9420480" y="139140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87" name="CustomShape 37"/>
          <p:cNvSpPr/>
          <p:nvPr/>
        </p:nvSpPr>
        <p:spPr>
          <a:xfrm>
            <a:off x="8699400" y="201996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Амышев В.Н.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88" name="CustomShape 38"/>
          <p:cNvSpPr/>
          <p:nvPr/>
        </p:nvSpPr>
        <p:spPr>
          <a:xfrm>
            <a:off x="8831880" y="2271960"/>
            <a:ext cx="1645920" cy="44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 algn="ctr">
              <a:lnSpc>
                <a:spcPts val="1100"/>
              </a:lnSpc>
              <a:spcBef>
                <a:spcPts val="731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Директор МКУ «Дирекция муниципального хозяйства УМР»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2189" name="Рисунок 70"/>
          <p:cNvPicPr/>
          <p:nvPr/>
        </p:nvPicPr>
        <p:blipFill>
          <a:blip r:embed="rId3"/>
          <a:stretch/>
        </p:blipFill>
        <p:spPr>
          <a:xfrm>
            <a:off x="4385160" y="2729520"/>
            <a:ext cx="427680" cy="497880"/>
          </a:xfrm>
          <a:prstGeom prst="rect">
            <a:avLst/>
          </a:prstGeom>
          <a:ln>
            <a:noFill/>
          </a:ln>
        </p:spPr>
      </p:pic>
      <p:sp>
        <p:nvSpPr>
          <p:cNvPr id="2190" name="CustomShape 39"/>
          <p:cNvSpPr/>
          <p:nvPr/>
        </p:nvSpPr>
        <p:spPr>
          <a:xfrm>
            <a:off x="3664080" y="3358080"/>
            <a:ext cx="17992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28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36"/>
              </a:spcBef>
            </a:pPr>
            <a:r>
              <a:rPr lang="ru-RU" sz="1000" b="1" strike="noStrike" spc="26">
                <a:solidFill>
                  <a:srgbClr val="2B2F32"/>
                </a:solidFill>
                <a:latin typeface="Calibri"/>
                <a:ea typeface="DejaVu Sans"/>
              </a:rPr>
              <a:t>Созонов А.М.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91" name="CustomShape 40"/>
          <p:cNvSpPr/>
          <p:nvPr/>
        </p:nvSpPr>
        <p:spPr>
          <a:xfrm>
            <a:off x="3642840" y="3591720"/>
            <a:ext cx="1841760" cy="447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 indent="74160" algn="ctr">
              <a:lnSpc>
                <a:spcPts val="1100"/>
              </a:lnSpc>
              <a:spcBef>
                <a:spcPts val="221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Зам. Начальника управления градостроительной деятельности и муниципального хозяйства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192" name="CustomShape 41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AA4727E4-597A-40DA-811C-4B83184BF7C0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42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3" name="CustomShape 1"/>
          <p:cNvSpPr/>
          <p:nvPr/>
        </p:nvSpPr>
        <p:spPr>
          <a:xfrm>
            <a:off x="0" y="0"/>
            <a:ext cx="7696800" cy="646200"/>
          </a:xfrm>
          <a:custGeom>
            <a:avLst/>
            <a:gdLst/>
            <a:ahLst/>
            <a:cxnLst/>
            <a:rect l="l" t="t" r="r" b="b"/>
            <a:pathLst>
              <a:path w="7697470" h="647065">
                <a:moveTo>
                  <a:pt x="7697355" y="0"/>
                </a:moveTo>
                <a:lnTo>
                  <a:pt x="0" y="1435"/>
                </a:lnTo>
                <a:lnTo>
                  <a:pt x="0" y="646861"/>
                </a:lnTo>
                <a:lnTo>
                  <a:pt x="7124395" y="646861"/>
                </a:lnTo>
                <a:lnTo>
                  <a:pt x="7697355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4" name="CustomShape 2"/>
          <p:cNvSpPr/>
          <p:nvPr/>
        </p:nvSpPr>
        <p:spPr>
          <a:xfrm>
            <a:off x="449280" y="159840"/>
            <a:ext cx="344484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1" strike="noStrike" spc="1">
                <a:solidFill>
                  <a:srgbClr val="FFFFFF"/>
                </a:solidFill>
                <a:latin typeface="Calibri"/>
              </a:rPr>
              <a:t>ЭКСПЕРТНЫЙ</a:t>
            </a:r>
            <a:r>
              <a:rPr lang="ru-RU" sz="2000" b="1" strike="noStrike" spc="4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trike="noStrike" spc="15">
                <a:solidFill>
                  <a:srgbClr val="FFFFFF"/>
                </a:solidFill>
                <a:latin typeface="Calibri"/>
              </a:rPr>
              <a:t>СОСТАВ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195" name="CustomShape 3"/>
          <p:cNvSpPr/>
          <p:nvPr/>
        </p:nvSpPr>
        <p:spPr>
          <a:xfrm>
            <a:off x="9884520" y="6639480"/>
            <a:ext cx="807120" cy="920160"/>
          </a:xfrm>
          <a:custGeom>
            <a:avLst/>
            <a:gdLst/>
            <a:ahLst/>
            <a:cxnLst/>
            <a:rect l="l" t="t" r="r" b="b"/>
            <a:pathLst>
              <a:path w="807720" h="920750">
                <a:moveTo>
                  <a:pt x="807416" y="0"/>
                </a:moveTo>
                <a:lnTo>
                  <a:pt x="0" y="920676"/>
                </a:lnTo>
                <a:lnTo>
                  <a:pt x="807416" y="920676"/>
                </a:lnTo>
                <a:lnTo>
                  <a:pt x="807416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196" name="Group 4"/>
          <p:cNvGrpSpPr/>
          <p:nvPr/>
        </p:nvGrpSpPr>
        <p:grpSpPr>
          <a:xfrm>
            <a:off x="7302240" y="742320"/>
            <a:ext cx="2763360" cy="828720"/>
            <a:chOff x="7302240" y="742320"/>
            <a:chExt cx="2763360" cy="828720"/>
          </a:xfrm>
        </p:grpSpPr>
        <p:sp>
          <p:nvSpPr>
            <p:cNvPr id="2197" name="CustomShape 5"/>
            <p:cNvSpPr/>
            <p:nvPr/>
          </p:nvSpPr>
          <p:spPr>
            <a:xfrm>
              <a:off x="7302240" y="74232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98" name="CustomShape 6"/>
            <p:cNvSpPr/>
            <p:nvPr/>
          </p:nvSpPr>
          <p:spPr>
            <a:xfrm>
              <a:off x="7322040" y="76212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99" name="CustomShape 7"/>
            <p:cNvSpPr/>
            <p:nvPr/>
          </p:nvSpPr>
          <p:spPr>
            <a:xfrm>
              <a:off x="7500960" y="127404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0" name="CustomShape 8"/>
            <p:cNvSpPr/>
            <p:nvPr/>
          </p:nvSpPr>
          <p:spPr>
            <a:xfrm>
              <a:off x="7589520" y="1009080"/>
              <a:ext cx="230760" cy="235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1" name="CustomShape 9"/>
            <p:cNvSpPr/>
            <p:nvPr/>
          </p:nvSpPr>
          <p:spPr>
            <a:xfrm>
              <a:off x="7609680" y="1311120"/>
              <a:ext cx="189720" cy="222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02" name="CustomShape 10"/>
          <p:cNvSpPr/>
          <p:nvPr/>
        </p:nvSpPr>
        <p:spPr>
          <a:xfrm>
            <a:off x="8247240" y="1292400"/>
            <a:ext cx="1868400" cy="26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Советник Губернатора Тюменской области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03" name="Group 11"/>
          <p:cNvGrpSpPr/>
          <p:nvPr/>
        </p:nvGrpSpPr>
        <p:grpSpPr>
          <a:xfrm>
            <a:off x="627120" y="1876320"/>
            <a:ext cx="2763360" cy="828720"/>
            <a:chOff x="627120" y="1876320"/>
            <a:chExt cx="2763360" cy="828720"/>
          </a:xfrm>
        </p:grpSpPr>
        <p:sp>
          <p:nvSpPr>
            <p:cNvPr id="2204" name="CustomShape 12"/>
            <p:cNvSpPr/>
            <p:nvPr/>
          </p:nvSpPr>
          <p:spPr>
            <a:xfrm>
              <a:off x="627120" y="187632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5" name="CustomShape 13"/>
            <p:cNvSpPr/>
            <p:nvPr/>
          </p:nvSpPr>
          <p:spPr>
            <a:xfrm>
              <a:off x="646920" y="189612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6" name="CustomShape 14"/>
            <p:cNvSpPr/>
            <p:nvPr/>
          </p:nvSpPr>
          <p:spPr>
            <a:xfrm>
              <a:off x="825840" y="240804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7" name="CustomShape 15"/>
            <p:cNvSpPr/>
            <p:nvPr/>
          </p:nvSpPr>
          <p:spPr>
            <a:xfrm>
              <a:off x="914400" y="2143440"/>
              <a:ext cx="230760" cy="235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8" name="CustomShape 16"/>
            <p:cNvSpPr/>
            <p:nvPr/>
          </p:nvSpPr>
          <p:spPr>
            <a:xfrm>
              <a:off x="934560" y="2445120"/>
              <a:ext cx="189720" cy="22212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09" name="CustomShape 17"/>
          <p:cNvSpPr/>
          <p:nvPr/>
        </p:nvSpPr>
        <p:spPr>
          <a:xfrm>
            <a:off x="1608840" y="2023920"/>
            <a:ext cx="172836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7">
                <a:solidFill>
                  <a:srgbClr val="FFFFFF"/>
                </a:solidFill>
                <a:latin typeface="Calibri"/>
                <a:ea typeface="DejaVu Sans"/>
              </a:rPr>
              <a:t>Мария Сергеевна Трофимова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10" name="Group 18"/>
          <p:cNvGrpSpPr/>
          <p:nvPr/>
        </p:nvGrpSpPr>
        <p:grpSpPr>
          <a:xfrm>
            <a:off x="3817080" y="5762520"/>
            <a:ext cx="3000240" cy="828720"/>
            <a:chOff x="3817080" y="5762520"/>
            <a:chExt cx="3000240" cy="828720"/>
          </a:xfrm>
        </p:grpSpPr>
        <p:sp>
          <p:nvSpPr>
            <p:cNvPr id="2211" name="CustomShape 19"/>
            <p:cNvSpPr/>
            <p:nvPr/>
          </p:nvSpPr>
          <p:spPr>
            <a:xfrm>
              <a:off x="3817080" y="5762520"/>
              <a:ext cx="3000240" cy="828720"/>
            </a:xfrm>
            <a:custGeom>
              <a:avLst/>
              <a:gdLst/>
              <a:ahLst/>
              <a:cxnLst/>
              <a:rect l="l" t="t" r="r" b="b"/>
              <a:pathLst>
                <a:path w="3001009" h="829310">
                  <a:moveTo>
                    <a:pt x="3000438" y="468985"/>
                  </a:moveTo>
                  <a:lnTo>
                    <a:pt x="2665501" y="128143"/>
                  </a:ln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86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86"/>
                  </a:lnTo>
                  <a:lnTo>
                    <a:pt x="809396" y="128143"/>
                  </a:lnTo>
                  <a:lnTo>
                    <a:pt x="809396" y="468985"/>
                  </a:lnTo>
                  <a:lnTo>
                    <a:pt x="809396" y="691515"/>
                  </a:lnTo>
                  <a:lnTo>
                    <a:pt x="691515" y="809409"/>
                  </a:lnTo>
                  <a:lnTo>
                    <a:pt x="625944" y="809409"/>
                  </a:lnTo>
                  <a:lnTo>
                    <a:pt x="626046" y="767168"/>
                  </a:lnTo>
                  <a:lnTo>
                    <a:pt x="625868" y="759828"/>
                  </a:lnTo>
                  <a:lnTo>
                    <a:pt x="625754" y="744842"/>
                  </a:lnTo>
                  <a:lnTo>
                    <a:pt x="625830" y="727811"/>
                  </a:lnTo>
                  <a:lnTo>
                    <a:pt x="625716" y="699719"/>
                  </a:lnTo>
                  <a:lnTo>
                    <a:pt x="625246" y="683971"/>
                  </a:lnTo>
                  <a:lnTo>
                    <a:pt x="624065" y="665213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68"/>
                  </a:lnTo>
                  <a:lnTo>
                    <a:pt x="607047" y="809409"/>
                  </a:lnTo>
                  <a:lnTo>
                    <a:pt x="198894" y="809409"/>
                  </a:lnTo>
                  <a:lnTo>
                    <a:pt x="199186" y="767372"/>
                  </a:lnTo>
                  <a:lnTo>
                    <a:pt x="199097" y="714159"/>
                  </a:lnTo>
                  <a:lnTo>
                    <a:pt x="206349" y="638467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36"/>
                  </a:lnTo>
                  <a:lnTo>
                    <a:pt x="472541" y="533374"/>
                  </a:lnTo>
                  <a:lnTo>
                    <a:pt x="520852" y="546481"/>
                  </a:lnTo>
                  <a:lnTo>
                    <a:pt x="561873" y="575957"/>
                  </a:lnTo>
                  <a:lnTo>
                    <a:pt x="591350" y="617474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28"/>
                  </a:lnTo>
                  <a:lnTo>
                    <a:pt x="607047" y="767168"/>
                  </a:lnTo>
                  <a:lnTo>
                    <a:pt x="607047" y="609117"/>
                  </a:lnTo>
                  <a:lnTo>
                    <a:pt x="590143" y="579450"/>
                  </a:lnTo>
                  <a:lnTo>
                    <a:pt x="557593" y="546684"/>
                  </a:lnTo>
                  <a:lnTo>
                    <a:pt x="517956" y="524027"/>
                  </a:lnTo>
                  <a:lnTo>
                    <a:pt x="473735" y="513981"/>
                  </a:lnTo>
                  <a:lnTo>
                    <a:pt x="472351" y="513689"/>
                  </a:lnTo>
                  <a:lnTo>
                    <a:pt x="472059" y="513791"/>
                  </a:lnTo>
                  <a:lnTo>
                    <a:pt x="470763" y="513791"/>
                  </a:lnTo>
                  <a:lnTo>
                    <a:pt x="469379" y="513105"/>
                  </a:lnTo>
                  <a:lnTo>
                    <a:pt x="461568" y="508939"/>
                  </a:lnTo>
                  <a:lnTo>
                    <a:pt x="469176" y="504494"/>
                  </a:lnTo>
                  <a:lnTo>
                    <a:pt x="470319" y="503605"/>
                  </a:lnTo>
                  <a:lnTo>
                    <a:pt x="497801" y="482092"/>
                  </a:lnTo>
                  <a:lnTo>
                    <a:pt x="507695" y="468985"/>
                  </a:lnTo>
                  <a:lnTo>
                    <a:pt x="809396" y="468985"/>
                  </a:lnTo>
                  <a:lnTo>
                    <a:pt x="809396" y="128143"/>
                  </a:lnTo>
                  <a:lnTo>
                    <a:pt x="484873" y="128143"/>
                  </a:lnTo>
                  <a:lnTo>
                    <a:pt x="484873" y="468985"/>
                  </a:lnTo>
                  <a:lnTo>
                    <a:pt x="448691" y="494055"/>
                  </a:lnTo>
                  <a:lnTo>
                    <a:pt x="403212" y="503605"/>
                  </a:lnTo>
                  <a:lnTo>
                    <a:pt x="380365" y="501230"/>
                  </a:lnTo>
                  <a:lnTo>
                    <a:pt x="358825" y="494677"/>
                  </a:lnTo>
                  <a:lnTo>
                    <a:pt x="339090" y="484162"/>
                  </a:lnTo>
                  <a:lnTo>
                    <a:pt x="321627" y="469874"/>
                  </a:lnTo>
                  <a:lnTo>
                    <a:pt x="320903" y="468985"/>
                  </a:lnTo>
                  <a:lnTo>
                    <a:pt x="421017" y="468985"/>
                  </a:lnTo>
                  <a:lnTo>
                    <a:pt x="484873" y="468985"/>
                  </a:lnTo>
                  <a:lnTo>
                    <a:pt x="484873" y="128143"/>
                  </a:lnTo>
                  <a:lnTo>
                    <a:pt x="421017" y="128143"/>
                  </a:lnTo>
                  <a:lnTo>
                    <a:pt x="184645" y="128143"/>
                  </a:lnTo>
                  <a:lnTo>
                    <a:pt x="184645" y="468985"/>
                  </a:lnTo>
                  <a:lnTo>
                    <a:pt x="296291" y="468985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97"/>
                  </a:lnTo>
                  <a:lnTo>
                    <a:pt x="286080" y="524852"/>
                  </a:lnTo>
                  <a:lnTo>
                    <a:pt x="233946" y="559333"/>
                  </a:lnTo>
                  <a:lnTo>
                    <a:pt x="206082" y="592924"/>
                  </a:lnTo>
                  <a:lnTo>
                    <a:pt x="188277" y="632650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42"/>
                  </a:lnTo>
                  <a:lnTo>
                    <a:pt x="179908" y="809409"/>
                  </a:lnTo>
                  <a:lnTo>
                    <a:pt x="19786" y="809409"/>
                  </a:lnTo>
                  <a:lnTo>
                    <a:pt x="19786" y="137579"/>
                  </a:lnTo>
                  <a:lnTo>
                    <a:pt x="137579" y="19786"/>
                  </a:lnTo>
                  <a:lnTo>
                    <a:pt x="809396" y="19786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83"/>
                  </a:lnTo>
                  <a:lnTo>
                    <a:pt x="699719" y="829183"/>
                  </a:lnTo>
                  <a:lnTo>
                    <a:pt x="719493" y="809409"/>
                  </a:lnTo>
                  <a:lnTo>
                    <a:pt x="829183" y="699719"/>
                  </a:lnTo>
                  <a:lnTo>
                    <a:pt x="829183" y="468985"/>
                  </a:lnTo>
                  <a:lnTo>
                    <a:pt x="2764066" y="468985"/>
                  </a:lnTo>
                  <a:lnTo>
                    <a:pt x="3000438" y="468985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12" name="CustomShape 20"/>
            <p:cNvSpPr/>
            <p:nvPr/>
          </p:nvSpPr>
          <p:spPr>
            <a:xfrm>
              <a:off x="3836880" y="578232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22"/>
                  </a:lnTo>
                  <a:lnTo>
                    <a:pt x="160134" y="789622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8"/>
                  </a:lnTo>
                  <a:lnTo>
                    <a:pt x="251080" y="393277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3"/>
                  </a:lnTo>
                  <a:lnTo>
                    <a:pt x="537797" y="526908"/>
                  </a:lnTo>
                  <a:lnTo>
                    <a:pt x="570347" y="559663"/>
                  </a:lnTo>
                  <a:lnTo>
                    <a:pt x="593335" y="600006"/>
                  </a:lnTo>
                  <a:lnTo>
                    <a:pt x="604278" y="645426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95"/>
                  </a:lnTo>
                  <a:lnTo>
                    <a:pt x="606171" y="789622"/>
                  </a:lnTo>
                  <a:lnTo>
                    <a:pt x="671741" y="789622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13" name="CustomShape 21"/>
            <p:cNvSpPr/>
            <p:nvPr/>
          </p:nvSpPr>
          <p:spPr>
            <a:xfrm>
              <a:off x="4015800" y="629424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75"/>
                  </a:lnTo>
                  <a:lnTo>
                    <a:pt x="362977" y="44260"/>
                  </a:lnTo>
                  <a:lnTo>
                    <a:pt x="321952" y="14781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14" name="CustomShape 22"/>
            <p:cNvSpPr/>
            <p:nvPr/>
          </p:nvSpPr>
          <p:spPr>
            <a:xfrm>
              <a:off x="4104000" y="6029640"/>
              <a:ext cx="230760" cy="235800"/>
            </a:xfrm>
            <a:prstGeom prst="rect">
              <a:avLst/>
            </a:prstGeom>
            <a:blipFill rotWithShape="0"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15" name="CustomShape 23"/>
            <p:cNvSpPr/>
            <p:nvPr/>
          </p:nvSpPr>
          <p:spPr>
            <a:xfrm>
              <a:off x="4124520" y="6331320"/>
              <a:ext cx="189720" cy="222120"/>
            </a:xfrm>
            <a:prstGeom prst="rect">
              <a:avLst/>
            </a:prstGeom>
            <a:blipFill rotWithShape="0"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16" name="CustomShape 24"/>
          <p:cNvSpPr/>
          <p:nvPr/>
        </p:nvSpPr>
        <p:spPr>
          <a:xfrm>
            <a:off x="4842000" y="6264000"/>
            <a:ext cx="1875600" cy="4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08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221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Эксперт по развитию туризма, руководитель компании ООО «Я-Туроператор»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17" name="CustomShape 25"/>
          <p:cNvSpPr/>
          <p:nvPr/>
        </p:nvSpPr>
        <p:spPr>
          <a:xfrm>
            <a:off x="5008680" y="5910120"/>
            <a:ext cx="14655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Виктор Викторович Куликов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18" name="Group 26"/>
          <p:cNvGrpSpPr/>
          <p:nvPr/>
        </p:nvGrpSpPr>
        <p:grpSpPr>
          <a:xfrm>
            <a:off x="3870720" y="1875600"/>
            <a:ext cx="2763360" cy="828720"/>
            <a:chOff x="3870720" y="1875600"/>
            <a:chExt cx="2763360" cy="828720"/>
          </a:xfrm>
        </p:grpSpPr>
        <p:sp>
          <p:nvSpPr>
            <p:cNvPr id="2219" name="CustomShape 27"/>
            <p:cNvSpPr/>
            <p:nvPr/>
          </p:nvSpPr>
          <p:spPr>
            <a:xfrm>
              <a:off x="3870720" y="187560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85"/>
                  </a:moveTo>
                  <a:lnTo>
                    <a:pt x="2429129" y="128143"/>
                  </a:lnTo>
                  <a:lnTo>
                    <a:pt x="829170" y="128143"/>
                  </a:lnTo>
                  <a:lnTo>
                    <a:pt x="829170" y="19786"/>
                  </a:lnTo>
                  <a:lnTo>
                    <a:pt x="829170" y="0"/>
                  </a:lnTo>
                  <a:lnTo>
                    <a:pt x="809383" y="0"/>
                  </a:lnTo>
                  <a:lnTo>
                    <a:pt x="809383" y="19786"/>
                  </a:lnTo>
                  <a:lnTo>
                    <a:pt x="809383" y="128143"/>
                  </a:lnTo>
                  <a:lnTo>
                    <a:pt x="809383" y="468985"/>
                  </a:lnTo>
                  <a:lnTo>
                    <a:pt x="809383" y="691515"/>
                  </a:lnTo>
                  <a:lnTo>
                    <a:pt x="691502" y="809409"/>
                  </a:lnTo>
                  <a:lnTo>
                    <a:pt x="625932" y="809409"/>
                  </a:lnTo>
                  <a:lnTo>
                    <a:pt x="626033" y="767168"/>
                  </a:lnTo>
                  <a:lnTo>
                    <a:pt x="625856" y="759828"/>
                  </a:lnTo>
                  <a:lnTo>
                    <a:pt x="625729" y="744842"/>
                  </a:lnTo>
                  <a:lnTo>
                    <a:pt x="625817" y="727811"/>
                  </a:lnTo>
                  <a:lnTo>
                    <a:pt x="625703" y="699719"/>
                  </a:lnTo>
                  <a:lnTo>
                    <a:pt x="625233" y="683971"/>
                  </a:lnTo>
                  <a:lnTo>
                    <a:pt x="624052" y="665213"/>
                  </a:lnTo>
                  <a:lnTo>
                    <a:pt x="613105" y="619785"/>
                  </a:lnTo>
                  <a:lnTo>
                    <a:pt x="607047" y="609155"/>
                  </a:lnTo>
                  <a:lnTo>
                    <a:pt x="607047" y="767168"/>
                  </a:lnTo>
                  <a:lnTo>
                    <a:pt x="607047" y="809409"/>
                  </a:lnTo>
                  <a:lnTo>
                    <a:pt x="198882" y="809409"/>
                  </a:lnTo>
                  <a:lnTo>
                    <a:pt x="199174" y="767372"/>
                  </a:lnTo>
                  <a:lnTo>
                    <a:pt x="199085" y="714159"/>
                  </a:lnTo>
                  <a:lnTo>
                    <a:pt x="206336" y="638467"/>
                  </a:lnTo>
                  <a:lnTo>
                    <a:pt x="221983" y="603351"/>
                  </a:lnTo>
                  <a:lnTo>
                    <a:pt x="246735" y="573633"/>
                  </a:lnTo>
                  <a:lnTo>
                    <a:pt x="280771" y="549097"/>
                  </a:lnTo>
                  <a:lnTo>
                    <a:pt x="328320" y="533247"/>
                  </a:lnTo>
                  <a:lnTo>
                    <a:pt x="391591" y="531698"/>
                  </a:lnTo>
                  <a:lnTo>
                    <a:pt x="418515" y="531736"/>
                  </a:lnTo>
                  <a:lnTo>
                    <a:pt x="472541" y="533374"/>
                  </a:lnTo>
                  <a:lnTo>
                    <a:pt x="520839" y="546481"/>
                  </a:lnTo>
                  <a:lnTo>
                    <a:pt x="561860" y="575957"/>
                  </a:lnTo>
                  <a:lnTo>
                    <a:pt x="591324" y="617474"/>
                  </a:lnTo>
                  <a:lnTo>
                    <a:pt x="604964" y="666686"/>
                  </a:lnTo>
                  <a:lnTo>
                    <a:pt x="606742" y="744842"/>
                  </a:lnTo>
                  <a:lnTo>
                    <a:pt x="606869" y="759828"/>
                  </a:lnTo>
                  <a:lnTo>
                    <a:pt x="607047" y="767168"/>
                  </a:lnTo>
                  <a:lnTo>
                    <a:pt x="607047" y="609155"/>
                  </a:lnTo>
                  <a:lnTo>
                    <a:pt x="557580" y="546696"/>
                  </a:lnTo>
                  <a:lnTo>
                    <a:pt x="517944" y="524027"/>
                  </a:lnTo>
                  <a:lnTo>
                    <a:pt x="473722" y="513981"/>
                  </a:lnTo>
                  <a:lnTo>
                    <a:pt x="472338" y="513689"/>
                  </a:lnTo>
                  <a:lnTo>
                    <a:pt x="472046" y="513791"/>
                  </a:lnTo>
                  <a:lnTo>
                    <a:pt x="470750" y="513791"/>
                  </a:lnTo>
                  <a:lnTo>
                    <a:pt x="469379" y="513105"/>
                  </a:lnTo>
                  <a:lnTo>
                    <a:pt x="461568" y="508939"/>
                  </a:lnTo>
                  <a:lnTo>
                    <a:pt x="469176" y="504494"/>
                  </a:lnTo>
                  <a:lnTo>
                    <a:pt x="470306" y="503605"/>
                  </a:lnTo>
                  <a:lnTo>
                    <a:pt x="497801" y="482092"/>
                  </a:lnTo>
                  <a:lnTo>
                    <a:pt x="507695" y="468985"/>
                  </a:lnTo>
                  <a:lnTo>
                    <a:pt x="809383" y="468985"/>
                  </a:lnTo>
                  <a:lnTo>
                    <a:pt x="809383" y="128143"/>
                  </a:lnTo>
                  <a:lnTo>
                    <a:pt x="484886" y="128143"/>
                  </a:lnTo>
                  <a:lnTo>
                    <a:pt x="484886" y="468985"/>
                  </a:lnTo>
                  <a:lnTo>
                    <a:pt x="448678" y="494055"/>
                  </a:lnTo>
                  <a:lnTo>
                    <a:pt x="403212" y="503605"/>
                  </a:lnTo>
                  <a:lnTo>
                    <a:pt x="380352" y="501230"/>
                  </a:lnTo>
                  <a:lnTo>
                    <a:pt x="358813" y="494677"/>
                  </a:lnTo>
                  <a:lnTo>
                    <a:pt x="339077" y="484162"/>
                  </a:lnTo>
                  <a:lnTo>
                    <a:pt x="321614" y="469874"/>
                  </a:lnTo>
                  <a:lnTo>
                    <a:pt x="320890" y="468985"/>
                  </a:lnTo>
                  <a:lnTo>
                    <a:pt x="484886" y="468985"/>
                  </a:lnTo>
                  <a:lnTo>
                    <a:pt x="484886" y="128143"/>
                  </a:lnTo>
                  <a:lnTo>
                    <a:pt x="184632" y="128143"/>
                  </a:lnTo>
                  <a:lnTo>
                    <a:pt x="184632" y="468985"/>
                  </a:lnTo>
                  <a:lnTo>
                    <a:pt x="296278" y="468985"/>
                  </a:lnTo>
                  <a:lnTo>
                    <a:pt x="308457" y="483920"/>
                  </a:lnTo>
                  <a:lnTo>
                    <a:pt x="348119" y="512102"/>
                  </a:lnTo>
                  <a:lnTo>
                    <a:pt x="332790" y="513397"/>
                  </a:lnTo>
                  <a:lnTo>
                    <a:pt x="286054" y="524852"/>
                  </a:lnTo>
                  <a:lnTo>
                    <a:pt x="233934" y="559333"/>
                  </a:lnTo>
                  <a:lnTo>
                    <a:pt x="206082" y="592924"/>
                  </a:lnTo>
                  <a:lnTo>
                    <a:pt x="188277" y="632650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13" y="744842"/>
                  </a:lnTo>
                  <a:lnTo>
                    <a:pt x="179895" y="809409"/>
                  </a:lnTo>
                  <a:lnTo>
                    <a:pt x="19773" y="809409"/>
                  </a:lnTo>
                  <a:lnTo>
                    <a:pt x="19773" y="137579"/>
                  </a:lnTo>
                  <a:lnTo>
                    <a:pt x="137566" y="19786"/>
                  </a:lnTo>
                  <a:lnTo>
                    <a:pt x="809383" y="19786"/>
                  </a:lnTo>
                  <a:lnTo>
                    <a:pt x="809383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83"/>
                  </a:lnTo>
                  <a:lnTo>
                    <a:pt x="699719" y="829183"/>
                  </a:lnTo>
                  <a:lnTo>
                    <a:pt x="719493" y="809409"/>
                  </a:lnTo>
                  <a:lnTo>
                    <a:pt x="829170" y="699719"/>
                  </a:lnTo>
                  <a:lnTo>
                    <a:pt x="829170" y="468985"/>
                  </a:lnTo>
                  <a:lnTo>
                    <a:pt x="2764053" y="468985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20" name="CustomShape 28"/>
            <p:cNvSpPr/>
            <p:nvPr/>
          </p:nvSpPr>
          <p:spPr>
            <a:xfrm>
              <a:off x="3890520" y="189540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40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22"/>
                  </a:lnTo>
                  <a:lnTo>
                    <a:pt x="160134" y="789622"/>
                  </a:lnTo>
                  <a:lnTo>
                    <a:pt x="160527" y="708024"/>
                  </a:lnTo>
                  <a:lnTo>
                    <a:pt x="160223" y="694372"/>
                  </a:lnTo>
                  <a:lnTo>
                    <a:pt x="160297" y="676438"/>
                  </a:lnTo>
                  <a:lnTo>
                    <a:pt x="168506" y="612868"/>
                  </a:lnTo>
                  <a:lnTo>
                    <a:pt x="186315" y="573152"/>
                  </a:lnTo>
                  <a:lnTo>
                    <a:pt x="214173" y="539554"/>
                  </a:lnTo>
                  <a:lnTo>
                    <a:pt x="252006" y="512203"/>
                  </a:lnTo>
                  <a:lnTo>
                    <a:pt x="296845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8"/>
                  </a:lnTo>
                  <a:lnTo>
                    <a:pt x="251080" y="393277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7" y="289481"/>
                  </a:lnTo>
                  <a:lnTo>
                    <a:pt x="307728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8" y="229997"/>
                  </a:lnTo>
                  <a:lnTo>
                    <a:pt x="457188" y="250278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65" y="400747"/>
                  </a:lnTo>
                  <a:lnTo>
                    <a:pt x="499605" y="433765"/>
                  </a:lnTo>
                  <a:lnTo>
                    <a:pt x="478034" y="462310"/>
                  </a:lnTo>
                  <a:lnTo>
                    <a:pt x="449414" y="484708"/>
                  </a:lnTo>
                  <a:lnTo>
                    <a:pt x="441794" y="489165"/>
                  </a:lnTo>
                  <a:lnTo>
                    <a:pt x="450989" y="494004"/>
                  </a:lnTo>
                  <a:lnTo>
                    <a:pt x="498174" y="504253"/>
                  </a:lnTo>
                  <a:lnTo>
                    <a:pt x="537802" y="526908"/>
                  </a:lnTo>
                  <a:lnTo>
                    <a:pt x="570351" y="559663"/>
                  </a:lnTo>
                  <a:lnTo>
                    <a:pt x="593337" y="600006"/>
                  </a:lnTo>
                  <a:lnTo>
                    <a:pt x="604278" y="645426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94"/>
                  </a:lnTo>
                  <a:lnTo>
                    <a:pt x="606170" y="789622"/>
                  </a:lnTo>
                  <a:lnTo>
                    <a:pt x="671741" y="789622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21" name="CustomShape 29"/>
            <p:cNvSpPr/>
            <p:nvPr/>
          </p:nvSpPr>
          <p:spPr>
            <a:xfrm>
              <a:off x="4069800" y="240732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3" y="39"/>
                  </a:moveTo>
                  <a:lnTo>
                    <a:pt x="146177" y="486"/>
                  </a:lnTo>
                  <a:lnTo>
                    <a:pt x="97240" y="10039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0" y="171421"/>
                  </a:lnTo>
                  <a:lnTo>
                    <a:pt x="392445" y="85775"/>
                  </a:lnTo>
                  <a:lnTo>
                    <a:pt x="362978" y="44260"/>
                  </a:lnTo>
                  <a:lnTo>
                    <a:pt x="321957" y="14781"/>
                  </a:lnTo>
                  <a:lnTo>
                    <a:pt x="273659" y="1668"/>
                  </a:lnTo>
                  <a:lnTo>
                    <a:pt x="246664" y="521"/>
                  </a:lnTo>
                  <a:lnTo>
                    <a:pt x="219633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22" name="CustomShape 30"/>
            <p:cNvSpPr/>
            <p:nvPr/>
          </p:nvSpPr>
          <p:spPr>
            <a:xfrm>
              <a:off x="4158000" y="2142720"/>
              <a:ext cx="230760" cy="235800"/>
            </a:xfrm>
            <a:prstGeom prst="rect">
              <a:avLst/>
            </a:prstGeom>
            <a:blipFill rotWithShape="0"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23" name="CustomShape 31"/>
            <p:cNvSpPr/>
            <p:nvPr/>
          </p:nvSpPr>
          <p:spPr>
            <a:xfrm>
              <a:off x="4178520" y="2444400"/>
              <a:ext cx="189720" cy="222120"/>
            </a:xfrm>
            <a:prstGeom prst="rect">
              <a:avLst/>
            </a:prstGeom>
            <a:blipFill rotWithShape="0"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24" name="CustomShape 32"/>
          <p:cNvSpPr/>
          <p:nvPr/>
        </p:nvSpPr>
        <p:spPr>
          <a:xfrm>
            <a:off x="4852440" y="2414160"/>
            <a:ext cx="2151000" cy="77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Депутат Тюменской областной Думы, член комитетов по экономической политике и природопользованию; государственному строительству и местному самоуправлению, Президент ГК «Автоград»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25" name="CustomShape 33"/>
          <p:cNvSpPr/>
          <p:nvPr/>
        </p:nvSpPr>
        <p:spPr>
          <a:xfrm>
            <a:off x="1608840" y="2413440"/>
            <a:ext cx="2049480" cy="77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6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Директор Департамента потребительского рынка и туризма Тюменской области, экс-руководитель ГАУ ТО "Агентство туризма и продвижения Тюменской области"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26" name="CustomShape 34"/>
          <p:cNvSpPr/>
          <p:nvPr/>
        </p:nvSpPr>
        <p:spPr>
          <a:xfrm>
            <a:off x="8247240" y="885600"/>
            <a:ext cx="183816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Ольга Леонидовна Езикеева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27" name="CustomShape 35"/>
          <p:cNvSpPr/>
          <p:nvPr/>
        </p:nvSpPr>
        <p:spPr>
          <a:xfrm>
            <a:off x="4859640" y="1995480"/>
            <a:ext cx="179568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Алексей Павлович Салмин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28" name="Group 36"/>
          <p:cNvGrpSpPr/>
          <p:nvPr/>
        </p:nvGrpSpPr>
        <p:grpSpPr>
          <a:xfrm>
            <a:off x="3863160" y="733320"/>
            <a:ext cx="2763360" cy="828720"/>
            <a:chOff x="3863160" y="733320"/>
            <a:chExt cx="2763360" cy="828720"/>
          </a:xfrm>
        </p:grpSpPr>
        <p:sp>
          <p:nvSpPr>
            <p:cNvPr id="2229" name="CustomShape 37"/>
            <p:cNvSpPr/>
            <p:nvPr/>
          </p:nvSpPr>
          <p:spPr>
            <a:xfrm>
              <a:off x="3863160" y="73332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0" name="CustomShape 38"/>
            <p:cNvSpPr/>
            <p:nvPr/>
          </p:nvSpPr>
          <p:spPr>
            <a:xfrm>
              <a:off x="3882960" y="75312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1" name="CustomShape 39"/>
            <p:cNvSpPr/>
            <p:nvPr/>
          </p:nvSpPr>
          <p:spPr>
            <a:xfrm>
              <a:off x="4062240" y="126504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2" name="CustomShape 40"/>
            <p:cNvSpPr/>
            <p:nvPr/>
          </p:nvSpPr>
          <p:spPr>
            <a:xfrm>
              <a:off x="4150440" y="1000440"/>
              <a:ext cx="230760" cy="235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3" name="CustomShape 41"/>
            <p:cNvSpPr/>
            <p:nvPr/>
          </p:nvSpPr>
          <p:spPr>
            <a:xfrm>
              <a:off x="4170600" y="1302120"/>
              <a:ext cx="189720" cy="222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34" name="CustomShape 42"/>
          <p:cNvSpPr/>
          <p:nvPr/>
        </p:nvSpPr>
        <p:spPr>
          <a:xfrm>
            <a:off x="4808160" y="1283760"/>
            <a:ext cx="1868400" cy="26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</a:pPr>
            <a:r>
              <a:rPr lang="ru-RU" sz="1000" b="0" strike="noStrike" spc="-1">
                <a:solidFill>
                  <a:srgbClr val="000000"/>
                </a:solidFill>
                <a:latin typeface="Calibri"/>
                <a:ea typeface="DejaVu Sans"/>
              </a:rPr>
              <a:t>Начальник Главного управления строительства Тюменской области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35" name="CustomShape 43"/>
          <p:cNvSpPr/>
          <p:nvPr/>
        </p:nvSpPr>
        <p:spPr>
          <a:xfrm>
            <a:off x="4808160" y="876960"/>
            <a:ext cx="1621080" cy="32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Павел Анатольевич Перевалов 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36" name="Group 44"/>
          <p:cNvGrpSpPr/>
          <p:nvPr/>
        </p:nvGrpSpPr>
        <p:grpSpPr>
          <a:xfrm>
            <a:off x="7295040" y="5758920"/>
            <a:ext cx="2763360" cy="828720"/>
            <a:chOff x="7295040" y="5758920"/>
            <a:chExt cx="2763360" cy="828720"/>
          </a:xfrm>
        </p:grpSpPr>
        <p:sp>
          <p:nvSpPr>
            <p:cNvPr id="2237" name="CustomShape 45"/>
            <p:cNvSpPr/>
            <p:nvPr/>
          </p:nvSpPr>
          <p:spPr>
            <a:xfrm>
              <a:off x="7295040" y="575892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8" name="CustomShape 46"/>
            <p:cNvSpPr/>
            <p:nvPr/>
          </p:nvSpPr>
          <p:spPr>
            <a:xfrm>
              <a:off x="7314840" y="577872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9" name="CustomShape 47"/>
            <p:cNvSpPr/>
            <p:nvPr/>
          </p:nvSpPr>
          <p:spPr>
            <a:xfrm>
              <a:off x="7493760" y="629064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0" name="CustomShape 48"/>
            <p:cNvSpPr/>
            <p:nvPr/>
          </p:nvSpPr>
          <p:spPr>
            <a:xfrm>
              <a:off x="7582320" y="6026040"/>
              <a:ext cx="230760" cy="235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1" name="CustomShape 49"/>
            <p:cNvSpPr/>
            <p:nvPr/>
          </p:nvSpPr>
          <p:spPr>
            <a:xfrm>
              <a:off x="7602480" y="6328080"/>
              <a:ext cx="189720" cy="222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42" name="CustomShape 50"/>
          <p:cNvSpPr/>
          <p:nvPr/>
        </p:nvSpPr>
        <p:spPr>
          <a:xfrm>
            <a:off x="8240040" y="6309360"/>
            <a:ext cx="1868400" cy="90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ООО «Русская Кожа», коммерческий директор, руководитель департамента развития и продаж; компания является лидером по утилизации животных отходов и производству кожи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43" name="CustomShape 51"/>
          <p:cNvSpPr/>
          <p:nvPr/>
        </p:nvSpPr>
        <p:spPr>
          <a:xfrm>
            <a:off x="8240040" y="5902560"/>
            <a:ext cx="183816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Игорь Владимирович Яковлев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44" name="Group 52"/>
          <p:cNvGrpSpPr/>
          <p:nvPr/>
        </p:nvGrpSpPr>
        <p:grpSpPr>
          <a:xfrm>
            <a:off x="600840" y="4543560"/>
            <a:ext cx="2763360" cy="828720"/>
            <a:chOff x="600840" y="4543560"/>
            <a:chExt cx="2763360" cy="828720"/>
          </a:xfrm>
        </p:grpSpPr>
        <p:sp>
          <p:nvSpPr>
            <p:cNvPr id="2245" name="CustomShape 53"/>
            <p:cNvSpPr/>
            <p:nvPr/>
          </p:nvSpPr>
          <p:spPr>
            <a:xfrm>
              <a:off x="600840" y="454356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6" name="CustomShape 54"/>
            <p:cNvSpPr/>
            <p:nvPr/>
          </p:nvSpPr>
          <p:spPr>
            <a:xfrm>
              <a:off x="620640" y="456336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7" name="CustomShape 55"/>
            <p:cNvSpPr/>
            <p:nvPr/>
          </p:nvSpPr>
          <p:spPr>
            <a:xfrm>
              <a:off x="799560" y="507528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8" name="CustomShape 56"/>
            <p:cNvSpPr/>
            <p:nvPr/>
          </p:nvSpPr>
          <p:spPr>
            <a:xfrm>
              <a:off x="887760" y="4810320"/>
              <a:ext cx="230760" cy="235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9" name="CustomShape 57"/>
            <p:cNvSpPr/>
            <p:nvPr/>
          </p:nvSpPr>
          <p:spPr>
            <a:xfrm>
              <a:off x="908280" y="5112360"/>
              <a:ext cx="189720" cy="22212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50" name="CustomShape 58"/>
          <p:cNvSpPr/>
          <p:nvPr/>
        </p:nvSpPr>
        <p:spPr>
          <a:xfrm>
            <a:off x="1582560" y="4690800"/>
            <a:ext cx="180144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7">
                <a:solidFill>
                  <a:srgbClr val="FFFFFF"/>
                </a:solidFill>
                <a:latin typeface="Calibri"/>
                <a:ea typeface="DejaVu Sans"/>
              </a:rPr>
              <a:t>Сергей Юрьевич Чудинов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51" name="CustomShape 59"/>
          <p:cNvSpPr/>
          <p:nvPr/>
        </p:nvSpPr>
        <p:spPr>
          <a:xfrm>
            <a:off x="1582560" y="5076720"/>
            <a:ext cx="2049480" cy="26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6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Эксперт по обороту и утилизации ТБО, ООО «Буматика», директор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52" name="Group 60"/>
          <p:cNvGrpSpPr/>
          <p:nvPr/>
        </p:nvGrpSpPr>
        <p:grpSpPr>
          <a:xfrm>
            <a:off x="7301160" y="3329640"/>
            <a:ext cx="2763360" cy="828720"/>
            <a:chOff x="7301160" y="3329640"/>
            <a:chExt cx="2763360" cy="828720"/>
          </a:xfrm>
        </p:grpSpPr>
        <p:sp>
          <p:nvSpPr>
            <p:cNvPr id="2253" name="CustomShape 61"/>
            <p:cNvSpPr/>
            <p:nvPr/>
          </p:nvSpPr>
          <p:spPr>
            <a:xfrm>
              <a:off x="7301160" y="332964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54" name="CustomShape 62"/>
            <p:cNvSpPr/>
            <p:nvPr/>
          </p:nvSpPr>
          <p:spPr>
            <a:xfrm>
              <a:off x="7320960" y="334944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55" name="CustomShape 63"/>
            <p:cNvSpPr/>
            <p:nvPr/>
          </p:nvSpPr>
          <p:spPr>
            <a:xfrm>
              <a:off x="7499880" y="386136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56" name="CustomShape 64"/>
            <p:cNvSpPr/>
            <p:nvPr/>
          </p:nvSpPr>
          <p:spPr>
            <a:xfrm>
              <a:off x="7588440" y="3596400"/>
              <a:ext cx="230760" cy="235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57" name="CustomShape 65"/>
            <p:cNvSpPr/>
            <p:nvPr/>
          </p:nvSpPr>
          <p:spPr>
            <a:xfrm>
              <a:off x="7608600" y="3898440"/>
              <a:ext cx="189720" cy="22212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58" name="CustomShape 66"/>
          <p:cNvSpPr/>
          <p:nvPr/>
        </p:nvSpPr>
        <p:spPr>
          <a:xfrm>
            <a:off x="8282880" y="3466800"/>
            <a:ext cx="180144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7">
                <a:solidFill>
                  <a:srgbClr val="FFFFFF"/>
                </a:solidFill>
                <a:latin typeface="Calibri"/>
                <a:ea typeface="DejaVu Sans"/>
              </a:rPr>
              <a:t>Алексей Александрович Бобов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59" name="CustomShape 67"/>
          <p:cNvSpPr/>
          <p:nvPr/>
        </p:nvSpPr>
        <p:spPr>
          <a:xfrm>
            <a:off x="8282880" y="3866400"/>
            <a:ext cx="2049480" cy="51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6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Эксперт по развитию АПК, опыт работы на государственной и муниципальной службы в АПК более 15 лет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60" name="Group 68"/>
          <p:cNvGrpSpPr/>
          <p:nvPr/>
        </p:nvGrpSpPr>
        <p:grpSpPr>
          <a:xfrm>
            <a:off x="3852000" y="3329640"/>
            <a:ext cx="2763360" cy="828720"/>
            <a:chOff x="3852000" y="3329640"/>
            <a:chExt cx="2763360" cy="828720"/>
          </a:xfrm>
        </p:grpSpPr>
        <p:sp>
          <p:nvSpPr>
            <p:cNvPr id="2261" name="CustomShape 69"/>
            <p:cNvSpPr/>
            <p:nvPr/>
          </p:nvSpPr>
          <p:spPr>
            <a:xfrm>
              <a:off x="3852000" y="332964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62" name="CustomShape 70"/>
            <p:cNvSpPr/>
            <p:nvPr/>
          </p:nvSpPr>
          <p:spPr>
            <a:xfrm>
              <a:off x="3871800" y="334944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63" name="CustomShape 71"/>
            <p:cNvSpPr/>
            <p:nvPr/>
          </p:nvSpPr>
          <p:spPr>
            <a:xfrm>
              <a:off x="4051080" y="386136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64" name="CustomShape 72"/>
            <p:cNvSpPr/>
            <p:nvPr/>
          </p:nvSpPr>
          <p:spPr>
            <a:xfrm>
              <a:off x="4139280" y="3596400"/>
              <a:ext cx="230760" cy="235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65" name="CustomShape 73"/>
            <p:cNvSpPr/>
            <p:nvPr/>
          </p:nvSpPr>
          <p:spPr>
            <a:xfrm>
              <a:off x="4159440" y="3898440"/>
              <a:ext cx="189720" cy="22212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66" name="CustomShape 74"/>
          <p:cNvSpPr/>
          <p:nvPr/>
        </p:nvSpPr>
        <p:spPr>
          <a:xfrm>
            <a:off x="4833720" y="3476880"/>
            <a:ext cx="17283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7">
                <a:solidFill>
                  <a:srgbClr val="FFFFFF"/>
                </a:solidFill>
                <a:latin typeface="Calibri"/>
                <a:ea typeface="DejaVu Sans"/>
              </a:rPr>
              <a:t>Горохов Александр Алексеевич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67" name="CustomShape 75"/>
          <p:cNvSpPr/>
          <p:nvPr/>
        </p:nvSpPr>
        <p:spPr>
          <a:xfrm>
            <a:off x="4833720" y="3866400"/>
            <a:ext cx="2049480" cy="52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6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Председатель общественного совета при Департаменте АПК Тюменской области, советник ректора ГАУ «Северного Зауралья»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68" name="Group 76"/>
          <p:cNvGrpSpPr/>
          <p:nvPr/>
        </p:nvGrpSpPr>
        <p:grpSpPr>
          <a:xfrm>
            <a:off x="7301160" y="1876320"/>
            <a:ext cx="2763360" cy="828720"/>
            <a:chOff x="7301160" y="1876320"/>
            <a:chExt cx="2763360" cy="828720"/>
          </a:xfrm>
        </p:grpSpPr>
        <p:sp>
          <p:nvSpPr>
            <p:cNvPr id="2269" name="CustomShape 77"/>
            <p:cNvSpPr/>
            <p:nvPr/>
          </p:nvSpPr>
          <p:spPr>
            <a:xfrm>
              <a:off x="7301160" y="187632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0" name="CustomShape 78"/>
            <p:cNvSpPr/>
            <p:nvPr/>
          </p:nvSpPr>
          <p:spPr>
            <a:xfrm>
              <a:off x="7320960" y="189612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1" name="CustomShape 79"/>
            <p:cNvSpPr/>
            <p:nvPr/>
          </p:nvSpPr>
          <p:spPr>
            <a:xfrm>
              <a:off x="7499880" y="240804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2" name="CustomShape 80"/>
            <p:cNvSpPr/>
            <p:nvPr/>
          </p:nvSpPr>
          <p:spPr>
            <a:xfrm>
              <a:off x="7588440" y="2143440"/>
              <a:ext cx="230760" cy="235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3" name="CustomShape 81"/>
            <p:cNvSpPr/>
            <p:nvPr/>
          </p:nvSpPr>
          <p:spPr>
            <a:xfrm>
              <a:off x="7608600" y="2445120"/>
              <a:ext cx="189720" cy="222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74" name="CustomShape 82"/>
          <p:cNvSpPr/>
          <p:nvPr/>
        </p:nvSpPr>
        <p:spPr>
          <a:xfrm>
            <a:off x="8246160" y="2426760"/>
            <a:ext cx="1997640" cy="64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Заместитель Губернатора Тюменской области, директор Департамента агропромышленного комплекса, член Президиума Правительства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75" name="CustomShape 83"/>
          <p:cNvSpPr/>
          <p:nvPr/>
        </p:nvSpPr>
        <p:spPr>
          <a:xfrm>
            <a:off x="8246160" y="2019960"/>
            <a:ext cx="1838160" cy="32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Чейметов Владимир Николаевич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76" name="Group 84"/>
          <p:cNvGrpSpPr/>
          <p:nvPr/>
        </p:nvGrpSpPr>
        <p:grpSpPr>
          <a:xfrm>
            <a:off x="627120" y="733320"/>
            <a:ext cx="2763360" cy="828720"/>
            <a:chOff x="627120" y="733320"/>
            <a:chExt cx="2763360" cy="828720"/>
          </a:xfrm>
        </p:grpSpPr>
        <p:sp>
          <p:nvSpPr>
            <p:cNvPr id="2277" name="CustomShape 85"/>
            <p:cNvSpPr/>
            <p:nvPr/>
          </p:nvSpPr>
          <p:spPr>
            <a:xfrm>
              <a:off x="627120" y="73332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8" name="CustomShape 86"/>
            <p:cNvSpPr/>
            <p:nvPr/>
          </p:nvSpPr>
          <p:spPr>
            <a:xfrm>
              <a:off x="646920" y="75312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9" name="CustomShape 87"/>
            <p:cNvSpPr/>
            <p:nvPr/>
          </p:nvSpPr>
          <p:spPr>
            <a:xfrm>
              <a:off x="825840" y="126504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0" name="CustomShape 88"/>
            <p:cNvSpPr/>
            <p:nvPr/>
          </p:nvSpPr>
          <p:spPr>
            <a:xfrm>
              <a:off x="914400" y="1000440"/>
              <a:ext cx="230760" cy="235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1" name="CustomShape 89"/>
            <p:cNvSpPr/>
            <p:nvPr/>
          </p:nvSpPr>
          <p:spPr>
            <a:xfrm>
              <a:off x="934560" y="1302120"/>
              <a:ext cx="189720" cy="222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82" name="CustomShape 90"/>
          <p:cNvSpPr/>
          <p:nvPr/>
        </p:nvSpPr>
        <p:spPr>
          <a:xfrm>
            <a:off x="1572120" y="1283760"/>
            <a:ext cx="186840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Директор Департамента здравоохранения Тюменской области	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83" name="CustomShape 91"/>
          <p:cNvSpPr/>
          <p:nvPr/>
        </p:nvSpPr>
        <p:spPr>
          <a:xfrm>
            <a:off x="1572120" y="876960"/>
            <a:ext cx="179316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Наталья Валерьевна Логинова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84" name="Group 92"/>
          <p:cNvGrpSpPr/>
          <p:nvPr/>
        </p:nvGrpSpPr>
        <p:grpSpPr>
          <a:xfrm>
            <a:off x="3846960" y="4543560"/>
            <a:ext cx="2763360" cy="828720"/>
            <a:chOff x="3846960" y="4543560"/>
            <a:chExt cx="2763360" cy="828720"/>
          </a:xfrm>
        </p:grpSpPr>
        <p:sp>
          <p:nvSpPr>
            <p:cNvPr id="2285" name="CustomShape 93"/>
            <p:cNvSpPr/>
            <p:nvPr/>
          </p:nvSpPr>
          <p:spPr>
            <a:xfrm>
              <a:off x="3846960" y="454356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6" name="CustomShape 94"/>
            <p:cNvSpPr/>
            <p:nvPr/>
          </p:nvSpPr>
          <p:spPr>
            <a:xfrm>
              <a:off x="3866760" y="456336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7" name="CustomShape 95"/>
            <p:cNvSpPr/>
            <p:nvPr/>
          </p:nvSpPr>
          <p:spPr>
            <a:xfrm>
              <a:off x="4045680" y="507528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8" name="CustomShape 96"/>
            <p:cNvSpPr/>
            <p:nvPr/>
          </p:nvSpPr>
          <p:spPr>
            <a:xfrm>
              <a:off x="4134240" y="4810320"/>
              <a:ext cx="230760" cy="235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9" name="CustomShape 97"/>
            <p:cNvSpPr/>
            <p:nvPr/>
          </p:nvSpPr>
          <p:spPr>
            <a:xfrm>
              <a:off x="4154400" y="5112360"/>
              <a:ext cx="189720" cy="22212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90" name="CustomShape 98"/>
          <p:cNvSpPr/>
          <p:nvPr/>
        </p:nvSpPr>
        <p:spPr>
          <a:xfrm>
            <a:off x="4828680" y="4670640"/>
            <a:ext cx="180144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7">
                <a:solidFill>
                  <a:srgbClr val="FFFFFF"/>
                </a:solidFill>
                <a:latin typeface="Calibri"/>
                <a:ea typeface="DejaVu Sans"/>
              </a:rPr>
              <a:t>Андрей Васильевич Курбатских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91" name="CustomShape 99"/>
          <p:cNvSpPr/>
          <p:nvPr/>
        </p:nvSpPr>
        <p:spPr>
          <a:xfrm>
            <a:off x="4828680" y="5080320"/>
            <a:ext cx="2049480" cy="51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6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Эксперт по созданию городской среды, руководитель проекта Город L-Town (ООО «АРК ГРУПП», генеральный директор)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292" name="Group 100"/>
          <p:cNvGrpSpPr/>
          <p:nvPr/>
        </p:nvGrpSpPr>
        <p:grpSpPr>
          <a:xfrm>
            <a:off x="7302240" y="4543560"/>
            <a:ext cx="2763360" cy="828720"/>
            <a:chOff x="7302240" y="4543560"/>
            <a:chExt cx="2763360" cy="828720"/>
          </a:xfrm>
        </p:grpSpPr>
        <p:sp>
          <p:nvSpPr>
            <p:cNvPr id="2293" name="CustomShape 101"/>
            <p:cNvSpPr/>
            <p:nvPr/>
          </p:nvSpPr>
          <p:spPr>
            <a:xfrm>
              <a:off x="7302240" y="454356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94" name="CustomShape 102"/>
            <p:cNvSpPr/>
            <p:nvPr/>
          </p:nvSpPr>
          <p:spPr>
            <a:xfrm>
              <a:off x="7322040" y="456336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95" name="CustomShape 103"/>
            <p:cNvSpPr/>
            <p:nvPr/>
          </p:nvSpPr>
          <p:spPr>
            <a:xfrm>
              <a:off x="7500960" y="507528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96" name="CustomShape 104"/>
            <p:cNvSpPr/>
            <p:nvPr/>
          </p:nvSpPr>
          <p:spPr>
            <a:xfrm>
              <a:off x="7589520" y="4810320"/>
              <a:ext cx="230760" cy="235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97" name="CustomShape 105"/>
            <p:cNvSpPr/>
            <p:nvPr/>
          </p:nvSpPr>
          <p:spPr>
            <a:xfrm>
              <a:off x="7609680" y="5112360"/>
              <a:ext cx="189720" cy="22212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98" name="CustomShape 106"/>
          <p:cNvSpPr/>
          <p:nvPr/>
        </p:nvSpPr>
        <p:spPr>
          <a:xfrm>
            <a:off x="8283960" y="4690800"/>
            <a:ext cx="180144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7">
                <a:solidFill>
                  <a:srgbClr val="FFFFFF"/>
                </a:solidFill>
                <a:latin typeface="Calibri"/>
                <a:ea typeface="DejaVu Sans"/>
              </a:rPr>
              <a:t>Вадим Юрьевич Мамонтов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299" name="CustomShape 107"/>
          <p:cNvSpPr/>
          <p:nvPr/>
        </p:nvSpPr>
        <p:spPr>
          <a:xfrm>
            <a:off x="8283960" y="5080320"/>
            <a:ext cx="204948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6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Основатель бренда «Russia Discovery», выпускник программы Executive MBA ИБДА РАНХиГС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300" name="CustomShape 108"/>
          <p:cNvSpPr/>
          <p:nvPr/>
        </p:nvSpPr>
        <p:spPr>
          <a:xfrm>
            <a:off x="4811040" y="4363560"/>
            <a:ext cx="1838160" cy="27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Татьяна Васильевна</a:t>
            </a:r>
            <a:endParaRPr lang="ru-RU" sz="800" b="0" strike="noStrike" spc="-1">
              <a:latin typeface="Arial"/>
            </a:endParaRPr>
          </a:p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800" b="1" strike="noStrike" spc="-1">
                <a:solidFill>
                  <a:srgbClr val="FFFFFF"/>
                </a:solidFill>
                <a:latin typeface="Calibri"/>
                <a:ea typeface="DejaVu Sans"/>
              </a:rPr>
              <a:t>Чеснокова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2301" name="Group 109"/>
          <p:cNvGrpSpPr/>
          <p:nvPr/>
        </p:nvGrpSpPr>
        <p:grpSpPr>
          <a:xfrm>
            <a:off x="584280" y="5762520"/>
            <a:ext cx="2763360" cy="828720"/>
            <a:chOff x="584280" y="5762520"/>
            <a:chExt cx="2763360" cy="828720"/>
          </a:xfrm>
        </p:grpSpPr>
        <p:sp>
          <p:nvSpPr>
            <p:cNvPr id="2302" name="CustomShape 110"/>
            <p:cNvSpPr/>
            <p:nvPr/>
          </p:nvSpPr>
          <p:spPr>
            <a:xfrm>
              <a:off x="584280" y="576252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53" y="468972"/>
                  </a:moveTo>
                  <a:lnTo>
                    <a:pt x="2429116" y="128130"/>
                  </a:lnTo>
                  <a:lnTo>
                    <a:pt x="829170" y="128130"/>
                  </a:lnTo>
                  <a:lnTo>
                    <a:pt x="829170" y="19773"/>
                  </a:lnTo>
                  <a:lnTo>
                    <a:pt x="829170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30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02" y="809396"/>
                  </a:lnTo>
                  <a:lnTo>
                    <a:pt x="625932" y="809396"/>
                  </a:lnTo>
                  <a:lnTo>
                    <a:pt x="626033" y="767156"/>
                  </a:lnTo>
                  <a:lnTo>
                    <a:pt x="625856" y="759815"/>
                  </a:lnTo>
                  <a:lnTo>
                    <a:pt x="625729" y="744829"/>
                  </a:lnTo>
                  <a:lnTo>
                    <a:pt x="625817" y="727798"/>
                  </a:lnTo>
                  <a:lnTo>
                    <a:pt x="625703" y="699706"/>
                  </a:lnTo>
                  <a:lnTo>
                    <a:pt x="625233" y="683958"/>
                  </a:lnTo>
                  <a:lnTo>
                    <a:pt x="624065" y="665200"/>
                  </a:lnTo>
                  <a:lnTo>
                    <a:pt x="613117" y="619785"/>
                  </a:lnTo>
                  <a:lnTo>
                    <a:pt x="607047" y="609130"/>
                  </a:lnTo>
                  <a:lnTo>
                    <a:pt x="607047" y="809396"/>
                  </a:lnTo>
                  <a:lnTo>
                    <a:pt x="198882" y="809396"/>
                  </a:lnTo>
                  <a:lnTo>
                    <a:pt x="199174" y="767359"/>
                  </a:lnTo>
                  <a:lnTo>
                    <a:pt x="199085" y="714159"/>
                  </a:lnTo>
                  <a:lnTo>
                    <a:pt x="199199" y="691502"/>
                  </a:lnTo>
                  <a:lnTo>
                    <a:pt x="206336" y="638467"/>
                  </a:lnTo>
                  <a:lnTo>
                    <a:pt x="221970" y="603338"/>
                  </a:lnTo>
                  <a:lnTo>
                    <a:pt x="246735" y="573620"/>
                  </a:lnTo>
                  <a:lnTo>
                    <a:pt x="280771" y="549084"/>
                  </a:lnTo>
                  <a:lnTo>
                    <a:pt x="328320" y="533234"/>
                  </a:lnTo>
                  <a:lnTo>
                    <a:pt x="391604" y="531698"/>
                  </a:lnTo>
                  <a:lnTo>
                    <a:pt x="418515" y="531736"/>
                  </a:lnTo>
                  <a:lnTo>
                    <a:pt x="472541" y="533361"/>
                  </a:lnTo>
                  <a:lnTo>
                    <a:pt x="520839" y="546468"/>
                  </a:lnTo>
                  <a:lnTo>
                    <a:pt x="561860" y="575945"/>
                  </a:lnTo>
                  <a:lnTo>
                    <a:pt x="591337" y="617461"/>
                  </a:lnTo>
                  <a:lnTo>
                    <a:pt x="604977" y="666673"/>
                  </a:lnTo>
                  <a:lnTo>
                    <a:pt x="606742" y="744829"/>
                  </a:lnTo>
                  <a:lnTo>
                    <a:pt x="606869" y="759815"/>
                  </a:lnTo>
                  <a:lnTo>
                    <a:pt x="607034" y="767156"/>
                  </a:lnTo>
                  <a:lnTo>
                    <a:pt x="607047" y="809396"/>
                  </a:lnTo>
                  <a:lnTo>
                    <a:pt x="607047" y="609130"/>
                  </a:lnTo>
                  <a:lnTo>
                    <a:pt x="590130" y="579437"/>
                  </a:lnTo>
                  <a:lnTo>
                    <a:pt x="557580" y="546684"/>
                  </a:lnTo>
                  <a:lnTo>
                    <a:pt x="531355" y="531698"/>
                  </a:lnTo>
                  <a:lnTo>
                    <a:pt x="517956" y="524027"/>
                  </a:lnTo>
                  <a:lnTo>
                    <a:pt x="472782" y="513778"/>
                  </a:lnTo>
                  <a:lnTo>
                    <a:pt x="472338" y="513676"/>
                  </a:lnTo>
                  <a:lnTo>
                    <a:pt x="472046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27"/>
                  </a:lnTo>
                  <a:lnTo>
                    <a:pt x="469176" y="504482"/>
                  </a:lnTo>
                  <a:lnTo>
                    <a:pt x="470306" y="503593"/>
                  </a:lnTo>
                  <a:lnTo>
                    <a:pt x="497789" y="482079"/>
                  </a:lnTo>
                  <a:lnTo>
                    <a:pt x="507682" y="468972"/>
                  </a:lnTo>
                  <a:lnTo>
                    <a:pt x="809396" y="468972"/>
                  </a:lnTo>
                  <a:lnTo>
                    <a:pt x="809396" y="128130"/>
                  </a:lnTo>
                  <a:lnTo>
                    <a:pt x="484873" y="128130"/>
                  </a:lnTo>
                  <a:lnTo>
                    <a:pt x="484873" y="468972"/>
                  </a:lnTo>
                  <a:lnTo>
                    <a:pt x="448678" y="494042"/>
                  </a:lnTo>
                  <a:lnTo>
                    <a:pt x="403212" y="503593"/>
                  </a:lnTo>
                  <a:lnTo>
                    <a:pt x="380352" y="501218"/>
                  </a:lnTo>
                  <a:lnTo>
                    <a:pt x="358813" y="494665"/>
                  </a:lnTo>
                  <a:lnTo>
                    <a:pt x="339077" y="484149"/>
                  </a:lnTo>
                  <a:lnTo>
                    <a:pt x="321614" y="469874"/>
                  </a:lnTo>
                  <a:lnTo>
                    <a:pt x="320878" y="468972"/>
                  </a:lnTo>
                  <a:lnTo>
                    <a:pt x="484873" y="468972"/>
                  </a:lnTo>
                  <a:lnTo>
                    <a:pt x="484873" y="128130"/>
                  </a:lnTo>
                  <a:lnTo>
                    <a:pt x="184619" y="128130"/>
                  </a:lnTo>
                  <a:lnTo>
                    <a:pt x="184619" y="468972"/>
                  </a:lnTo>
                  <a:lnTo>
                    <a:pt x="296291" y="468972"/>
                  </a:lnTo>
                  <a:lnTo>
                    <a:pt x="308470" y="483908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67" y="524840"/>
                  </a:lnTo>
                  <a:lnTo>
                    <a:pt x="233934" y="559333"/>
                  </a:lnTo>
                  <a:lnTo>
                    <a:pt x="206070" y="592924"/>
                  </a:lnTo>
                  <a:lnTo>
                    <a:pt x="188264" y="632637"/>
                  </a:lnTo>
                  <a:lnTo>
                    <a:pt x="180594" y="678345"/>
                  </a:lnTo>
                  <a:lnTo>
                    <a:pt x="179997" y="714159"/>
                  </a:lnTo>
                  <a:lnTo>
                    <a:pt x="180124" y="720369"/>
                  </a:lnTo>
                  <a:lnTo>
                    <a:pt x="180200" y="744829"/>
                  </a:lnTo>
                  <a:lnTo>
                    <a:pt x="179895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66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51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70" y="699706"/>
                  </a:lnTo>
                  <a:lnTo>
                    <a:pt x="829170" y="468972"/>
                  </a:lnTo>
                  <a:lnTo>
                    <a:pt x="2764053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3" name="CustomShape 111"/>
            <p:cNvSpPr/>
            <p:nvPr/>
          </p:nvSpPr>
          <p:spPr>
            <a:xfrm>
              <a:off x="604080" y="578232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792" y="0"/>
                  </a:lnTo>
                  <a:lnTo>
                    <a:pt x="0" y="117779"/>
                  </a:lnTo>
                  <a:lnTo>
                    <a:pt x="0" y="789609"/>
                  </a:lnTo>
                  <a:lnTo>
                    <a:pt x="160121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2" y="573152"/>
                  </a:lnTo>
                  <a:lnTo>
                    <a:pt x="214160" y="539554"/>
                  </a:lnTo>
                  <a:lnTo>
                    <a:pt x="251993" y="512203"/>
                  </a:lnTo>
                  <a:lnTo>
                    <a:pt x="296840" y="495735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3" y="442947"/>
                  </a:lnTo>
                  <a:lnTo>
                    <a:pt x="251070" y="393271"/>
                  </a:lnTo>
                  <a:lnTo>
                    <a:pt x="248437" y="366026"/>
                  </a:lnTo>
                  <a:lnTo>
                    <a:pt x="250805" y="338832"/>
                  </a:lnTo>
                  <a:lnTo>
                    <a:pt x="270420" y="289481"/>
                  </a:lnTo>
                  <a:lnTo>
                    <a:pt x="307723" y="251069"/>
                  </a:lnTo>
                  <a:lnTo>
                    <a:pt x="356036" y="230234"/>
                  </a:lnTo>
                  <a:lnTo>
                    <a:pt x="382841" y="227368"/>
                  </a:lnTo>
                  <a:lnTo>
                    <a:pt x="409056" y="229996"/>
                  </a:lnTo>
                  <a:lnTo>
                    <a:pt x="457181" y="250272"/>
                  </a:lnTo>
                  <a:lnTo>
                    <a:pt x="494964" y="288446"/>
                  </a:lnTo>
                  <a:lnTo>
                    <a:pt x="515130" y="337796"/>
                  </a:lnTo>
                  <a:lnTo>
                    <a:pt x="517740" y="364934"/>
                  </a:lnTo>
                  <a:lnTo>
                    <a:pt x="513153" y="400742"/>
                  </a:lnTo>
                  <a:lnTo>
                    <a:pt x="499592" y="433760"/>
                  </a:lnTo>
                  <a:lnTo>
                    <a:pt x="478021" y="462309"/>
                  </a:lnTo>
                  <a:lnTo>
                    <a:pt x="449402" y="484708"/>
                  </a:lnTo>
                  <a:lnTo>
                    <a:pt x="441782" y="489153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12" y="700594"/>
                  </a:lnTo>
                  <a:lnTo>
                    <a:pt x="605955" y="717524"/>
                  </a:lnTo>
                  <a:lnTo>
                    <a:pt x="606259" y="747382"/>
                  </a:lnTo>
                  <a:lnTo>
                    <a:pt x="606158" y="789609"/>
                  </a:lnTo>
                  <a:lnTo>
                    <a:pt x="671728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4" name="CustomShape 112"/>
            <p:cNvSpPr/>
            <p:nvPr/>
          </p:nvSpPr>
          <p:spPr>
            <a:xfrm>
              <a:off x="783000" y="629424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30">
                  <a:moveTo>
                    <a:pt x="219643" y="39"/>
                  </a:moveTo>
                  <a:lnTo>
                    <a:pt x="146177" y="474"/>
                  </a:lnTo>
                  <a:lnTo>
                    <a:pt x="97245" y="10032"/>
                  </a:lnTo>
                  <a:lnTo>
                    <a:pt x="47861" y="41929"/>
                  </a:lnTo>
                  <a:lnTo>
                    <a:pt x="23096" y="71641"/>
                  </a:lnTo>
                  <a:lnTo>
                    <a:pt x="7459" y="106769"/>
                  </a:lnTo>
                  <a:lnTo>
                    <a:pt x="800" y="147552"/>
                  </a:lnTo>
                  <a:lnTo>
                    <a:pt x="201" y="164978"/>
                  </a:lnTo>
                  <a:lnTo>
                    <a:pt x="406" y="221035"/>
                  </a:lnTo>
                  <a:lnTo>
                    <a:pt x="0" y="277702"/>
                  </a:lnTo>
                  <a:lnTo>
                    <a:pt x="408165" y="277702"/>
                  </a:lnTo>
                  <a:lnTo>
                    <a:pt x="408165" y="235665"/>
                  </a:lnTo>
                  <a:lnTo>
                    <a:pt x="407996" y="228119"/>
                  </a:lnTo>
                  <a:lnTo>
                    <a:pt x="407831" y="171419"/>
                  </a:lnTo>
                  <a:lnTo>
                    <a:pt x="392453" y="85764"/>
                  </a:lnTo>
                  <a:lnTo>
                    <a:pt x="362985" y="44254"/>
                  </a:lnTo>
                  <a:lnTo>
                    <a:pt x="321963" y="14779"/>
                  </a:lnTo>
                  <a:lnTo>
                    <a:pt x="273659" y="1668"/>
                  </a:lnTo>
                  <a:lnTo>
                    <a:pt x="246671" y="521"/>
                  </a:lnTo>
                  <a:lnTo>
                    <a:pt x="219643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5" name="CustomShape 113"/>
            <p:cNvSpPr/>
            <p:nvPr/>
          </p:nvSpPr>
          <p:spPr>
            <a:xfrm>
              <a:off x="871560" y="6029640"/>
              <a:ext cx="230760" cy="235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6" name="CustomShape 114"/>
            <p:cNvSpPr/>
            <p:nvPr/>
          </p:nvSpPr>
          <p:spPr>
            <a:xfrm>
              <a:off x="891720" y="6331320"/>
              <a:ext cx="189720" cy="222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307" name="CustomShape 115"/>
          <p:cNvSpPr/>
          <p:nvPr/>
        </p:nvSpPr>
        <p:spPr>
          <a:xfrm>
            <a:off x="1529280" y="6312960"/>
            <a:ext cx="1868400" cy="77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ООО «Краснокамский ремонтно-механический завод», генеральный директор – специализация на сельскохозяйственном машиностроении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308" name="CustomShape 116"/>
          <p:cNvSpPr/>
          <p:nvPr/>
        </p:nvSpPr>
        <p:spPr>
          <a:xfrm>
            <a:off x="1529280" y="5906160"/>
            <a:ext cx="183816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Дмитрий Викторович Теплов</a:t>
            </a:r>
            <a:endParaRPr lang="ru-RU" sz="1000" b="0" strike="noStrike" spc="-1">
              <a:latin typeface="Arial"/>
            </a:endParaRPr>
          </a:p>
        </p:txBody>
      </p:sp>
      <p:grpSp>
        <p:nvGrpSpPr>
          <p:cNvPr id="2309" name="Group 117"/>
          <p:cNvGrpSpPr/>
          <p:nvPr/>
        </p:nvGrpSpPr>
        <p:grpSpPr>
          <a:xfrm>
            <a:off x="631440" y="3338280"/>
            <a:ext cx="2763360" cy="828720"/>
            <a:chOff x="631440" y="3338280"/>
            <a:chExt cx="2763360" cy="828720"/>
          </a:xfrm>
        </p:grpSpPr>
        <p:sp>
          <p:nvSpPr>
            <p:cNvPr id="2310" name="CustomShape 118"/>
            <p:cNvSpPr/>
            <p:nvPr/>
          </p:nvSpPr>
          <p:spPr>
            <a:xfrm>
              <a:off x="631440" y="3338280"/>
              <a:ext cx="2763360" cy="828720"/>
            </a:xfrm>
            <a:custGeom>
              <a:avLst/>
              <a:gdLst/>
              <a:ahLst/>
              <a:cxnLst/>
              <a:rect l="l" t="t" r="r" b="b"/>
              <a:pathLst>
                <a:path w="2764154" h="829310">
                  <a:moveTo>
                    <a:pt x="2764066" y="468972"/>
                  </a:moveTo>
                  <a:lnTo>
                    <a:pt x="2429129" y="128143"/>
                  </a:lnTo>
                  <a:lnTo>
                    <a:pt x="829183" y="128143"/>
                  </a:lnTo>
                  <a:lnTo>
                    <a:pt x="829183" y="19773"/>
                  </a:lnTo>
                  <a:lnTo>
                    <a:pt x="829183" y="0"/>
                  </a:lnTo>
                  <a:lnTo>
                    <a:pt x="809396" y="0"/>
                  </a:lnTo>
                  <a:lnTo>
                    <a:pt x="809396" y="19773"/>
                  </a:lnTo>
                  <a:lnTo>
                    <a:pt x="809396" y="128143"/>
                  </a:lnTo>
                  <a:lnTo>
                    <a:pt x="809396" y="468972"/>
                  </a:lnTo>
                  <a:lnTo>
                    <a:pt x="809396" y="691502"/>
                  </a:lnTo>
                  <a:lnTo>
                    <a:pt x="691515" y="809396"/>
                  </a:lnTo>
                  <a:lnTo>
                    <a:pt x="625944" y="809396"/>
                  </a:lnTo>
                  <a:lnTo>
                    <a:pt x="626046" y="767156"/>
                  </a:lnTo>
                  <a:lnTo>
                    <a:pt x="625868" y="759815"/>
                  </a:lnTo>
                  <a:lnTo>
                    <a:pt x="625754" y="744829"/>
                  </a:lnTo>
                  <a:lnTo>
                    <a:pt x="625830" y="727798"/>
                  </a:lnTo>
                  <a:lnTo>
                    <a:pt x="625716" y="699719"/>
                  </a:lnTo>
                  <a:lnTo>
                    <a:pt x="625246" y="683958"/>
                  </a:lnTo>
                  <a:lnTo>
                    <a:pt x="624065" y="665200"/>
                  </a:lnTo>
                  <a:lnTo>
                    <a:pt x="613130" y="619785"/>
                  </a:lnTo>
                  <a:lnTo>
                    <a:pt x="607047" y="609117"/>
                  </a:lnTo>
                  <a:lnTo>
                    <a:pt x="607047" y="767156"/>
                  </a:lnTo>
                  <a:lnTo>
                    <a:pt x="607047" y="809396"/>
                  </a:lnTo>
                  <a:lnTo>
                    <a:pt x="198894" y="809396"/>
                  </a:lnTo>
                  <a:lnTo>
                    <a:pt x="199186" y="767359"/>
                  </a:lnTo>
                  <a:lnTo>
                    <a:pt x="199097" y="714159"/>
                  </a:lnTo>
                  <a:lnTo>
                    <a:pt x="206349" y="638454"/>
                  </a:lnTo>
                  <a:lnTo>
                    <a:pt x="221996" y="603338"/>
                  </a:lnTo>
                  <a:lnTo>
                    <a:pt x="246748" y="573633"/>
                  </a:lnTo>
                  <a:lnTo>
                    <a:pt x="280771" y="549097"/>
                  </a:lnTo>
                  <a:lnTo>
                    <a:pt x="328333" y="533247"/>
                  </a:lnTo>
                  <a:lnTo>
                    <a:pt x="391604" y="531698"/>
                  </a:lnTo>
                  <a:lnTo>
                    <a:pt x="418528" y="531723"/>
                  </a:lnTo>
                  <a:lnTo>
                    <a:pt x="472541" y="533361"/>
                  </a:lnTo>
                  <a:lnTo>
                    <a:pt x="520852" y="546468"/>
                  </a:lnTo>
                  <a:lnTo>
                    <a:pt x="561873" y="575945"/>
                  </a:lnTo>
                  <a:lnTo>
                    <a:pt x="591350" y="617461"/>
                  </a:lnTo>
                  <a:lnTo>
                    <a:pt x="604977" y="666686"/>
                  </a:lnTo>
                  <a:lnTo>
                    <a:pt x="606806" y="714159"/>
                  </a:lnTo>
                  <a:lnTo>
                    <a:pt x="606882" y="759815"/>
                  </a:lnTo>
                  <a:lnTo>
                    <a:pt x="607047" y="767156"/>
                  </a:lnTo>
                  <a:lnTo>
                    <a:pt x="607047" y="609117"/>
                  </a:lnTo>
                  <a:lnTo>
                    <a:pt x="590143" y="579437"/>
                  </a:lnTo>
                  <a:lnTo>
                    <a:pt x="557593" y="546684"/>
                  </a:lnTo>
                  <a:lnTo>
                    <a:pt x="531368" y="531698"/>
                  </a:lnTo>
                  <a:lnTo>
                    <a:pt x="517956" y="524027"/>
                  </a:lnTo>
                  <a:lnTo>
                    <a:pt x="472808" y="513778"/>
                  </a:lnTo>
                  <a:lnTo>
                    <a:pt x="472351" y="513676"/>
                  </a:lnTo>
                  <a:lnTo>
                    <a:pt x="472059" y="513778"/>
                  </a:lnTo>
                  <a:lnTo>
                    <a:pt x="470763" y="513778"/>
                  </a:lnTo>
                  <a:lnTo>
                    <a:pt x="469379" y="513092"/>
                  </a:lnTo>
                  <a:lnTo>
                    <a:pt x="461568" y="508939"/>
                  </a:lnTo>
                  <a:lnTo>
                    <a:pt x="469176" y="504482"/>
                  </a:lnTo>
                  <a:lnTo>
                    <a:pt x="470319" y="503593"/>
                  </a:lnTo>
                  <a:lnTo>
                    <a:pt x="497801" y="482079"/>
                  </a:lnTo>
                  <a:lnTo>
                    <a:pt x="507695" y="468972"/>
                  </a:lnTo>
                  <a:lnTo>
                    <a:pt x="809396" y="468972"/>
                  </a:lnTo>
                  <a:lnTo>
                    <a:pt x="809396" y="128143"/>
                  </a:lnTo>
                  <a:lnTo>
                    <a:pt x="484886" y="128143"/>
                  </a:lnTo>
                  <a:lnTo>
                    <a:pt x="484886" y="468972"/>
                  </a:lnTo>
                  <a:lnTo>
                    <a:pt x="448691" y="494042"/>
                  </a:lnTo>
                  <a:lnTo>
                    <a:pt x="403212" y="503593"/>
                  </a:lnTo>
                  <a:lnTo>
                    <a:pt x="380365" y="501218"/>
                  </a:lnTo>
                  <a:lnTo>
                    <a:pt x="358825" y="494665"/>
                  </a:lnTo>
                  <a:lnTo>
                    <a:pt x="339090" y="484149"/>
                  </a:lnTo>
                  <a:lnTo>
                    <a:pt x="321627" y="469874"/>
                  </a:lnTo>
                  <a:lnTo>
                    <a:pt x="320890" y="468972"/>
                  </a:lnTo>
                  <a:lnTo>
                    <a:pt x="484886" y="468972"/>
                  </a:lnTo>
                  <a:lnTo>
                    <a:pt x="484886" y="128143"/>
                  </a:lnTo>
                  <a:lnTo>
                    <a:pt x="184645" y="128143"/>
                  </a:lnTo>
                  <a:lnTo>
                    <a:pt x="184645" y="468972"/>
                  </a:lnTo>
                  <a:lnTo>
                    <a:pt x="296291" y="468972"/>
                  </a:lnTo>
                  <a:lnTo>
                    <a:pt x="308470" y="483920"/>
                  </a:lnTo>
                  <a:lnTo>
                    <a:pt x="348132" y="512102"/>
                  </a:lnTo>
                  <a:lnTo>
                    <a:pt x="332803" y="513384"/>
                  </a:lnTo>
                  <a:lnTo>
                    <a:pt x="286080" y="524840"/>
                  </a:lnTo>
                  <a:lnTo>
                    <a:pt x="233946" y="559320"/>
                  </a:lnTo>
                  <a:lnTo>
                    <a:pt x="206082" y="592924"/>
                  </a:lnTo>
                  <a:lnTo>
                    <a:pt x="188277" y="632637"/>
                  </a:lnTo>
                  <a:lnTo>
                    <a:pt x="180594" y="678357"/>
                  </a:lnTo>
                  <a:lnTo>
                    <a:pt x="179997" y="714159"/>
                  </a:lnTo>
                  <a:lnTo>
                    <a:pt x="180136" y="720369"/>
                  </a:lnTo>
                  <a:lnTo>
                    <a:pt x="180213" y="744829"/>
                  </a:lnTo>
                  <a:lnTo>
                    <a:pt x="179908" y="809396"/>
                  </a:lnTo>
                  <a:lnTo>
                    <a:pt x="19786" y="809396"/>
                  </a:lnTo>
                  <a:lnTo>
                    <a:pt x="19786" y="137566"/>
                  </a:lnTo>
                  <a:lnTo>
                    <a:pt x="137579" y="19773"/>
                  </a:lnTo>
                  <a:lnTo>
                    <a:pt x="809396" y="19773"/>
                  </a:lnTo>
                  <a:lnTo>
                    <a:pt x="809396" y="0"/>
                  </a:lnTo>
                  <a:lnTo>
                    <a:pt x="129463" y="0"/>
                  </a:lnTo>
                  <a:lnTo>
                    <a:pt x="0" y="129463"/>
                  </a:lnTo>
                  <a:lnTo>
                    <a:pt x="0" y="829170"/>
                  </a:lnTo>
                  <a:lnTo>
                    <a:pt x="699719" y="829170"/>
                  </a:lnTo>
                  <a:lnTo>
                    <a:pt x="719493" y="809396"/>
                  </a:lnTo>
                  <a:lnTo>
                    <a:pt x="829183" y="699719"/>
                  </a:lnTo>
                  <a:lnTo>
                    <a:pt x="829183" y="468972"/>
                  </a:lnTo>
                  <a:lnTo>
                    <a:pt x="2764066" y="468972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1" name="CustomShape 119"/>
            <p:cNvSpPr/>
            <p:nvPr/>
          </p:nvSpPr>
          <p:spPr>
            <a:xfrm>
              <a:off x="651240" y="3358080"/>
              <a:ext cx="789120" cy="789120"/>
            </a:xfrm>
            <a:custGeom>
              <a:avLst/>
              <a:gdLst/>
              <a:ahLst/>
              <a:cxnLst/>
              <a:rect l="l" t="t" r="r" b="b"/>
              <a:pathLst>
                <a:path w="789939" h="789939">
                  <a:moveTo>
                    <a:pt x="789622" y="0"/>
                  </a:moveTo>
                  <a:lnTo>
                    <a:pt x="117805" y="0"/>
                  </a:lnTo>
                  <a:lnTo>
                    <a:pt x="0" y="117792"/>
                  </a:lnTo>
                  <a:lnTo>
                    <a:pt x="0" y="789609"/>
                  </a:lnTo>
                  <a:lnTo>
                    <a:pt x="160134" y="789609"/>
                  </a:lnTo>
                  <a:lnTo>
                    <a:pt x="160515" y="708025"/>
                  </a:lnTo>
                  <a:lnTo>
                    <a:pt x="160210" y="694372"/>
                  </a:lnTo>
                  <a:lnTo>
                    <a:pt x="160285" y="676438"/>
                  </a:lnTo>
                  <a:lnTo>
                    <a:pt x="168493" y="612868"/>
                  </a:lnTo>
                  <a:lnTo>
                    <a:pt x="186304" y="573152"/>
                  </a:lnTo>
                  <a:lnTo>
                    <a:pt x="214165" y="539554"/>
                  </a:lnTo>
                  <a:lnTo>
                    <a:pt x="252006" y="512203"/>
                  </a:lnTo>
                  <a:lnTo>
                    <a:pt x="296840" y="495740"/>
                  </a:lnTo>
                  <a:lnTo>
                    <a:pt x="328358" y="492328"/>
                  </a:lnTo>
                  <a:lnTo>
                    <a:pt x="315099" y="484416"/>
                  </a:lnTo>
                  <a:lnTo>
                    <a:pt x="271435" y="442947"/>
                  </a:lnTo>
                  <a:lnTo>
                    <a:pt x="251080" y="393271"/>
                  </a:lnTo>
                  <a:lnTo>
                    <a:pt x="248450" y="366026"/>
                  </a:lnTo>
                  <a:lnTo>
                    <a:pt x="250816" y="338832"/>
                  </a:lnTo>
                  <a:lnTo>
                    <a:pt x="270422" y="289481"/>
                  </a:lnTo>
                  <a:lnTo>
                    <a:pt x="307723" y="251071"/>
                  </a:lnTo>
                  <a:lnTo>
                    <a:pt x="356042" y="230239"/>
                  </a:lnTo>
                  <a:lnTo>
                    <a:pt x="382854" y="227368"/>
                  </a:lnTo>
                  <a:lnTo>
                    <a:pt x="409063" y="229996"/>
                  </a:lnTo>
                  <a:lnTo>
                    <a:pt x="457186" y="250272"/>
                  </a:lnTo>
                  <a:lnTo>
                    <a:pt x="494966" y="288446"/>
                  </a:lnTo>
                  <a:lnTo>
                    <a:pt x="515141" y="337796"/>
                  </a:lnTo>
                  <a:lnTo>
                    <a:pt x="517753" y="364934"/>
                  </a:lnTo>
                  <a:lnTo>
                    <a:pt x="513158" y="400747"/>
                  </a:lnTo>
                  <a:lnTo>
                    <a:pt x="499594" y="433765"/>
                  </a:lnTo>
                  <a:lnTo>
                    <a:pt x="478021" y="462310"/>
                  </a:lnTo>
                  <a:lnTo>
                    <a:pt x="449402" y="484708"/>
                  </a:lnTo>
                  <a:lnTo>
                    <a:pt x="441782" y="489165"/>
                  </a:lnTo>
                  <a:lnTo>
                    <a:pt x="450989" y="494004"/>
                  </a:lnTo>
                  <a:lnTo>
                    <a:pt x="498169" y="504252"/>
                  </a:lnTo>
                  <a:lnTo>
                    <a:pt x="537797" y="526907"/>
                  </a:lnTo>
                  <a:lnTo>
                    <a:pt x="570347" y="559660"/>
                  </a:lnTo>
                  <a:lnTo>
                    <a:pt x="593335" y="599999"/>
                  </a:lnTo>
                  <a:lnTo>
                    <a:pt x="604278" y="645414"/>
                  </a:lnTo>
                  <a:lnTo>
                    <a:pt x="606120" y="700594"/>
                  </a:lnTo>
                  <a:lnTo>
                    <a:pt x="605967" y="717524"/>
                  </a:lnTo>
                  <a:lnTo>
                    <a:pt x="606259" y="747382"/>
                  </a:lnTo>
                  <a:lnTo>
                    <a:pt x="606171" y="789609"/>
                  </a:lnTo>
                  <a:lnTo>
                    <a:pt x="671741" y="789609"/>
                  </a:lnTo>
                  <a:lnTo>
                    <a:pt x="789622" y="671728"/>
                  </a:lnTo>
                  <a:lnTo>
                    <a:pt x="789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2" name="CustomShape 120"/>
            <p:cNvSpPr/>
            <p:nvPr/>
          </p:nvSpPr>
          <p:spPr>
            <a:xfrm>
              <a:off x="830160" y="3870000"/>
              <a:ext cx="407520" cy="277560"/>
            </a:xfrm>
            <a:custGeom>
              <a:avLst/>
              <a:gdLst/>
              <a:ahLst/>
              <a:cxnLst/>
              <a:rect l="l" t="t" r="r" b="b"/>
              <a:pathLst>
                <a:path w="408304" h="278129">
                  <a:moveTo>
                    <a:pt x="219630" y="39"/>
                  </a:moveTo>
                  <a:lnTo>
                    <a:pt x="146176" y="486"/>
                  </a:lnTo>
                  <a:lnTo>
                    <a:pt x="97233" y="10039"/>
                  </a:lnTo>
                  <a:lnTo>
                    <a:pt x="47855" y="41929"/>
                  </a:lnTo>
                  <a:lnTo>
                    <a:pt x="23093" y="71641"/>
                  </a:lnTo>
                  <a:lnTo>
                    <a:pt x="7453" y="106769"/>
                  </a:lnTo>
                  <a:lnTo>
                    <a:pt x="787" y="147552"/>
                  </a:lnTo>
                  <a:lnTo>
                    <a:pt x="200" y="164978"/>
                  </a:lnTo>
                  <a:lnTo>
                    <a:pt x="393" y="221035"/>
                  </a:lnTo>
                  <a:lnTo>
                    <a:pt x="0" y="277702"/>
                  </a:lnTo>
                  <a:lnTo>
                    <a:pt x="408152" y="277702"/>
                  </a:lnTo>
                  <a:lnTo>
                    <a:pt x="408152" y="235665"/>
                  </a:lnTo>
                  <a:lnTo>
                    <a:pt x="407825" y="171421"/>
                  </a:lnTo>
                  <a:lnTo>
                    <a:pt x="392445" y="85769"/>
                  </a:lnTo>
                  <a:lnTo>
                    <a:pt x="362977" y="44255"/>
                  </a:lnTo>
                  <a:lnTo>
                    <a:pt x="321952" y="14779"/>
                  </a:lnTo>
                  <a:lnTo>
                    <a:pt x="273646" y="1668"/>
                  </a:lnTo>
                  <a:lnTo>
                    <a:pt x="246659" y="521"/>
                  </a:lnTo>
                  <a:lnTo>
                    <a:pt x="219630" y="39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3" name="CustomShape 121"/>
            <p:cNvSpPr/>
            <p:nvPr/>
          </p:nvSpPr>
          <p:spPr>
            <a:xfrm>
              <a:off x="918720" y="3605400"/>
              <a:ext cx="230760" cy="235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4" name="CustomShape 122"/>
            <p:cNvSpPr/>
            <p:nvPr/>
          </p:nvSpPr>
          <p:spPr>
            <a:xfrm>
              <a:off x="938880" y="3907440"/>
              <a:ext cx="189720" cy="22212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315" name="CustomShape 123"/>
          <p:cNvSpPr/>
          <p:nvPr/>
        </p:nvSpPr>
        <p:spPr>
          <a:xfrm>
            <a:off x="1613160" y="3485880"/>
            <a:ext cx="1728360" cy="16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23040">
              <a:lnSpc>
                <a:spcPct val="104000"/>
              </a:lnSpc>
              <a:spcBef>
                <a:spcPts val="91"/>
              </a:spcBef>
            </a:pPr>
            <a:r>
              <a:rPr lang="ru-RU" sz="1000" b="1" strike="noStrike" spc="-7">
                <a:solidFill>
                  <a:srgbClr val="FFFFFF"/>
                </a:solidFill>
                <a:latin typeface="Calibri"/>
                <a:ea typeface="DejaVu Sans"/>
              </a:rPr>
              <a:t>Анна Александровна Осетрова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316" name="CustomShape 124"/>
          <p:cNvSpPr/>
          <p:nvPr/>
        </p:nvSpPr>
        <p:spPr>
          <a:xfrm>
            <a:off x="1613160" y="3875400"/>
            <a:ext cx="2049480" cy="26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>
            <a:spAutoFit/>
          </a:bodyPr>
          <a:lstStyle/>
          <a:p>
            <a:pPr marL="12600">
              <a:lnSpc>
                <a:spcPts val="1001"/>
              </a:lnSpc>
              <a:spcBef>
                <a:spcPts val="6"/>
              </a:spcBef>
            </a:pPr>
            <a:r>
              <a:rPr lang="ru-RU" sz="1000" b="0" strike="noStrike" spc="-1">
                <a:solidFill>
                  <a:srgbClr val="2B2F32"/>
                </a:solidFill>
                <a:latin typeface="Calibri"/>
                <a:ea typeface="DejaVu Sans"/>
              </a:rPr>
              <a:t>Руководитель по региональной аналитике АО «Россельхозбанк»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2317" name="CustomShape 125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7638D302-E9C1-4ACC-AC06-3ADC748807CD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43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CustomShape 1"/>
          <p:cNvSpPr/>
          <p:nvPr/>
        </p:nvSpPr>
        <p:spPr>
          <a:xfrm>
            <a:off x="1047600" y="954720"/>
            <a:ext cx="6775920" cy="79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ts val="3064"/>
              </a:lnSpc>
              <a:spcBef>
                <a:spcPts val="99"/>
              </a:spcBef>
            </a:pPr>
            <a:r>
              <a:rPr lang="ru-RU" sz="2600" b="1" strike="noStrike" spc="7">
                <a:solidFill>
                  <a:srgbClr val="FFDE16"/>
                </a:solidFill>
                <a:latin typeface="Calibri"/>
              </a:rPr>
              <a:t>ПУЛ </a:t>
            </a:r>
            <a:r>
              <a:rPr lang="ru-RU" sz="2600" b="1" strike="noStrike" spc="35">
                <a:solidFill>
                  <a:srgbClr val="FFDE16"/>
                </a:solidFill>
                <a:latin typeface="Calibri"/>
              </a:rPr>
              <a:t>ИНВЕСТИЦИОННЫХ</a:t>
            </a:r>
            <a:r>
              <a:rPr lang="ru-RU" sz="2600" b="1" strike="noStrike" spc="75">
                <a:solidFill>
                  <a:srgbClr val="FFDE16"/>
                </a:solidFill>
                <a:latin typeface="Calibri"/>
              </a:rPr>
              <a:t> </a:t>
            </a:r>
            <a:r>
              <a:rPr lang="ru-RU" sz="2600" b="1" strike="noStrike" spc="26">
                <a:solidFill>
                  <a:srgbClr val="FFDE16"/>
                </a:solidFill>
                <a:latin typeface="Calibri"/>
              </a:rPr>
              <a:t>ПРОЕКТОВ С ПЕРЕЧНЕМ ПОТЕНЦИАЛЬНЫХ ИНВЕСТОРОВ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2319" name="CustomShape 2"/>
          <p:cNvSpPr/>
          <p:nvPr/>
        </p:nvSpPr>
        <p:spPr>
          <a:xfrm>
            <a:off x="19800" y="904320"/>
            <a:ext cx="463320" cy="944640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00" y="472541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20" name="CustomShape 3"/>
          <p:cNvSpPr/>
          <p:nvPr/>
        </p:nvSpPr>
        <p:spPr>
          <a:xfrm>
            <a:off x="4873320" y="5647680"/>
            <a:ext cx="944640" cy="46332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13"/>
                </a:lnTo>
                <a:lnTo>
                  <a:pt x="945083" y="463613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321" name="Group 4"/>
          <p:cNvGrpSpPr/>
          <p:nvPr/>
        </p:nvGrpSpPr>
        <p:grpSpPr>
          <a:xfrm>
            <a:off x="0" y="2968560"/>
            <a:ext cx="10691280" cy="2377440"/>
            <a:chOff x="0" y="2968560"/>
            <a:chExt cx="10691280" cy="2377440"/>
          </a:xfrm>
        </p:grpSpPr>
        <p:sp>
          <p:nvSpPr>
            <p:cNvPr id="2322" name="CustomShape 5"/>
            <p:cNvSpPr/>
            <p:nvPr/>
          </p:nvSpPr>
          <p:spPr>
            <a:xfrm>
              <a:off x="1945080" y="4158720"/>
              <a:ext cx="2228040" cy="36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3" name="CustomShape 6"/>
            <p:cNvSpPr/>
            <p:nvPr/>
          </p:nvSpPr>
          <p:spPr>
            <a:xfrm>
              <a:off x="6546960" y="4158720"/>
              <a:ext cx="2228040" cy="36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2228342" y="0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4" name="CustomShape 7"/>
            <p:cNvSpPr/>
            <p:nvPr/>
          </p:nvSpPr>
          <p:spPr>
            <a:xfrm>
              <a:off x="4158360" y="2968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1187462" y="0"/>
                  </a:move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5" name="CustomShape 8"/>
            <p:cNvSpPr/>
            <p:nvPr/>
          </p:nvSpPr>
          <p:spPr>
            <a:xfrm>
              <a:off x="4158360" y="2968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0" y="1187462"/>
                  </a:move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noFill/>
            <a:ln w="25560">
              <a:solidFill>
                <a:srgbClr val="FFE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6" name="CustomShape 9"/>
            <p:cNvSpPr/>
            <p:nvPr/>
          </p:nvSpPr>
          <p:spPr>
            <a:xfrm>
              <a:off x="0" y="2971080"/>
              <a:ext cx="1945440" cy="2374920"/>
            </a:xfrm>
            <a:custGeom>
              <a:avLst/>
              <a:gdLst/>
              <a:ahLst/>
              <a:cxnLst/>
              <a:rect l="l" t="t" r="r" b="b"/>
              <a:pathLst>
                <a:path w="1946275" h="2375535">
                  <a:moveTo>
                    <a:pt x="0" y="2101225"/>
                  </a:moveTo>
                  <a:lnTo>
                    <a:pt x="35693" y="2129771"/>
                  </a:lnTo>
                  <a:lnTo>
                    <a:pt x="71537" y="2156251"/>
                  </a:lnTo>
                  <a:lnTo>
                    <a:pt x="108391" y="2181401"/>
                  </a:lnTo>
                  <a:lnTo>
                    <a:pt x="146220" y="2205185"/>
                  </a:lnTo>
                  <a:lnTo>
                    <a:pt x="184990" y="2227569"/>
                  </a:lnTo>
                  <a:lnTo>
                    <a:pt x="224663" y="2248516"/>
                  </a:lnTo>
                  <a:lnTo>
                    <a:pt x="265206" y="2267991"/>
                  </a:lnTo>
                  <a:lnTo>
                    <a:pt x="306582" y="2285958"/>
                  </a:lnTo>
                  <a:lnTo>
                    <a:pt x="348756" y="2302383"/>
                  </a:lnTo>
                  <a:lnTo>
                    <a:pt x="391692" y="2317230"/>
                  </a:lnTo>
                  <a:lnTo>
                    <a:pt x="435356" y="2330462"/>
                  </a:lnTo>
                  <a:lnTo>
                    <a:pt x="479711" y="2342046"/>
                  </a:lnTo>
                  <a:lnTo>
                    <a:pt x="524721" y="2351944"/>
                  </a:lnTo>
                  <a:lnTo>
                    <a:pt x="570353" y="2360123"/>
                  </a:lnTo>
                  <a:lnTo>
                    <a:pt x="616569" y="2366545"/>
                  </a:lnTo>
                  <a:lnTo>
                    <a:pt x="663336" y="2371177"/>
                  </a:lnTo>
                  <a:lnTo>
                    <a:pt x="710616" y="2373982"/>
                  </a:lnTo>
                  <a:lnTo>
                    <a:pt x="758375" y="2374925"/>
                  </a:lnTo>
                  <a:lnTo>
                    <a:pt x="806134" y="2373982"/>
                  </a:lnTo>
                  <a:lnTo>
                    <a:pt x="853414" y="2371177"/>
                  </a:lnTo>
                  <a:lnTo>
                    <a:pt x="900180" y="2366545"/>
                  </a:lnTo>
                  <a:lnTo>
                    <a:pt x="946397" y="2360123"/>
                  </a:lnTo>
                  <a:lnTo>
                    <a:pt x="992028" y="2351944"/>
                  </a:lnTo>
                  <a:lnTo>
                    <a:pt x="1037039" y="2342046"/>
                  </a:lnTo>
                  <a:lnTo>
                    <a:pt x="1081394" y="2330462"/>
                  </a:lnTo>
                  <a:lnTo>
                    <a:pt x="1125058" y="2317230"/>
                  </a:lnTo>
                  <a:lnTo>
                    <a:pt x="1167994" y="2302383"/>
                  </a:lnTo>
                  <a:lnTo>
                    <a:pt x="1210168" y="2285958"/>
                  </a:lnTo>
                  <a:lnTo>
                    <a:pt x="1251544" y="2267991"/>
                  </a:lnTo>
                  <a:lnTo>
                    <a:pt x="1292086" y="2248516"/>
                  </a:lnTo>
                  <a:lnTo>
                    <a:pt x="1331760" y="2227569"/>
                  </a:lnTo>
                  <a:lnTo>
                    <a:pt x="1370530" y="2205185"/>
                  </a:lnTo>
                  <a:lnTo>
                    <a:pt x="1408359" y="2181401"/>
                  </a:lnTo>
                  <a:lnTo>
                    <a:pt x="1445213" y="2156251"/>
                  </a:lnTo>
                  <a:lnTo>
                    <a:pt x="1481057" y="2129771"/>
                  </a:lnTo>
                  <a:lnTo>
                    <a:pt x="1515854" y="2101996"/>
                  </a:lnTo>
                  <a:lnTo>
                    <a:pt x="1549570" y="2072963"/>
                  </a:lnTo>
                  <a:lnTo>
                    <a:pt x="1582168" y="2042705"/>
                  </a:lnTo>
                  <a:lnTo>
                    <a:pt x="1613614" y="2011260"/>
                  </a:lnTo>
                  <a:lnTo>
                    <a:pt x="1643871" y="1978662"/>
                  </a:lnTo>
                  <a:lnTo>
                    <a:pt x="1672905" y="1944947"/>
                  </a:lnTo>
                  <a:lnTo>
                    <a:pt x="1700680" y="1910150"/>
                  </a:lnTo>
                  <a:lnTo>
                    <a:pt x="1727160" y="1874306"/>
                  </a:lnTo>
                  <a:lnTo>
                    <a:pt x="1752310" y="1837452"/>
                  </a:lnTo>
                  <a:lnTo>
                    <a:pt x="1776095" y="1799622"/>
                  </a:lnTo>
                  <a:lnTo>
                    <a:pt x="1798479" y="1760853"/>
                  </a:lnTo>
                  <a:lnTo>
                    <a:pt x="1819426" y="1721179"/>
                  </a:lnTo>
                  <a:lnTo>
                    <a:pt x="1838901" y="1680637"/>
                  </a:lnTo>
                  <a:lnTo>
                    <a:pt x="1856869" y="1639260"/>
                  </a:lnTo>
                  <a:lnTo>
                    <a:pt x="1873294" y="1597086"/>
                  </a:lnTo>
                  <a:lnTo>
                    <a:pt x="1888141" y="1554150"/>
                  </a:lnTo>
                  <a:lnTo>
                    <a:pt x="1901374" y="1510486"/>
                  </a:lnTo>
                  <a:lnTo>
                    <a:pt x="1912958" y="1466131"/>
                  </a:lnTo>
                  <a:lnTo>
                    <a:pt x="1922857" y="1421119"/>
                  </a:lnTo>
                  <a:lnTo>
                    <a:pt x="1931035" y="1375487"/>
                  </a:lnTo>
                  <a:lnTo>
                    <a:pt x="1937458" y="1329270"/>
                  </a:lnTo>
                  <a:lnTo>
                    <a:pt x="1942090" y="1282503"/>
                  </a:lnTo>
                  <a:lnTo>
                    <a:pt x="1944895" y="1235222"/>
                  </a:lnTo>
                  <a:lnTo>
                    <a:pt x="1945838" y="1187462"/>
                  </a:lnTo>
                  <a:lnTo>
                    <a:pt x="1944895" y="1139703"/>
                  </a:lnTo>
                  <a:lnTo>
                    <a:pt x="1942090" y="1092423"/>
                  </a:lnTo>
                  <a:lnTo>
                    <a:pt x="1937458" y="1045657"/>
                  </a:lnTo>
                  <a:lnTo>
                    <a:pt x="1931035" y="999440"/>
                  </a:lnTo>
                  <a:lnTo>
                    <a:pt x="1922857" y="953809"/>
                  </a:lnTo>
                  <a:lnTo>
                    <a:pt x="1912958" y="908798"/>
                  </a:lnTo>
                  <a:lnTo>
                    <a:pt x="1901374" y="864443"/>
                  </a:lnTo>
                  <a:lnTo>
                    <a:pt x="1888141" y="820780"/>
                  </a:lnTo>
                  <a:lnTo>
                    <a:pt x="1873294" y="777843"/>
                  </a:lnTo>
                  <a:lnTo>
                    <a:pt x="1856869" y="735669"/>
                  </a:lnTo>
                  <a:lnTo>
                    <a:pt x="1838901" y="694293"/>
                  </a:lnTo>
                  <a:lnTo>
                    <a:pt x="1819426" y="653751"/>
                  </a:lnTo>
                  <a:lnTo>
                    <a:pt x="1798479" y="614077"/>
                  </a:lnTo>
                  <a:lnTo>
                    <a:pt x="1776095" y="575308"/>
                  </a:lnTo>
                  <a:lnTo>
                    <a:pt x="1752310" y="537478"/>
                  </a:lnTo>
                  <a:lnTo>
                    <a:pt x="1727160" y="500624"/>
                  </a:lnTo>
                  <a:lnTo>
                    <a:pt x="1700680" y="464780"/>
                  </a:lnTo>
                  <a:lnTo>
                    <a:pt x="1672905" y="429983"/>
                  </a:lnTo>
                  <a:lnTo>
                    <a:pt x="1643871" y="396268"/>
                  </a:lnTo>
                  <a:lnTo>
                    <a:pt x="1613614" y="363669"/>
                  </a:lnTo>
                  <a:lnTo>
                    <a:pt x="1582168" y="332224"/>
                  </a:lnTo>
                  <a:lnTo>
                    <a:pt x="1549570" y="301966"/>
                  </a:lnTo>
                  <a:lnTo>
                    <a:pt x="1515854" y="272932"/>
                  </a:lnTo>
                  <a:lnTo>
                    <a:pt x="1481057" y="245157"/>
                  </a:lnTo>
                  <a:lnTo>
                    <a:pt x="1445213" y="218677"/>
                  </a:lnTo>
                  <a:lnTo>
                    <a:pt x="1408359" y="193527"/>
                  </a:lnTo>
                  <a:lnTo>
                    <a:pt x="1370530" y="169742"/>
                  </a:lnTo>
                  <a:lnTo>
                    <a:pt x="1331760" y="147358"/>
                  </a:lnTo>
                  <a:lnTo>
                    <a:pt x="1292086" y="126411"/>
                  </a:lnTo>
                  <a:lnTo>
                    <a:pt x="1251544" y="106936"/>
                  </a:lnTo>
                  <a:lnTo>
                    <a:pt x="1210168" y="88968"/>
                  </a:lnTo>
                  <a:lnTo>
                    <a:pt x="1167994" y="72543"/>
                  </a:lnTo>
                  <a:lnTo>
                    <a:pt x="1125058" y="57696"/>
                  </a:lnTo>
                  <a:lnTo>
                    <a:pt x="1081394" y="44463"/>
                  </a:lnTo>
                  <a:lnTo>
                    <a:pt x="1037039" y="32879"/>
                  </a:lnTo>
                  <a:lnTo>
                    <a:pt x="992028" y="22981"/>
                  </a:lnTo>
                  <a:lnTo>
                    <a:pt x="946397" y="14802"/>
                  </a:lnTo>
                  <a:lnTo>
                    <a:pt x="900180" y="8379"/>
                  </a:lnTo>
                  <a:lnTo>
                    <a:pt x="853414" y="3747"/>
                  </a:lnTo>
                  <a:lnTo>
                    <a:pt x="806134" y="942"/>
                  </a:lnTo>
                  <a:lnTo>
                    <a:pt x="758375" y="0"/>
                  </a:lnTo>
                  <a:lnTo>
                    <a:pt x="710616" y="942"/>
                  </a:lnTo>
                  <a:lnTo>
                    <a:pt x="663336" y="3747"/>
                  </a:lnTo>
                  <a:lnTo>
                    <a:pt x="616569" y="8379"/>
                  </a:lnTo>
                  <a:lnTo>
                    <a:pt x="570353" y="14802"/>
                  </a:lnTo>
                  <a:lnTo>
                    <a:pt x="524721" y="22981"/>
                  </a:lnTo>
                  <a:lnTo>
                    <a:pt x="479711" y="32879"/>
                  </a:lnTo>
                  <a:lnTo>
                    <a:pt x="435356" y="44463"/>
                  </a:lnTo>
                  <a:lnTo>
                    <a:pt x="391692" y="57696"/>
                  </a:lnTo>
                  <a:lnTo>
                    <a:pt x="348756" y="72543"/>
                  </a:lnTo>
                  <a:lnTo>
                    <a:pt x="306582" y="88968"/>
                  </a:lnTo>
                  <a:lnTo>
                    <a:pt x="265206" y="106936"/>
                  </a:lnTo>
                  <a:lnTo>
                    <a:pt x="224663" y="126411"/>
                  </a:lnTo>
                  <a:lnTo>
                    <a:pt x="184990" y="147358"/>
                  </a:lnTo>
                  <a:lnTo>
                    <a:pt x="146220" y="169742"/>
                  </a:lnTo>
                  <a:lnTo>
                    <a:pt x="108391" y="193527"/>
                  </a:lnTo>
                  <a:lnTo>
                    <a:pt x="71537" y="218677"/>
                  </a:lnTo>
                  <a:lnTo>
                    <a:pt x="35693" y="245157"/>
                  </a:lnTo>
                  <a:lnTo>
                    <a:pt x="896" y="272932"/>
                  </a:lnTo>
                  <a:lnTo>
                    <a:pt x="0" y="273704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7" name="CustomShape 10"/>
            <p:cNvSpPr/>
            <p:nvPr/>
          </p:nvSpPr>
          <p:spPr>
            <a:xfrm>
              <a:off x="8774280" y="2971080"/>
              <a:ext cx="1917000" cy="2374920"/>
            </a:xfrm>
            <a:custGeom>
              <a:avLst/>
              <a:gdLst/>
              <a:ahLst/>
              <a:cxnLst/>
              <a:rect l="l" t="t" r="r" b="b"/>
              <a:pathLst>
                <a:path w="1917700" h="2375535">
                  <a:moveTo>
                    <a:pt x="1917646" y="2123783"/>
                  </a:moveTo>
                  <a:lnTo>
                    <a:pt x="1874301" y="2156251"/>
                  </a:lnTo>
                  <a:lnTo>
                    <a:pt x="1837446" y="2181401"/>
                  </a:lnTo>
                  <a:lnTo>
                    <a:pt x="1799617" y="2205185"/>
                  </a:lnTo>
                  <a:lnTo>
                    <a:pt x="1760847" y="2227569"/>
                  </a:lnTo>
                  <a:lnTo>
                    <a:pt x="1721174" y="2248516"/>
                  </a:lnTo>
                  <a:lnTo>
                    <a:pt x="1680631" y="2267991"/>
                  </a:lnTo>
                  <a:lnTo>
                    <a:pt x="1639255" y="2285958"/>
                  </a:lnTo>
                  <a:lnTo>
                    <a:pt x="1597081" y="2302383"/>
                  </a:lnTo>
                  <a:lnTo>
                    <a:pt x="1554145" y="2317230"/>
                  </a:lnTo>
                  <a:lnTo>
                    <a:pt x="1510481" y="2330462"/>
                  </a:lnTo>
                  <a:lnTo>
                    <a:pt x="1466127" y="2342046"/>
                  </a:lnTo>
                  <a:lnTo>
                    <a:pt x="1421116" y="2351944"/>
                  </a:lnTo>
                  <a:lnTo>
                    <a:pt x="1375484" y="2360123"/>
                  </a:lnTo>
                  <a:lnTo>
                    <a:pt x="1329268" y="2366545"/>
                  </a:lnTo>
                  <a:lnTo>
                    <a:pt x="1282501" y="2371177"/>
                  </a:lnTo>
                  <a:lnTo>
                    <a:pt x="1235221" y="2373982"/>
                  </a:lnTo>
                  <a:lnTo>
                    <a:pt x="1187462" y="2374925"/>
                  </a:lnTo>
                  <a:lnTo>
                    <a:pt x="1139703" y="2373982"/>
                  </a:lnTo>
                  <a:lnTo>
                    <a:pt x="1092423" y="2371177"/>
                  </a:lnTo>
                  <a:lnTo>
                    <a:pt x="1045657" y="2366545"/>
                  </a:lnTo>
                  <a:lnTo>
                    <a:pt x="999440" y="2360123"/>
                  </a:lnTo>
                  <a:lnTo>
                    <a:pt x="953809" y="2351944"/>
                  </a:lnTo>
                  <a:lnTo>
                    <a:pt x="908798" y="2342046"/>
                  </a:lnTo>
                  <a:lnTo>
                    <a:pt x="864443" y="2330462"/>
                  </a:lnTo>
                  <a:lnTo>
                    <a:pt x="820780" y="2317230"/>
                  </a:lnTo>
                  <a:lnTo>
                    <a:pt x="777843" y="2302383"/>
                  </a:lnTo>
                  <a:lnTo>
                    <a:pt x="735669" y="2285958"/>
                  </a:lnTo>
                  <a:lnTo>
                    <a:pt x="694293" y="2267991"/>
                  </a:lnTo>
                  <a:lnTo>
                    <a:pt x="653751" y="2248516"/>
                  </a:lnTo>
                  <a:lnTo>
                    <a:pt x="614077" y="2227569"/>
                  </a:lnTo>
                  <a:lnTo>
                    <a:pt x="575308" y="2205185"/>
                  </a:lnTo>
                  <a:lnTo>
                    <a:pt x="537478" y="2181401"/>
                  </a:lnTo>
                  <a:lnTo>
                    <a:pt x="500624" y="2156251"/>
                  </a:lnTo>
                  <a:lnTo>
                    <a:pt x="464780" y="2129771"/>
                  </a:lnTo>
                  <a:lnTo>
                    <a:pt x="429983" y="2101996"/>
                  </a:lnTo>
                  <a:lnTo>
                    <a:pt x="396268" y="2072963"/>
                  </a:lnTo>
                  <a:lnTo>
                    <a:pt x="363669" y="2042705"/>
                  </a:lnTo>
                  <a:lnTo>
                    <a:pt x="332224" y="2011260"/>
                  </a:lnTo>
                  <a:lnTo>
                    <a:pt x="301966" y="1978662"/>
                  </a:lnTo>
                  <a:lnTo>
                    <a:pt x="272932" y="1944947"/>
                  </a:lnTo>
                  <a:lnTo>
                    <a:pt x="245157" y="1910150"/>
                  </a:lnTo>
                  <a:lnTo>
                    <a:pt x="218677" y="1874306"/>
                  </a:lnTo>
                  <a:lnTo>
                    <a:pt x="193527" y="1837452"/>
                  </a:lnTo>
                  <a:lnTo>
                    <a:pt x="169742" y="1799622"/>
                  </a:lnTo>
                  <a:lnTo>
                    <a:pt x="147358" y="1760853"/>
                  </a:lnTo>
                  <a:lnTo>
                    <a:pt x="126411" y="1721179"/>
                  </a:lnTo>
                  <a:lnTo>
                    <a:pt x="106936" y="1680637"/>
                  </a:lnTo>
                  <a:lnTo>
                    <a:pt x="88968" y="1639260"/>
                  </a:lnTo>
                  <a:lnTo>
                    <a:pt x="72543" y="1597086"/>
                  </a:lnTo>
                  <a:lnTo>
                    <a:pt x="57696" y="1554150"/>
                  </a:lnTo>
                  <a:lnTo>
                    <a:pt x="44463" y="1510486"/>
                  </a:lnTo>
                  <a:lnTo>
                    <a:pt x="32879" y="1466131"/>
                  </a:lnTo>
                  <a:lnTo>
                    <a:pt x="22981" y="1421119"/>
                  </a:lnTo>
                  <a:lnTo>
                    <a:pt x="14802" y="1375487"/>
                  </a:lnTo>
                  <a:lnTo>
                    <a:pt x="8379" y="1329270"/>
                  </a:lnTo>
                  <a:lnTo>
                    <a:pt x="3747" y="1282503"/>
                  </a:lnTo>
                  <a:lnTo>
                    <a:pt x="942" y="1235222"/>
                  </a:lnTo>
                  <a:lnTo>
                    <a:pt x="0" y="1187462"/>
                  </a:lnTo>
                  <a:lnTo>
                    <a:pt x="942" y="1139703"/>
                  </a:lnTo>
                  <a:lnTo>
                    <a:pt x="3747" y="1092423"/>
                  </a:lnTo>
                  <a:lnTo>
                    <a:pt x="8379" y="1045657"/>
                  </a:lnTo>
                  <a:lnTo>
                    <a:pt x="14802" y="999440"/>
                  </a:lnTo>
                  <a:lnTo>
                    <a:pt x="22981" y="953809"/>
                  </a:lnTo>
                  <a:lnTo>
                    <a:pt x="32879" y="908798"/>
                  </a:lnTo>
                  <a:lnTo>
                    <a:pt x="44463" y="864443"/>
                  </a:lnTo>
                  <a:lnTo>
                    <a:pt x="57696" y="820780"/>
                  </a:lnTo>
                  <a:lnTo>
                    <a:pt x="72543" y="777843"/>
                  </a:lnTo>
                  <a:lnTo>
                    <a:pt x="88968" y="735669"/>
                  </a:lnTo>
                  <a:lnTo>
                    <a:pt x="106936" y="694293"/>
                  </a:lnTo>
                  <a:lnTo>
                    <a:pt x="126411" y="653751"/>
                  </a:lnTo>
                  <a:lnTo>
                    <a:pt x="147358" y="614077"/>
                  </a:lnTo>
                  <a:lnTo>
                    <a:pt x="169742" y="575308"/>
                  </a:lnTo>
                  <a:lnTo>
                    <a:pt x="193527" y="537478"/>
                  </a:lnTo>
                  <a:lnTo>
                    <a:pt x="218677" y="500624"/>
                  </a:lnTo>
                  <a:lnTo>
                    <a:pt x="245157" y="464780"/>
                  </a:lnTo>
                  <a:lnTo>
                    <a:pt x="272932" y="429983"/>
                  </a:lnTo>
                  <a:lnTo>
                    <a:pt x="301966" y="396268"/>
                  </a:lnTo>
                  <a:lnTo>
                    <a:pt x="332224" y="363669"/>
                  </a:lnTo>
                  <a:lnTo>
                    <a:pt x="363669" y="332224"/>
                  </a:lnTo>
                  <a:lnTo>
                    <a:pt x="396268" y="301966"/>
                  </a:lnTo>
                  <a:lnTo>
                    <a:pt x="429983" y="272932"/>
                  </a:lnTo>
                  <a:lnTo>
                    <a:pt x="464780" y="245157"/>
                  </a:lnTo>
                  <a:lnTo>
                    <a:pt x="500624" y="218677"/>
                  </a:lnTo>
                  <a:lnTo>
                    <a:pt x="537478" y="193527"/>
                  </a:lnTo>
                  <a:lnTo>
                    <a:pt x="575308" y="169742"/>
                  </a:lnTo>
                  <a:lnTo>
                    <a:pt x="614077" y="147358"/>
                  </a:lnTo>
                  <a:lnTo>
                    <a:pt x="653751" y="126411"/>
                  </a:lnTo>
                  <a:lnTo>
                    <a:pt x="694293" y="106936"/>
                  </a:lnTo>
                  <a:lnTo>
                    <a:pt x="735669" y="88968"/>
                  </a:lnTo>
                  <a:lnTo>
                    <a:pt x="777843" y="72543"/>
                  </a:lnTo>
                  <a:lnTo>
                    <a:pt x="820780" y="57696"/>
                  </a:lnTo>
                  <a:lnTo>
                    <a:pt x="864443" y="44463"/>
                  </a:lnTo>
                  <a:lnTo>
                    <a:pt x="908798" y="32879"/>
                  </a:lnTo>
                  <a:lnTo>
                    <a:pt x="953809" y="22981"/>
                  </a:lnTo>
                  <a:lnTo>
                    <a:pt x="999440" y="14802"/>
                  </a:lnTo>
                  <a:lnTo>
                    <a:pt x="1045657" y="8379"/>
                  </a:lnTo>
                  <a:lnTo>
                    <a:pt x="1092423" y="3747"/>
                  </a:lnTo>
                  <a:lnTo>
                    <a:pt x="1139703" y="942"/>
                  </a:lnTo>
                  <a:lnTo>
                    <a:pt x="1187462" y="0"/>
                  </a:lnTo>
                  <a:lnTo>
                    <a:pt x="1235221" y="942"/>
                  </a:lnTo>
                  <a:lnTo>
                    <a:pt x="1282501" y="3747"/>
                  </a:lnTo>
                  <a:lnTo>
                    <a:pt x="1329268" y="8379"/>
                  </a:lnTo>
                  <a:lnTo>
                    <a:pt x="1375484" y="14802"/>
                  </a:lnTo>
                  <a:lnTo>
                    <a:pt x="1421116" y="22981"/>
                  </a:lnTo>
                  <a:lnTo>
                    <a:pt x="1466127" y="32879"/>
                  </a:lnTo>
                  <a:lnTo>
                    <a:pt x="1510481" y="44463"/>
                  </a:lnTo>
                  <a:lnTo>
                    <a:pt x="1554145" y="57696"/>
                  </a:lnTo>
                  <a:lnTo>
                    <a:pt x="1597081" y="72543"/>
                  </a:lnTo>
                  <a:lnTo>
                    <a:pt x="1639255" y="88968"/>
                  </a:lnTo>
                  <a:lnTo>
                    <a:pt x="1680631" y="106936"/>
                  </a:lnTo>
                  <a:lnTo>
                    <a:pt x="1721174" y="126411"/>
                  </a:lnTo>
                  <a:lnTo>
                    <a:pt x="1760847" y="147358"/>
                  </a:lnTo>
                  <a:lnTo>
                    <a:pt x="1799617" y="169742"/>
                  </a:lnTo>
                  <a:lnTo>
                    <a:pt x="1837446" y="193527"/>
                  </a:lnTo>
                  <a:lnTo>
                    <a:pt x="1874301" y="218677"/>
                  </a:lnTo>
                  <a:lnTo>
                    <a:pt x="1910144" y="245157"/>
                  </a:lnTo>
                  <a:lnTo>
                    <a:pt x="1917646" y="251146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8" name="CustomShape 11"/>
            <p:cNvSpPr/>
            <p:nvPr/>
          </p:nvSpPr>
          <p:spPr>
            <a:xfrm>
              <a:off x="4909320" y="3722400"/>
              <a:ext cx="864000" cy="1193760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9" name="CustomShape 12"/>
            <p:cNvSpPr/>
            <p:nvPr/>
          </p:nvSpPr>
          <p:spPr>
            <a:xfrm>
              <a:off x="4909320" y="3722400"/>
              <a:ext cx="864000" cy="1193760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864654" y="432384"/>
                  </a:move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close/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0" name="CustomShape 13"/>
            <p:cNvSpPr/>
            <p:nvPr/>
          </p:nvSpPr>
          <p:spPr>
            <a:xfrm>
              <a:off x="4909320" y="3722400"/>
              <a:ext cx="864000" cy="994320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7638" y="876037"/>
                  </a:lnTo>
                  <a:lnTo>
                    <a:pt x="282933" y="902015"/>
                  </a:lnTo>
                  <a:lnTo>
                    <a:pt x="255862" y="934602"/>
                  </a:lnTo>
                  <a:lnTo>
                    <a:pt x="237807" y="972540"/>
                  </a:lnTo>
                  <a:lnTo>
                    <a:pt x="273175" y="932201"/>
                  </a:lnTo>
                  <a:lnTo>
                    <a:pt x="317001" y="900934"/>
                  </a:lnTo>
                  <a:lnTo>
                    <a:pt x="366709" y="880721"/>
                  </a:lnTo>
                  <a:lnTo>
                    <a:pt x="419722" y="873544"/>
                  </a:lnTo>
                  <a:lnTo>
                    <a:pt x="469439" y="879320"/>
                  </a:lnTo>
                  <a:lnTo>
                    <a:pt x="514386" y="895717"/>
                  </a:lnTo>
                  <a:lnTo>
                    <a:pt x="553681" y="921338"/>
                  </a:lnTo>
                  <a:lnTo>
                    <a:pt x="586445" y="954786"/>
                  </a:lnTo>
                  <a:lnTo>
                    <a:pt x="611797" y="994663"/>
                  </a:lnTo>
                  <a:lnTo>
                    <a:pt x="597393" y="950720"/>
                  </a:lnTo>
                  <a:lnTo>
                    <a:pt x="571361" y="912537"/>
                  </a:lnTo>
                  <a:lnTo>
                    <a:pt x="535578" y="881773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1" name="CustomShape 14"/>
            <p:cNvSpPr/>
            <p:nvPr/>
          </p:nvSpPr>
          <p:spPr>
            <a:xfrm>
              <a:off x="4909320" y="3722400"/>
              <a:ext cx="864000" cy="994320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611784" y="994664"/>
                  </a:moveTo>
                  <a:lnTo>
                    <a:pt x="597386" y="950720"/>
                  </a:lnTo>
                  <a:lnTo>
                    <a:pt x="571353" y="912536"/>
                  </a:lnTo>
                  <a:lnTo>
                    <a:pt x="535567" y="881767"/>
                  </a:lnTo>
                  <a:lnTo>
                    <a:pt x="491909" y="860069"/>
                  </a:lnTo>
                  <a:lnTo>
                    <a:pt x="539587" y="850726"/>
                  </a:lnTo>
                  <a:lnTo>
                    <a:pt x="585238" y="836327"/>
                  </a:lnTo>
                  <a:lnTo>
                    <a:pt x="628549" y="817179"/>
                  </a:lnTo>
                  <a:lnTo>
                    <a:pt x="669211" y="793591"/>
                  </a:lnTo>
                  <a:lnTo>
                    <a:pt x="706912" y="765872"/>
                  </a:lnTo>
                  <a:lnTo>
                    <a:pt x="741341" y="734330"/>
                  </a:lnTo>
                  <a:lnTo>
                    <a:pt x="772189" y="699272"/>
                  </a:lnTo>
                  <a:lnTo>
                    <a:pt x="799143" y="661008"/>
                  </a:lnTo>
                  <a:lnTo>
                    <a:pt x="821893" y="619846"/>
                  </a:lnTo>
                  <a:lnTo>
                    <a:pt x="840129" y="576094"/>
                  </a:lnTo>
                  <a:lnTo>
                    <a:pt x="853540" y="530061"/>
                  </a:lnTo>
                  <a:lnTo>
                    <a:pt x="861814" y="482055"/>
                  </a:lnTo>
                  <a:lnTo>
                    <a:pt x="864641" y="432384"/>
                  </a:lnTo>
                  <a:lnTo>
                    <a:pt x="862104" y="385264"/>
                  </a:lnTo>
                  <a:lnTo>
                    <a:pt x="854670" y="339616"/>
                  </a:lnTo>
                  <a:lnTo>
                    <a:pt x="842601" y="295703"/>
                  </a:lnTo>
                  <a:lnTo>
                    <a:pt x="826162" y="253788"/>
                  </a:lnTo>
                  <a:lnTo>
                    <a:pt x="805616" y="214135"/>
                  </a:lnTo>
                  <a:lnTo>
                    <a:pt x="781226" y="177007"/>
                  </a:lnTo>
                  <a:lnTo>
                    <a:pt x="753257" y="142669"/>
                  </a:lnTo>
                  <a:lnTo>
                    <a:pt x="721972" y="111383"/>
                  </a:lnTo>
                  <a:lnTo>
                    <a:pt x="687633" y="83414"/>
                  </a:lnTo>
                  <a:lnTo>
                    <a:pt x="650506" y="59024"/>
                  </a:lnTo>
                  <a:lnTo>
                    <a:pt x="610853" y="38478"/>
                  </a:lnTo>
                  <a:lnTo>
                    <a:pt x="568938" y="22039"/>
                  </a:lnTo>
                  <a:lnTo>
                    <a:pt x="525024" y="9971"/>
                  </a:lnTo>
                  <a:lnTo>
                    <a:pt x="479376" y="2536"/>
                  </a:lnTo>
                  <a:lnTo>
                    <a:pt x="432257" y="0"/>
                  </a:lnTo>
                  <a:lnTo>
                    <a:pt x="385161" y="2536"/>
                  </a:lnTo>
                  <a:lnTo>
                    <a:pt x="339533" y="9971"/>
                  </a:lnTo>
                  <a:lnTo>
                    <a:pt x="295638" y="22039"/>
                  </a:lnTo>
                  <a:lnTo>
                    <a:pt x="253738" y="38478"/>
                  </a:lnTo>
                  <a:lnTo>
                    <a:pt x="214097" y="59024"/>
                  </a:lnTo>
                  <a:lnTo>
                    <a:pt x="176980" y="83414"/>
                  </a:lnTo>
                  <a:lnTo>
                    <a:pt x="142650" y="111383"/>
                  </a:lnTo>
                  <a:lnTo>
                    <a:pt x="111370" y="142669"/>
                  </a:lnTo>
                  <a:lnTo>
                    <a:pt x="83406" y="177007"/>
                  </a:lnTo>
                  <a:lnTo>
                    <a:pt x="59020" y="214135"/>
                  </a:lnTo>
                  <a:lnTo>
                    <a:pt x="38476" y="253788"/>
                  </a:lnTo>
                  <a:lnTo>
                    <a:pt x="22038" y="295703"/>
                  </a:lnTo>
                  <a:lnTo>
                    <a:pt x="9970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2" y="480955"/>
                  </a:lnTo>
                  <a:lnTo>
                    <a:pt x="10617" y="527940"/>
                  </a:lnTo>
                  <a:lnTo>
                    <a:pt x="23454" y="573051"/>
                  </a:lnTo>
                  <a:lnTo>
                    <a:pt x="40921" y="616001"/>
                  </a:lnTo>
                  <a:lnTo>
                    <a:pt x="62729" y="656503"/>
                  </a:lnTo>
                  <a:lnTo>
                    <a:pt x="88587" y="694269"/>
                  </a:lnTo>
                  <a:lnTo>
                    <a:pt x="118204" y="729012"/>
                  </a:lnTo>
                  <a:lnTo>
                    <a:pt x="151291" y="760445"/>
                  </a:lnTo>
                  <a:lnTo>
                    <a:pt x="187555" y="788281"/>
                  </a:lnTo>
                  <a:lnTo>
                    <a:pt x="226707" y="812233"/>
                  </a:lnTo>
                  <a:lnTo>
                    <a:pt x="268456" y="832013"/>
                  </a:lnTo>
                  <a:lnTo>
                    <a:pt x="312512" y="847335"/>
                  </a:lnTo>
                  <a:lnTo>
                    <a:pt x="358584" y="857910"/>
                  </a:lnTo>
                  <a:lnTo>
                    <a:pt x="317626" y="876030"/>
                  </a:lnTo>
                  <a:lnTo>
                    <a:pt x="282921" y="902009"/>
                  </a:lnTo>
                  <a:lnTo>
                    <a:pt x="255850" y="934596"/>
                  </a:lnTo>
                  <a:lnTo>
                    <a:pt x="237794" y="97254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2" name="CustomShape 15"/>
            <p:cNvSpPr/>
            <p:nvPr/>
          </p:nvSpPr>
          <p:spPr>
            <a:xfrm>
              <a:off x="5108040" y="4507920"/>
              <a:ext cx="466560" cy="25452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0"/>
                  </a:moveTo>
                  <a:lnTo>
                    <a:pt x="0" y="0"/>
                  </a:lnTo>
                  <a:lnTo>
                    <a:pt x="0" y="254774"/>
                  </a:lnTo>
                  <a:lnTo>
                    <a:pt x="467156" y="254774"/>
                  </a:lnTo>
                  <a:lnTo>
                    <a:pt x="467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3" name="CustomShape 16"/>
            <p:cNvSpPr/>
            <p:nvPr/>
          </p:nvSpPr>
          <p:spPr>
            <a:xfrm>
              <a:off x="5108040" y="4507920"/>
              <a:ext cx="466560" cy="25452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254774"/>
                  </a:moveTo>
                  <a:lnTo>
                    <a:pt x="0" y="254774"/>
                  </a:lnTo>
                  <a:lnTo>
                    <a:pt x="0" y="127393"/>
                  </a:lnTo>
                  <a:lnTo>
                    <a:pt x="0" y="0"/>
                  </a:lnTo>
                  <a:lnTo>
                    <a:pt x="467156" y="0"/>
                  </a:lnTo>
                  <a:lnTo>
                    <a:pt x="467156" y="254774"/>
                  </a:lnTo>
                  <a:close/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4" name="CustomShape 17"/>
            <p:cNvSpPr/>
            <p:nvPr/>
          </p:nvSpPr>
          <p:spPr>
            <a:xfrm>
              <a:off x="5108040" y="4622400"/>
              <a:ext cx="466560" cy="24840"/>
            </a:xfrm>
            <a:custGeom>
              <a:avLst/>
              <a:gdLst/>
              <a:ahLst/>
              <a:cxnLst/>
              <a:rect l="l" t="t" r="r" b="b"/>
              <a:pathLst>
                <a:path w="467360" h="25400">
                  <a:moveTo>
                    <a:pt x="0" y="25400"/>
                  </a:moveTo>
                  <a:lnTo>
                    <a:pt x="467156" y="25400"/>
                  </a:lnTo>
                  <a:lnTo>
                    <a:pt x="467156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5" name="CustomShape 18"/>
            <p:cNvSpPr/>
            <p:nvPr/>
          </p:nvSpPr>
          <p:spPr>
            <a:xfrm>
              <a:off x="4737600" y="4439160"/>
              <a:ext cx="105480" cy="68400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0"/>
                  </a:moveTo>
                  <a:lnTo>
                    <a:pt x="0" y="687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6" name="CustomShape 19"/>
            <p:cNvSpPr/>
            <p:nvPr/>
          </p:nvSpPr>
          <p:spPr>
            <a:xfrm>
              <a:off x="4737600" y="4439160"/>
              <a:ext cx="105480" cy="68400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68719"/>
                  </a:moveTo>
                  <a:lnTo>
                    <a:pt x="105816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7" name="CustomShape 20"/>
            <p:cNvSpPr/>
            <p:nvPr/>
          </p:nvSpPr>
          <p:spPr>
            <a:xfrm>
              <a:off x="4646880" y="4215240"/>
              <a:ext cx="143280" cy="36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8" name="CustomShape 21"/>
            <p:cNvSpPr/>
            <p:nvPr/>
          </p:nvSpPr>
          <p:spPr>
            <a:xfrm>
              <a:off x="4646880" y="4215240"/>
              <a:ext cx="143280" cy="36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0" y="0"/>
                  </a:moveTo>
                  <a:lnTo>
                    <a:pt x="143611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9" name="CustomShape 22"/>
            <p:cNvSpPr/>
            <p:nvPr/>
          </p:nvSpPr>
          <p:spPr>
            <a:xfrm>
              <a:off x="4674240" y="3927960"/>
              <a:ext cx="116280" cy="4500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0" name="CustomShape 23"/>
            <p:cNvSpPr/>
            <p:nvPr/>
          </p:nvSpPr>
          <p:spPr>
            <a:xfrm>
              <a:off x="4674240" y="3927960"/>
              <a:ext cx="116280" cy="4500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1" name="CustomShape 24"/>
            <p:cNvSpPr/>
            <p:nvPr/>
          </p:nvSpPr>
          <p:spPr>
            <a:xfrm>
              <a:off x="4819320" y="3668040"/>
              <a:ext cx="89280" cy="87480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2" name="CustomShape 25"/>
            <p:cNvSpPr/>
            <p:nvPr/>
          </p:nvSpPr>
          <p:spPr>
            <a:xfrm>
              <a:off x="4819320" y="3668040"/>
              <a:ext cx="89280" cy="87480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3" name="CustomShape 26"/>
            <p:cNvSpPr/>
            <p:nvPr/>
          </p:nvSpPr>
          <p:spPr>
            <a:xfrm>
              <a:off x="5055120" y="3498840"/>
              <a:ext cx="52560" cy="11736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4" name="CustomShape 27"/>
            <p:cNvSpPr/>
            <p:nvPr/>
          </p:nvSpPr>
          <p:spPr>
            <a:xfrm>
              <a:off x="5055120" y="3498840"/>
              <a:ext cx="52560" cy="11736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5" name="CustomShape 28"/>
            <p:cNvSpPr/>
            <p:nvPr/>
          </p:nvSpPr>
          <p:spPr>
            <a:xfrm>
              <a:off x="5341680" y="3432240"/>
              <a:ext cx="360" cy="138240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6" name="CustomShape 29"/>
            <p:cNvSpPr/>
            <p:nvPr/>
          </p:nvSpPr>
          <p:spPr>
            <a:xfrm>
              <a:off x="5341680" y="3432240"/>
              <a:ext cx="360" cy="138240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7" name="CustomShape 30"/>
            <p:cNvSpPr/>
            <p:nvPr/>
          </p:nvSpPr>
          <p:spPr>
            <a:xfrm>
              <a:off x="5859360" y="4439160"/>
              <a:ext cx="105480" cy="68400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0"/>
                  </a:moveTo>
                  <a:lnTo>
                    <a:pt x="105816" y="687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8" name="CustomShape 31"/>
            <p:cNvSpPr/>
            <p:nvPr/>
          </p:nvSpPr>
          <p:spPr>
            <a:xfrm>
              <a:off x="5859360" y="4439160"/>
              <a:ext cx="105480" cy="68400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68719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9" name="CustomShape 32"/>
            <p:cNvSpPr/>
            <p:nvPr/>
          </p:nvSpPr>
          <p:spPr>
            <a:xfrm>
              <a:off x="5912280" y="4215240"/>
              <a:ext cx="143280" cy="36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0" name="CustomShape 33"/>
            <p:cNvSpPr/>
            <p:nvPr/>
          </p:nvSpPr>
          <p:spPr>
            <a:xfrm>
              <a:off x="5912280" y="4215240"/>
              <a:ext cx="143280" cy="36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1" name="CustomShape 34"/>
            <p:cNvSpPr/>
            <p:nvPr/>
          </p:nvSpPr>
          <p:spPr>
            <a:xfrm>
              <a:off x="5912280" y="3927960"/>
              <a:ext cx="116280" cy="4500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2" name="CustomShape 35"/>
            <p:cNvSpPr/>
            <p:nvPr/>
          </p:nvSpPr>
          <p:spPr>
            <a:xfrm>
              <a:off x="5912280" y="3927960"/>
              <a:ext cx="116280" cy="4500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3" name="CustomShape 36"/>
            <p:cNvSpPr/>
            <p:nvPr/>
          </p:nvSpPr>
          <p:spPr>
            <a:xfrm>
              <a:off x="5793480" y="3668040"/>
              <a:ext cx="89280" cy="87480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4" name="CustomShape 37"/>
            <p:cNvSpPr/>
            <p:nvPr/>
          </p:nvSpPr>
          <p:spPr>
            <a:xfrm>
              <a:off x="5793480" y="3668040"/>
              <a:ext cx="89280" cy="87480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5" name="CustomShape 38"/>
            <p:cNvSpPr/>
            <p:nvPr/>
          </p:nvSpPr>
          <p:spPr>
            <a:xfrm>
              <a:off x="5594760" y="3498840"/>
              <a:ext cx="52560" cy="11736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6" name="CustomShape 39"/>
            <p:cNvSpPr/>
            <p:nvPr/>
          </p:nvSpPr>
          <p:spPr>
            <a:xfrm>
              <a:off x="5594760" y="3498840"/>
              <a:ext cx="52560" cy="11736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CustomShape 1"/>
          <p:cNvSpPr/>
          <p:nvPr/>
        </p:nvSpPr>
        <p:spPr>
          <a:xfrm>
            <a:off x="4347720" y="1805040"/>
            <a:ext cx="4477680" cy="296280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58" name="CustomShape 2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59" name="CustomShape 3"/>
          <p:cNvSpPr/>
          <p:nvPr/>
        </p:nvSpPr>
        <p:spPr>
          <a:xfrm>
            <a:off x="743400" y="237960"/>
            <a:ext cx="8921880" cy="55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770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Создание единой площадки для самозанятых в сфере бытовых услуг: салоны красоты, пошив и ремонт одежды, сервис бытовой техники, изготовление предметов культа</a:t>
            </a:r>
            <a:endParaRPr lang="ru-RU" sz="1770" b="0" strike="noStrike" spc="-1">
              <a:latin typeface="Arial"/>
            </a:endParaRPr>
          </a:p>
        </p:txBody>
      </p:sp>
      <p:sp>
        <p:nvSpPr>
          <p:cNvPr id="2360" name="CustomShape 4"/>
          <p:cNvSpPr/>
          <p:nvPr/>
        </p:nvSpPr>
        <p:spPr>
          <a:xfrm>
            <a:off x="7009920" y="1448280"/>
            <a:ext cx="10065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0440" indent="-972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СРОК  О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К</a:t>
            </a:r>
            <a:r>
              <a:rPr lang="ru-RU" sz="900" b="0" strike="noStrike" spc="-15">
                <a:solidFill>
                  <a:srgbClr val="414042"/>
                </a:solidFill>
                <a:latin typeface="Calibri"/>
                <a:ea typeface="Microsoft JhengHei UI"/>
              </a:rPr>
              <a:t>У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ПАЕМО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61" name="CustomShape 5"/>
          <p:cNvSpPr/>
          <p:nvPr/>
        </p:nvSpPr>
        <p:spPr>
          <a:xfrm>
            <a:off x="714924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2" name="CustomShape 6"/>
          <p:cNvSpPr/>
          <p:nvPr/>
        </p:nvSpPr>
        <p:spPr>
          <a:xfrm>
            <a:off x="7362360" y="933120"/>
            <a:ext cx="30096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9080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50</a:t>
            </a:r>
            <a:endParaRPr lang="ru-RU" sz="1610" b="0" strike="noStrike" spc="-1">
              <a:latin typeface="Arial"/>
            </a:endParaRPr>
          </a:p>
          <a:p>
            <a:pPr marL="11880">
              <a:lnSpc>
                <a:spcPts val="998"/>
              </a:lnSpc>
            </a:pPr>
            <a:r>
              <a:rPr lang="ru-RU" sz="900" b="0" strike="noStrike" spc="9">
                <a:solidFill>
                  <a:srgbClr val="414042"/>
                </a:solidFill>
                <a:latin typeface="Calibri"/>
                <a:ea typeface="Microsoft JhengHei UI"/>
              </a:rPr>
              <a:t> ме</a:t>
            </a:r>
            <a:r>
              <a:rPr lang="ru-RU" sz="900" b="0" strike="noStrike" spc="29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.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63" name="CustomShape 7"/>
          <p:cNvSpPr/>
          <p:nvPr/>
        </p:nvSpPr>
        <p:spPr>
          <a:xfrm>
            <a:off x="4775040" y="1431000"/>
            <a:ext cx="9064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ИНВ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Е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ТИЦИИ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64" name="CustomShape 8"/>
          <p:cNvSpPr/>
          <p:nvPr/>
        </p:nvSpPr>
        <p:spPr>
          <a:xfrm>
            <a:off x="4863960" y="913320"/>
            <a:ext cx="727560" cy="455040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5" name="CustomShape 9"/>
          <p:cNvSpPr/>
          <p:nvPr/>
        </p:nvSpPr>
        <p:spPr>
          <a:xfrm>
            <a:off x="4863960" y="933480"/>
            <a:ext cx="71460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15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66" name="CustomShape 10"/>
          <p:cNvSpPr/>
          <p:nvPr/>
        </p:nvSpPr>
        <p:spPr>
          <a:xfrm>
            <a:off x="9397800" y="1431000"/>
            <a:ext cx="675360" cy="29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NPV</a:t>
            </a:r>
            <a:endParaRPr lang="ru-RU" sz="900" b="0" strike="noStrike" spc="-1">
              <a:latin typeface="Arial"/>
            </a:endParaRPr>
          </a:p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(62 мес.)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67" name="CustomShape 11"/>
          <p:cNvSpPr/>
          <p:nvPr/>
        </p:nvSpPr>
        <p:spPr>
          <a:xfrm>
            <a:off x="93718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8" name="CustomShape 12"/>
          <p:cNvSpPr/>
          <p:nvPr/>
        </p:nvSpPr>
        <p:spPr>
          <a:xfrm>
            <a:off x="9371880" y="933120"/>
            <a:ext cx="70128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2,8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69" name="CustomShape 13"/>
          <p:cNvSpPr/>
          <p:nvPr/>
        </p:nvSpPr>
        <p:spPr>
          <a:xfrm>
            <a:off x="5934960" y="1431000"/>
            <a:ext cx="857880" cy="26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560" rIns="0" bIns="0">
            <a:spAutoFit/>
          </a:bodyPr>
          <a:lstStyle/>
          <a:p>
            <a:pPr algn="ctr">
              <a:lnSpc>
                <a:spcPts val="896"/>
              </a:lnSpc>
              <a:spcBef>
                <a:spcPts val="272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ОБОР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О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ТНЫЙ 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КАПИТАЛ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70" name="CustomShape 14"/>
          <p:cNvSpPr/>
          <p:nvPr/>
        </p:nvSpPr>
        <p:spPr>
          <a:xfrm>
            <a:off x="60004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1" name="CustomShape 15"/>
          <p:cNvSpPr/>
          <p:nvPr/>
        </p:nvSpPr>
        <p:spPr>
          <a:xfrm>
            <a:off x="6143760" y="933120"/>
            <a:ext cx="44064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0,6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72" name="CustomShape 16"/>
          <p:cNvSpPr/>
          <p:nvPr/>
        </p:nvSpPr>
        <p:spPr>
          <a:xfrm>
            <a:off x="827172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3" name="CustomShape 17"/>
          <p:cNvSpPr/>
          <p:nvPr/>
        </p:nvSpPr>
        <p:spPr>
          <a:xfrm>
            <a:off x="4644720" y="2310840"/>
            <a:ext cx="5650920" cy="104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Создание социально значимого объекта – Дома бытовых услуг – с целью обеспечения стабильным и эффективным каналом продаж самозанятых, а также качественными бытовыми услугами в одном центре – населения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В составе объекта будут представлены: парикмахерская, салоны красоты, пошив и ремонт одежды и обуви, сервис малогабаритной бытовой техники, изготовление предметов культа, и др. 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На базе Дома бытовых услуг может быть реализован проект-интегратор по предложению местному населению более широкого спектра услуг: транспорт, сантехника, монтаж, ремонтные работы, изготовление и ремонт мебели, репетиторство и т.д. – для этого потребуется создание специализированной он-лайн платформы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Объект предполагает зонированную организацию пространства (по направлениям деятельности)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374" name="CustomShape 18"/>
          <p:cNvSpPr/>
          <p:nvPr/>
        </p:nvSpPr>
        <p:spPr>
          <a:xfrm>
            <a:off x="500760" y="3944520"/>
            <a:ext cx="3846240" cy="68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76040" indent="-160920">
              <a:lnSpc>
                <a:spcPct val="100000"/>
              </a:lnSpc>
              <a:spcBef>
                <a:spcPts val="48"/>
              </a:spcBef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Аренда готового помещения площадью 600-800 м. кв. (предусмотрен ремонт, декор, минимальный набор мебели и оборудования) с возможностью подключения коммуникаций и удобной транспортной развязкой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spcBef>
                <a:spcPts val="48"/>
              </a:spcBef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Кадровое обеспечение: 8 человек, местные кадры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spcBef>
                <a:spcPts val="48"/>
              </a:spcBef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Технология: управляющая компания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375" name="CustomShape 19"/>
          <p:cNvSpPr/>
          <p:nvPr/>
        </p:nvSpPr>
        <p:spPr>
          <a:xfrm>
            <a:off x="4644720" y="3828600"/>
            <a:ext cx="5533200" cy="10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Всего в России в качестве самозанятых зарегистрированы 1,8 млн. человек. Ожидается, что к 2024 году число самозанятых достигнет 2,5 млн. человек.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В Тюменской области более 17 тыс. человек за 2020 год зарегистрировались как самозанятые, что указывает на стремление граждан к деловой активности и легализации своей деятельности (лица, занятые в сфере индивидуальной предпринимательской деятельности в Уватском МР - 715 чел). 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Создание единого пространства, объединяющего основные запрашиваемые услуги населения, создаст гарантированный поток потребителей (потребность в создании объединяющей качественной площадки выявлена в ходе интервью с предпринимателями и во время стратегической сессии).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376" name="CustomShape 20"/>
          <p:cNvSpPr/>
          <p:nvPr/>
        </p:nvSpPr>
        <p:spPr>
          <a:xfrm>
            <a:off x="4650120" y="5287320"/>
            <a:ext cx="5424120" cy="45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00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Местные предприниматели (ИП, самозанятые)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Администрация Уватского муниципального района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Торговые центры МР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377" name="CustomShape 21"/>
          <p:cNvSpPr/>
          <p:nvPr/>
        </p:nvSpPr>
        <p:spPr>
          <a:xfrm>
            <a:off x="309600" y="5925960"/>
            <a:ext cx="10083240" cy="296280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8" name="CustomShape 22"/>
          <p:cNvSpPr/>
          <p:nvPr/>
        </p:nvSpPr>
        <p:spPr>
          <a:xfrm>
            <a:off x="3984480" y="5952960"/>
            <a:ext cx="27871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Государственная </a:t>
            </a:r>
            <a:r>
              <a:rPr lang="ru-RU" sz="1319" b="1" strike="noStrike" spc="7">
                <a:solidFill>
                  <a:srgbClr val="FFFFFF"/>
                </a:solidFill>
                <a:latin typeface="Calibri"/>
                <a:ea typeface="Microsoft JhengHei UI"/>
              </a:rPr>
              <a:t>поддержка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379" name="CustomShape 23"/>
          <p:cNvSpPr/>
          <p:nvPr/>
        </p:nvSpPr>
        <p:spPr>
          <a:xfrm>
            <a:off x="708840" y="6384960"/>
            <a:ext cx="4530600" cy="530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Информационное содействие - обеспечение субъектов предпринимательства актуальными сведениями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Организация переговоров с потенциальными партнерами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spcBef>
                <a:spcPts val="3"/>
              </a:spcBef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Предоставление помещения в аренду на льготных условиях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380" name="CustomShape 24"/>
          <p:cNvSpPr/>
          <p:nvPr/>
        </p:nvSpPr>
        <p:spPr>
          <a:xfrm>
            <a:off x="5522400" y="6386400"/>
            <a:ext cx="4283280" cy="53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Организационная поддержка при организации переговоров с якорными арендаторами объекта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Помощь в подготовки кадров</a:t>
            </a:r>
            <a:endParaRPr lang="ru-RU" sz="85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850" b="0" strike="noStrike" spc="-1">
              <a:latin typeface="Arial"/>
            </a:endParaRPr>
          </a:p>
        </p:txBody>
      </p:sp>
      <p:sp>
        <p:nvSpPr>
          <p:cNvPr id="2381" name="CustomShape 25"/>
          <p:cNvSpPr/>
          <p:nvPr/>
        </p:nvSpPr>
        <p:spPr>
          <a:xfrm>
            <a:off x="4857120" y="3555720"/>
            <a:ext cx="3741840" cy="23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269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спросом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382" name="CustomShape 26"/>
          <p:cNvSpPr/>
          <p:nvPr/>
        </p:nvSpPr>
        <p:spPr>
          <a:xfrm>
            <a:off x="656640" y="3706200"/>
            <a:ext cx="3785040" cy="22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190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ресурсами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383" name="CustomShape 27"/>
          <p:cNvSpPr/>
          <p:nvPr/>
        </p:nvSpPr>
        <p:spPr>
          <a:xfrm>
            <a:off x="4857120" y="5015880"/>
            <a:ext cx="410220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36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499"/>
              </a:spcBef>
            </a:pPr>
            <a:r>
              <a:rPr lang="ru-RU" sz="1319" b="1" strike="noStrike" spc="7">
                <a:solidFill>
                  <a:srgbClr val="2B2F32"/>
                </a:solidFill>
                <a:latin typeface="Calibri"/>
                <a:ea typeface="Microsoft JhengHei UI"/>
              </a:rPr>
              <a:t>Потенциальные партнеры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384" name="CustomShape 28"/>
          <p:cNvSpPr/>
          <p:nvPr/>
        </p:nvSpPr>
        <p:spPr>
          <a:xfrm>
            <a:off x="4848120" y="1822680"/>
            <a:ext cx="12949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Суть</a:t>
            </a:r>
            <a:r>
              <a:rPr lang="ru-RU" sz="1319" b="1" strike="noStrike" spc="-24">
                <a:solidFill>
                  <a:srgbClr val="2B2F32"/>
                </a:solidFill>
                <a:latin typeface="Calibri"/>
                <a:ea typeface="Microsoft JhengHei UI"/>
              </a:rPr>
              <a:t> </a:t>
            </a:r>
            <a:r>
              <a:rPr lang="ru-RU" sz="1319" b="1" strike="noStrike" spc="15">
                <a:solidFill>
                  <a:srgbClr val="2B2F32"/>
                </a:solidFill>
                <a:latin typeface="Calibri"/>
                <a:ea typeface="Microsoft JhengHei UI"/>
              </a:rPr>
              <a:t>проекта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385" name="CustomShape 29"/>
          <p:cNvSpPr/>
          <p:nvPr/>
        </p:nvSpPr>
        <p:spPr>
          <a:xfrm>
            <a:off x="8339400" y="992160"/>
            <a:ext cx="612000" cy="26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64800" algn="ctr">
              <a:lnSpc>
                <a:spcPct val="100000"/>
              </a:lnSpc>
              <a:spcBef>
                <a:spcPts val="122"/>
              </a:spcBef>
            </a:pPr>
            <a:r>
              <a:rPr lang="ru-RU" sz="1610" b="0" strike="noStrike" spc="32">
                <a:solidFill>
                  <a:srgbClr val="414042"/>
                </a:solidFill>
                <a:latin typeface="Calibri"/>
                <a:ea typeface="Microsoft JhengHei UI"/>
              </a:rPr>
              <a:t>12,6%</a:t>
            </a:r>
            <a:endParaRPr lang="ru-RU" sz="1610" b="0" strike="noStrike" spc="-1">
              <a:latin typeface="Arial"/>
            </a:endParaRPr>
          </a:p>
        </p:txBody>
      </p:sp>
      <p:sp>
        <p:nvSpPr>
          <p:cNvPr id="2386" name="CustomShape 30"/>
          <p:cNvSpPr/>
          <p:nvPr/>
        </p:nvSpPr>
        <p:spPr>
          <a:xfrm>
            <a:off x="8339400" y="1443600"/>
            <a:ext cx="612000" cy="15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1505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IRR</a:t>
            </a:r>
            <a:r>
              <a:rPr lang="ru-RU" sz="900" b="0" strike="noStrike" spc="-66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(BHP)</a:t>
            </a:r>
            <a:endParaRPr lang="ru-RU" sz="900" b="0" strike="noStrike" spc="-1">
              <a:latin typeface="Arial"/>
            </a:endParaRPr>
          </a:p>
        </p:txBody>
      </p:sp>
      <p:pic>
        <p:nvPicPr>
          <p:cNvPr id="2387" name="Рисунок 4"/>
          <p:cNvPicPr/>
          <p:nvPr/>
        </p:nvPicPr>
        <p:blipFill>
          <a:blip r:embed="rId2"/>
          <a:stretch/>
        </p:blipFill>
        <p:spPr>
          <a:xfrm>
            <a:off x="304920" y="916920"/>
            <a:ext cx="4048560" cy="2583720"/>
          </a:xfrm>
          <a:prstGeom prst="rect">
            <a:avLst/>
          </a:prstGeom>
          <a:ln>
            <a:noFill/>
          </a:ln>
        </p:spPr>
      </p:pic>
      <p:sp>
        <p:nvSpPr>
          <p:cNvPr id="2388" name="CustomShape 31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67F5EC41-1E1F-433B-B4D3-C20725B5393C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45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CustomShape 1"/>
          <p:cNvSpPr/>
          <p:nvPr/>
        </p:nvSpPr>
        <p:spPr>
          <a:xfrm>
            <a:off x="4347720" y="1805040"/>
            <a:ext cx="4477680" cy="296280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90" name="CustomShape 2"/>
          <p:cNvSpPr/>
          <p:nvPr/>
        </p:nvSpPr>
        <p:spPr>
          <a:xfrm>
            <a:off x="304920" y="20700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91" name="CustomShape 3"/>
          <p:cNvSpPr/>
          <p:nvPr/>
        </p:nvSpPr>
        <p:spPr>
          <a:xfrm>
            <a:off x="743400" y="355680"/>
            <a:ext cx="759492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Строительство логистического центра для перевалки грузов</a:t>
            </a:r>
            <a:endParaRPr lang="ru-RU" sz="1989" b="0" strike="noStrike" spc="-1">
              <a:latin typeface="Arial"/>
            </a:endParaRPr>
          </a:p>
        </p:txBody>
      </p:sp>
      <p:sp>
        <p:nvSpPr>
          <p:cNvPr id="2392" name="CustomShape 4"/>
          <p:cNvSpPr/>
          <p:nvPr/>
        </p:nvSpPr>
        <p:spPr>
          <a:xfrm>
            <a:off x="7009920" y="1448280"/>
            <a:ext cx="10065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0440" indent="-972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СРОК  О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К</a:t>
            </a:r>
            <a:r>
              <a:rPr lang="ru-RU" sz="900" b="0" strike="noStrike" spc="-15">
                <a:solidFill>
                  <a:srgbClr val="414042"/>
                </a:solidFill>
                <a:latin typeface="Calibri"/>
                <a:ea typeface="Microsoft JhengHei UI"/>
              </a:rPr>
              <a:t>У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ПАЕМО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93" name="CustomShape 5"/>
          <p:cNvSpPr/>
          <p:nvPr/>
        </p:nvSpPr>
        <p:spPr>
          <a:xfrm>
            <a:off x="714924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94" name="CustomShape 6"/>
          <p:cNvSpPr/>
          <p:nvPr/>
        </p:nvSpPr>
        <p:spPr>
          <a:xfrm>
            <a:off x="7362360" y="933120"/>
            <a:ext cx="30096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9080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84</a:t>
            </a:r>
            <a:endParaRPr lang="ru-RU" sz="1610" b="0" strike="noStrike" spc="-1">
              <a:latin typeface="Arial"/>
            </a:endParaRPr>
          </a:p>
          <a:p>
            <a:pPr marL="11880">
              <a:lnSpc>
                <a:spcPts val="998"/>
              </a:lnSpc>
            </a:pPr>
            <a:r>
              <a:rPr lang="ru-RU" sz="900" b="0" strike="noStrike" spc="9">
                <a:solidFill>
                  <a:srgbClr val="414042"/>
                </a:solidFill>
                <a:latin typeface="Calibri"/>
                <a:ea typeface="Microsoft JhengHei UI"/>
              </a:rPr>
              <a:t>ме</a:t>
            </a:r>
            <a:r>
              <a:rPr lang="ru-RU" sz="900" b="0" strike="noStrike" spc="29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.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95" name="CustomShape 7"/>
          <p:cNvSpPr/>
          <p:nvPr/>
        </p:nvSpPr>
        <p:spPr>
          <a:xfrm>
            <a:off x="4775040" y="1431000"/>
            <a:ext cx="9064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ИНВ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Е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ТИЦИИ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96" name="CustomShape 8"/>
          <p:cNvSpPr/>
          <p:nvPr/>
        </p:nvSpPr>
        <p:spPr>
          <a:xfrm>
            <a:off x="4863960" y="913320"/>
            <a:ext cx="727560" cy="455040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97" name="CustomShape 9"/>
          <p:cNvSpPr/>
          <p:nvPr/>
        </p:nvSpPr>
        <p:spPr>
          <a:xfrm>
            <a:off x="4864320" y="933480"/>
            <a:ext cx="68940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830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98" name="CustomShape 10"/>
          <p:cNvSpPr/>
          <p:nvPr/>
        </p:nvSpPr>
        <p:spPr>
          <a:xfrm>
            <a:off x="9397800" y="1431000"/>
            <a:ext cx="675360" cy="29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NPV</a:t>
            </a:r>
            <a:endParaRPr lang="ru-RU" sz="900" b="0" strike="noStrike" spc="-1">
              <a:latin typeface="Arial"/>
            </a:endParaRPr>
          </a:p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(96 мес.)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399" name="CustomShape 11"/>
          <p:cNvSpPr/>
          <p:nvPr/>
        </p:nvSpPr>
        <p:spPr>
          <a:xfrm>
            <a:off x="93718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0" name="CustomShape 12"/>
          <p:cNvSpPr/>
          <p:nvPr/>
        </p:nvSpPr>
        <p:spPr>
          <a:xfrm>
            <a:off x="9515160" y="933120"/>
            <a:ext cx="44064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66,2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01" name="CustomShape 13"/>
          <p:cNvSpPr/>
          <p:nvPr/>
        </p:nvSpPr>
        <p:spPr>
          <a:xfrm>
            <a:off x="5934960" y="1431000"/>
            <a:ext cx="857880" cy="26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560" rIns="0" bIns="0">
            <a:spAutoFit/>
          </a:bodyPr>
          <a:lstStyle/>
          <a:p>
            <a:pPr algn="ctr">
              <a:lnSpc>
                <a:spcPts val="896"/>
              </a:lnSpc>
              <a:spcBef>
                <a:spcPts val="272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ОБОР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О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ТНЫЙ 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КАПИТАЛ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02" name="CustomShape 14"/>
          <p:cNvSpPr/>
          <p:nvPr/>
        </p:nvSpPr>
        <p:spPr>
          <a:xfrm>
            <a:off x="60004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3" name="CustomShape 15"/>
          <p:cNvSpPr/>
          <p:nvPr/>
        </p:nvSpPr>
        <p:spPr>
          <a:xfrm>
            <a:off x="6143760" y="933120"/>
            <a:ext cx="44064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20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04" name="CustomShape 16"/>
          <p:cNvSpPr/>
          <p:nvPr/>
        </p:nvSpPr>
        <p:spPr>
          <a:xfrm>
            <a:off x="827172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5" name="CustomShape 17"/>
          <p:cNvSpPr/>
          <p:nvPr/>
        </p:nvSpPr>
        <p:spPr>
          <a:xfrm>
            <a:off x="4710240" y="2203560"/>
            <a:ext cx="5389200" cy="130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Строительство и организация работы центра логистического обслуживания на территории Уватского МР, включая создание необходимой производственной, инженерной и транспортной инфраструктуры и обеспечение функционирования автоматизированных информационных логистических и расчетных систем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Комплекс зданий, строений и сооружений, предназначенный для перевалки грузов: водный транспорт – железная дорога – автотранспорт; отправка на нефтепромыслы, в направлении Ханты-Мансийска, Нижневартовска и Сургута; доставка малых партий и формирование сборных грузов для малого бизнеса района; мощности для почтовых операторов и маркетплейсов (Вайлдберрис, СДЭК и т.п.)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Оказание комплексных и дополнительных услуг складирования, погрузки / разгрузки / перепаллечивания, укрупнение / разукрупнение партий товаров, транспортной упаковки, учета товародвижения и доставка до точки реализации/потребления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06" name="CustomShape 18"/>
          <p:cNvSpPr/>
          <p:nvPr/>
        </p:nvSpPr>
        <p:spPr>
          <a:xfrm>
            <a:off x="467640" y="3541680"/>
            <a:ext cx="4012920" cy="94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Земельный участок 15-25 Га.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Инженерная инфраструктура: (строительство/аренда/реконструкция) - ж/д тупик, причальная стенка, и др. объекты обеспечения; тепловая и электрическая энергия, холодная и горячая вода (скважины, КТП по 450 кВт, котельные и др.)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spcBef>
                <a:spcPts val="48"/>
              </a:spcBef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Общая площадь объектов 100-120 тыс. м. кв.; быстровозводимые конструкции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spcBef>
                <a:spcPts val="48"/>
              </a:spcBef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Кадровое обеспечение: 120 человек (без учета услуг доставки), персонал местный / АУП – приглашенные специалисты по логистике.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07" name="CustomShape 19"/>
          <p:cNvSpPr/>
          <p:nvPr/>
        </p:nvSpPr>
        <p:spPr>
          <a:xfrm>
            <a:off x="4705200" y="3839760"/>
            <a:ext cx="5367960" cy="1071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Тюменская область обладает высоким уровнем аграрного и промышленного развития, экономической активности, в том числе, в сегменте малого бизнеса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По итогам 2019 года (к 2018г.) перевозки грузов в России всеми видами транспорта выросли на 1,7%, составив 8,3 млрд. тонн (в т. ч. автомобильные, рост на 3,3% - до 5,73 млрд тонн., железнодорожные - падение на 0,9%, до 1,28 млрд тонн, внутренний водный транспорт - падение на 14,9%, до 98,8 млн. тонн)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В Тюменской области, в период 2018-2019гг. грузооборот составил 150-200 млн. тонн в год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Дальнейшее освоение месторождений МР, ожидаемое развитие сети дорог, экономическое развитие ХМАО создают благоприятные предпосылки для развития в Увате логистического центра.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08" name="CustomShape 20"/>
          <p:cNvSpPr/>
          <p:nvPr/>
        </p:nvSpPr>
        <p:spPr>
          <a:xfrm>
            <a:off x="4705200" y="5160240"/>
            <a:ext cx="6296040" cy="71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00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Управление транспорта и дорожного хозяйства главного управления строительства Тюменской области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Компании ТЭК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Производственные предприятия, в том числе, предприятия малого бизнеса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Сетевые торговые операторы и местные торговые сети и предприятия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Курьерские / почтовые компании, крупные предприятия агропромышленного комплекса, и др.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09" name="CustomShape 21"/>
          <p:cNvSpPr/>
          <p:nvPr/>
        </p:nvSpPr>
        <p:spPr>
          <a:xfrm>
            <a:off x="309600" y="5925960"/>
            <a:ext cx="10083240" cy="296280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10" name="CustomShape 22"/>
          <p:cNvSpPr/>
          <p:nvPr/>
        </p:nvSpPr>
        <p:spPr>
          <a:xfrm>
            <a:off x="3984480" y="5952960"/>
            <a:ext cx="27871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Государственная </a:t>
            </a:r>
            <a:r>
              <a:rPr lang="ru-RU" sz="1319" b="1" strike="noStrike" spc="7">
                <a:solidFill>
                  <a:srgbClr val="FFFFFF"/>
                </a:solidFill>
                <a:latin typeface="Calibri"/>
                <a:ea typeface="Microsoft JhengHei UI"/>
              </a:rPr>
              <a:t>поддержка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11" name="CustomShape 23"/>
          <p:cNvSpPr/>
          <p:nvPr/>
        </p:nvSpPr>
        <p:spPr>
          <a:xfrm>
            <a:off x="718560" y="6286320"/>
            <a:ext cx="4530600" cy="53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Предоставление земельного участка с подведенными коммуникациями / подведение коммуникаций на основе ГЧП / МЧП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Субсидирование расходов на приобретение оборудования, строительства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Поддержка в части предоставления целевых займов / предоставления гарантий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12" name="CustomShape 24"/>
          <p:cNvSpPr/>
          <p:nvPr/>
        </p:nvSpPr>
        <p:spPr>
          <a:xfrm>
            <a:off x="5615640" y="6286320"/>
            <a:ext cx="4283280" cy="40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Координация в части взаимодействия с администрациями муниципальных образований – продвижение проекта в деловой среде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Организация переговоров с потенциальными партнерами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13" name="CustomShape 25"/>
          <p:cNvSpPr/>
          <p:nvPr/>
        </p:nvSpPr>
        <p:spPr>
          <a:xfrm>
            <a:off x="4857120" y="3581640"/>
            <a:ext cx="3741840" cy="23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269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спросом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14" name="CustomShape 26"/>
          <p:cNvSpPr/>
          <p:nvPr/>
        </p:nvSpPr>
        <p:spPr>
          <a:xfrm>
            <a:off x="635400" y="3329280"/>
            <a:ext cx="3785040" cy="22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190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ресурсами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15" name="CustomShape 27"/>
          <p:cNvSpPr/>
          <p:nvPr/>
        </p:nvSpPr>
        <p:spPr>
          <a:xfrm>
            <a:off x="4848840" y="4924080"/>
            <a:ext cx="410220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36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499"/>
              </a:spcBef>
            </a:pPr>
            <a:r>
              <a:rPr lang="ru-RU" sz="1319" b="1" strike="noStrike" spc="7">
                <a:solidFill>
                  <a:srgbClr val="2B2F32"/>
                </a:solidFill>
                <a:latin typeface="Calibri"/>
                <a:ea typeface="Microsoft JhengHei UI"/>
              </a:rPr>
              <a:t>Потенциальные партнеры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16" name="CustomShape 28"/>
          <p:cNvSpPr/>
          <p:nvPr/>
        </p:nvSpPr>
        <p:spPr>
          <a:xfrm>
            <a:off x="4848120" y="1822680"/>
            <a:ext cx="12949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Суть</a:t>
            </a:r>
            <a:r>
              <a:rPr lang="ru-RU" sz="1319" b="1" strike="noStrike" spc="-24">
                <a:solidFill>
                  <a:srgbClr val="2B2F32"/>
                </a:solidFill>
                <a:latin typeface="Calibri"/>
                <a:ea typeface="Microsoft JhengHei UI"/>
              </a:rPr>
              <a:t> </a:t>
            </a:r>
            <a:r>
              <a:rPr lang="ru-RU" sz="1319" b="1" strike="noStrike" spc="15">
                <a:solidFill>
                  <a:srgbClr val="2B2F32"/>
                </a:solidFill>
                <a:latin typeface="Calibri"/>
                <a:ea typeface="Microsoft JhengHei UI"/>
              </a:rPr>
              <a:t>проекта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17" name="CustomShape 29"/>
          <p:cNvSpPr/>
          <p:nvPr/>
        </p:nvSpPr>
        <p:spPr>
          <a:xfrm>
            <a:off x="8339400" y="992160"/>
            <a:ext cx="612000" cy="26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64800" algn="ctr">
              <a:lnSpc>
                <a:spcPct val="100000"/>
              </a:lnSpc>
              <a:spcBef>
                <a:spcPts val="122"/>
              </a:spcBef>
            </a:pPr>
            <a:r>
              <a:rPr lang="ru-RU" sz="1610" b="0" strike="noStrike" spc="32">
                <a:solidFill>
                  <a:srgbClr val="414042"/>
                </a:solidFill>
                <a:latin typeface="Calibri"/>
                <a:ea typeface="Microsoft JhengHei UI"/>
              </a:rPr>
              <a:t>4,0%</a:t>
            </a:r>
            <a:endParaRPr lang="ru-RU" sz="1610" b="0" strike="noStrike" spc="-1">
              <a:latin typeface="Arial"/>
            </a:endParaRPr>
          </a:p>
        </p:txBody>
      </p:sp>
      <p:sp>
        <p:nvSpPr>
          <p:cNvPr id="2418" name="CustomShape 30"/>
          <p:cNvSpPr/>
          <p:nvPr/>
        </p:nvSpPr>
        <p:spPr>
          <a:xfrm>
            <a:off x="8339400" y="1443600"/>
            <a:ext cx="612000" cy="15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1505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IRR</a:t>
            </a:r>
            <a:r>
              <a:rPr lang="ru-RU" sz="900" b="0" strike="noStrike" spc="-66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(BHP)</a:t>
            </a:r>
            <a:endParaRPr lang="ru-RU" sz="900" b="0" strike="noStrike" spc="-1">
              <a:latin typeface="Arial"/>
            </a:endParaRPr>
          </a:p>
        </p:txBody>
      </p:sp>
      <p:pic>
        <p:nvPicPr>
          <p:cNvPr id="2419" name="Picture 2"/>
          <p:cNvPicPr/>
          <p:nvPr/>
        </p:nvPicPr>
        <p:blipFill>
          <a:blip r:embed="rId2"/>
          <a:stretch/>
        </p:blipFill>
        <p:spPr>
          <a:xfrm>
            <a:off x="307080" y="913320"/>
            <a:ext cx="4039920" cy="2400120"/>
          </a:xfrm>
          <a:prstGeom prst="rect">
            <a:avLst/>
          </a:prstGeom>
          <a:ln>
            <a:noFill/>
          </a:ln>
        </p:spPr>
      </p:pic>
      <p:sp>
        <p:nvSpPr>
          <p:cNvPr id="2420" name="CustomShape 31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DDAD25CD-01C0-48F9-9D2F-4BA7F9CF7043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46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CustomShape 1"/>
          <p:cNvSpPr/>
          <p:nvPr/>
        </p:nvSpPr>
        <p:spPr>
          <a:xfrm>
            <a:off x="4347720" y="1805040"/>
            <a:ext cx="4477680" cy="296280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2" name="CustomShape 2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3" name="CustomShape 3"/>
          <p:cNvSpPr/>
          <p:nvPr/>
        </p:nvSpPr>
        <p:spPr>
          <a:xfrm>
            <a:off x="743400" y="372600"/>
            <a:ext cx="7594920" cy="28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770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Создание тепличного хозяйства: выращивание томатов, огурцов, зелени</a:t>
            </a:r>
            <a:endParaRPr lang="ru-RU" sz="1770" b="0" strike="noStrike" spc="-1">
              <a:latin typeface="Arial"/>
            </a:endParaRPr>
          </a:p>
        </p:txBody>
      </p:sp>
      <p:sp>
        <p:nvSpPr>
          <p:cNvPr id="2424" name="CustomShape 4"/>
          <p:cNvSpPr/>
          <p:nvPr/>
        </p:nvSpPr>
        <p:spPr>
          <a:xfrm>
            <a:off x="7009920" y="1448280"/>
            <a:ext cx="10065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0440" indent="-972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СРОК  О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К</a:t>
            </a:r>
            <a:r>
              <a:rPr lang="ru-RU" sz="900" b="0" strike="noStrike" spc="-15">
                <a:solidFill>
                  <a:srgbClr val="414042"/>
                </a:solidFill>
                <a:latin typeface="Calibri"/>
                <a:ea typeface="Microsoft JhengHei UI"/>
              </a:rPr>
              <a:t>У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ПАЕМО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25" name="CustomShape 5"/>
          <p:cNvSpPr/>
          <p:nvPr/>
        </p:nvSpPr>
        <p:spPr>
          <a:xfrm>
            <a:off x="714924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6" name="CustomShape 6"/>
          <p:cNvSpPr/>
          <p:nvPr/>
        </p:nvSpPr>
        <p:spPr>
          <a:xfrm>
            <a:off x="7362360" y="933120"/>
            <a:ext cx="30096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9080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65</a:t>
            </a:r>
            <a:endParaRPr lang="ru-RU" sz="1610" b="0" strike="noStrike" spc="-1">
              <a:latin typeface="Arial"/>
            </a:endParaRPr>
          </a:p>
          <a:p>
            <a:pPr marL="11880">
              <a:lnSpc>
                <a:spcPts val="998"/>
              </a:lnSpc>
            </a:pPr>
            <a:r>
              <a:rPr lang="ru-RU" sz="900" b="0" strike="noStrike" spc="9">
                <a:solidFill>
                  <a:srgbClr val="414042"/>
                </a:solidFill>
                <a:latin typeface="Calibri"/>
                <a:ea typeface="Microsoft JhengHei UI"/>
              </a:rPr>
              <a:t>ме</a:t>
            </a:r>
            <a:r>
              <a:rPr lang="ru-RU" sz="900" b="0" strike="noStrike" spc="29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.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27" name="CustomShape 7"/>
          <p:cNvSpPr/>
          <p:nvPr/>
        </p:nvSpPr>
        <p:spPr>
          <a:xfrm>
            <a:off x="4775040" y="1431000"/>
            <a:ext cx="9064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ИНВ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Е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ТИЦИИ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28" name="CustomShape 8"/>
          <p:cNvSpPr/>
          <p:nvPr/>
        </p:nvSpPr>
        <p:spPr>
          <a:xfrm>
            <a:off x="4863960" y="913320"/>
            <a:ext cx="727560" cy="455040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9" name="CustomShape 9"/>
          <p:cNvSpPr/>
          <p:nvPr/>
        </p:nvSpPr>
        <p:spPr>
          <a:xfrm>
            <a:off x="4848120" y="933480"/>
            <a:ext cx="73080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620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30" name="CustomShape 10"/>
          <p:cNvSpPr/>
          <p:nvPr/>
        </p:nvSpPr>
        <p:spPr>
          <a:xfrm>
            <a:off x="9397800" y="1431000"/>
            <a:ext cx="675360" cy="29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NPV</a:t>
            </a:r>
            <a:endParaRPr lang="ru-RU" sz="900" b="0" strike="noStrike" spc="-1">
              <a:latin typeface="Arial"/>
            </a:endParaRPr>
          </a:p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(84 мес.)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31" name="CustomShape 11"/>
          <p:cNvSpPr/>
          <p:nvPr/>
        </p:nvSpPr>
        <p:spPr>
          <a:xfrm>
            <a:off x="93718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2" name="CustomShape 12"/>
          <p:cNvSpPr/>
          <p:nvPr/>
        </p:nvSpPr>
        <p:spPr>
          <a:xfrm>
            <a:off x="9515160" y="933120"/>
            <a:ext cx="44064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90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33" name="CustomShape 13"/>
          <p:cNvSpPr/>
          <p:nvPr/>
        </p:nvSpPr>
        <p:spPr>
          <a:xfrm>
            <a:off x="5934960" y="1431000"/>
            <a:ext cx="857880" cy="26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560" rIns="0" bIns="0">
            <a:spAutoFit/>
          </a:bodyPr>
          <a:lstStyle/>
          <a:p>
            <a:pPr algn="ctr">
              <a:lnSpc>
                <a:spcPts val="896"/>
              </a:lnSpc>
              <a:spcBef>
                <a:spcPts val="272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ОБОР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О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ТНЫЙ 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КАПИТАЛ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34" name="CustomShape 14"/>
          <p:cNvSpPr/>
          <p:nvPr/>
        </p:nvSpPr>
        <p:spPr>
          <a:xfrm>
            <a:off x="60004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5" name="CustomShape 15"/>
          <p:cNvSpPr/>
          <p:nvPr/>
        </p:nvSpPr>
        <p:spPr>
          <a:xfrm>
            <a:off x="6143760" y="933120"/>
            <a:ext cx="44064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11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36" name="CustomShape 16"/>
          <p:cNvSpPr/>
          <p:nvPr/>
        </p:nvSpPr>
        <p:spPr>
          <a:xfrm>
            <a:off x="827172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7" name="CustomShape 17"/>
          <p:cNvSpPr/>
          <p:nvPr/>
        </p:nvSpPr>
        <p:spPr>
          <a:xfrm>
            <a:off x="4657680" y="2304720"/>
            <a:ext cx="5502600" cy="78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Строительство и эксплуатация тепличного комплекса – выращивание овощей по гидропонной технологии; в том числе с использованием для целей отопления отходов заготовки и переработки древесины на территории округа;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Конструктивная особенность – покрытие стеклом;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Продукция: томаты, огурцы, свежая зелень. При заданных параметрах валовый сбор предприятия составит до 1,8 тыс. тонн продукции в год;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Транспортировка в торговые сети Тюменской области – собственным транспортом.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38" name="CustomShape 18"/>
          <p:cNvSpPr/>
          <p:nvPr/>
        </p:nvSpPr>
        <p:spPr>
          <a:xfrm>
            <a:off x="467280" y="3803040"/>
            <a:ext cx="4071600" cy="80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Участок для размещения тепличного комплекса 5 Га (сам комплекс – 4,5 Га);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Обеспеченность из расчета на 1 Га теплицы: водоснабжение – 180 м.куб., водоотведение – 35 м. куб., электроэнергия – 180 кВт/ч – в сутки;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Обеспеченность твердотопливных котлов на 1 Га – 1,2 м.куб. пеллет;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Кадровое обеспечение: 190 человек, местные кадры;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Технология: привлечение технологов с действующих производств.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39" name="CustomShape 19"/>
          <p:cNvSpPr/>
          <p:nvPr/>
        </p:nvSpPr>
        <p:spPr>
          <a:xfrm>
            <a:off x="4656960" y="3655800"/>
            <a:ext cx="5503320" cy="1071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Мировой рынок овощей закрытого грунта растет – эксперты оценивают темпы роста площадей теплиц в 11% в год;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 2020 года Тюменская область будет полностью обеспечивать себя овощами закрытого грунта, но, при этом, стоит отметить, что потребление овощей и бахчевых в Тюменской области ниже уровня нормы (примерно 110 кг., при норме в 140 кг. на чел.). Таким образом, можно говорить о перспективе роста рынка на 10-15%, что составляет 2,3-3,5 тыс. тонн. овощей закрытого грунта. Также, имеется потенциал в направлении консервации овощной продукции.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Близости к большим рынкам ХМАО и ЯНАО, где сельское хозяйство сложное, а спрос на данную продукцию велик, существенно расширяет возможности проекта.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40" name="CustomShape 20"/>
          <p:cNvSpPr/>
          <p:nvPr/>
        </p:nvSpPr>
        <p:spPr>
          <a:xfrm>
            <a:off x="4656960" y="5128920"/>
            <a:ext cx="6179040" cy="45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00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2B2F32"/>
                </a:solidFill>
                <a:latin typeface="Calibri"/>
                <a:ea typeface="Microsoft JhengHei UI"/>
              </a:rPr>
              <a:t>Технологии: корпорация «ИМПОТЕК», ООО «ПКФ Тепличные Технологии», ООО «ПромТеплицПроект», ООО «ПРОФИТ-АГРО»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2B2F32"/>
                </a:solidFill>
                <a:latin typeface="Calibri"/>
                <a:ea typeface="Microsoft JhengHei UI"/>
              </a:rPr>
              <a:t>Продажи: Тюменская область (в первую очередь для рынка северных регионов и вахтовых поселков Уватского района) 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2B2F32"/>
                </a:solidFill>
                <a:latin typeface="Calibri"/>
                <a:ea typeface="Microsoft JhengHei UI"/>
              </a:rPr>
              <a:t>Сетевые торговые операторы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41" name="CustomShape 21"/>
          <p:cNvSpPr/>
          <p:nvPr/>
        </p:nvSpPr>
        <p:spPr>
          <a:xfrm>
            <a:off x="309600" y="5925960"/>
            <a:ext cx="10083240" cy="296280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42" name="CustomShape 22"/>
          <p:cNvSpPr/>
          <p:nvPr/>
        </p:nvSpPr>
        <p:spPr>
          <a:xfrm>
            <a:off x="3984480" y="5952960"/>
            <a:ext cx="27871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Государственная </a:t>
            </a:r>
            <a:r>
              <a:rPr lang="ru-RU" sz="1319" b="1" strike="noStrike" spc="7">
                <a:solidFill>
                  <a:srgbClr val="FFFFFF"/>
                </a:solidFill>
                <a:latin typeface="Calibri"/>
                <a:ea typeface="Microsoft JhengHei UI"/>
              </a:rPr>
              <a:t>поддержка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43" name="CustomShape 23"/>
          <p:cNvSpPr/>
          <p:nvPr/>
        </p:nvSpPr>
        <p:spPr>
          <a:xfrm>
            <a:off x="682560" y="6369480"/>
            <a:ext cx="4530600" cy="53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Предоставление земельного участка с подведенными коммуникациями / подведение коммуникаций на основе ГЧП / МЧП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Субсидирование расходов на приобретение оборудования, строительство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Поддержка в части предоставления гарантий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44" name="CustomShape 24"/>
          <p:cNvSpPr/>
          <p:nvPr/>
        </p:nvSpPr>
        <p:spPr>
          <a:xfrm>
            <a:off x="5592960" y="6368760"/>
            <a:ext cx="4283280" cy="40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Решение вопросов с СПО о кадровом обеспечении предприятия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Организация переговоров с торговыми сетями на региональном уровне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Предоставление налоговых преференций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45" name="CustomShape 25"/>
          <p:cNvSpPr/>
          <p:nvPr/>
        </p:nvSpPr>
        <p:spPr>
          <a:xfrm>
            <a:off x="4775040" y="3355920"/>
            <a:ext cx="3741840" cy="23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269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спросом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46" name="CustomShape 26"/>
          <p:cNvSpPr/>
          <p:nvPr/>
        </p:nvSpPr>
        <p:spPr>
          <a:xfrm>
            <a:off x="632880" y="3523680"/>
            <a:ext cx="3785040" cy="22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190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ресурсами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47" name="CustomShape 27"/>
          <p:cNvSpPr/>
          <p:nvPr/>
        </p:nvSpPr>
        <p:spPr>
          <a:xfrm>
            <a:off x="663840" y="4755240"/>
            <a:ext cx="2676600" cy="25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25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414"/>
              </a:spcBef>
            </a:pPr>
            <a:r>
              <a:rPr lang="ru-RU" sz="1319" b="1" strike="noStrike" spc="7">
                <a:solidFill>
                  <a:srgbClr val="2B2F32"/>
                </a:solidFill>
                <a:latin typeface="Calibri"/>
                <a:ea typeface="Microsoft JhengHei UI"/>
              </a:rPr>
              <a:t>Потенциальные инвесторы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48" name="CustomShape 28"/>
          <p:cNvSpPr/>
          <p:nvPr/>
        </p:nvSpPr>
        <p:spPr>
          <a:xfrm>
            <a:off x="4782240" y="4863960"/>
            <a:ext cx="410220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36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499"/>
              </a:spcBef>
            </a:pPr>
            <a:r>
              <a:rPr lang="ru-RU" sz="1319" b="1" strike="noStrike" spc="7">
                <a:solidFill>
                  <a:srgbClr val="2B2F32"/>
                </a:solidFill>
                <a:latin typeface="Calibri"/>
                <a:ea typeface="Microsoft JhengHei UI"/>
              </a:rPr>
              <a:t>Потенциальные партнеры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49" name="CustomShape 29"/>
          <p:cNvSpPr/>
          <p:nvPr/>
        </p:nvSpPr>
        <p:spPr>
          <a:xfrm>
            <a:off x="4848120" y="1822680"/>
            <a:ext cx="12949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Суть</a:t>
            </a:r>
            <a:r>
              <a:rPr lang="ru-RU" sz="1319" b="1" strike="noStrike" spc="-24">
                <a:solidFill>
                  <a:srgbClr val="2B2F32"/>
                </a:solidFill>
                <a:latin typeface="Calibri"/>
                <a:ea typeface="Microsoft JhengHei UI"/>
              </a:rPr>
              <a:t> </a:t>
            </a:r>
            <a:r>
              <a:rPr lang="ru-RU" sz="1319" b="1" strike="noStrike" spc="15">
                <a:solidFill>
                  <a:srgbClr val="2B2F32"/>
                </a:solidFill>
                <a:latin typeface="Calibri"/>
                <a:ea typeface="Microsoft JhengHei UI"/>
              </a:rPr>
              <a:t>проекта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50" name="CustomShape 30"/>
          <p:cNvSpPr/>
          <p:nvPr/>
        </p:nvSpPr>
        <p:spPr>
          <a:xfrm>
            <a:off x="8339400" y="1443600"/>
            <a:ext cx="612000" cy="15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1505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IRR</a:t>
            </a:r>
            <a:r>
              <a:rPr lang="ru-RU" sz="900" b="0" strike="noStrike" spc="-66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(BHP)</a:t>
            </a:r>
            <a:endParaRPr lang="ru-RU" sz="900" b="0" strike="noStrike" spc="-1">
              <a:latin typeface="Arial"/>
            </a:endParaRPr>
          </a:p>
        </p:txBody>
      </p:sp>
      <p:pic>
        <p:nvPicPr>
          <p:cNvPr id="2451" name="Picture 2"/>
          <p:cNvPicPr/>
          <p:nvPr/>
        </p:nvPicPr>
        <p:blipFill>
          <a:blip r:embed="rId3"/>
          <a:stretch/>
        </p:blipFill>
        <p:spPr>
          <a:xfrm>
            <a:off x="304920" y="915840"/>
            <a:ext cx="4041360" cy="2460600"/>
          </a:xfrm>
          <a:prstGeom prst="rect">
            <a:avLst/>
          </a:prstGeom>
          <a:ln>
            <a:noFill/>
          </a:ln>
        </p:spPr>
      </p:pic>
      <p:sp>
        <p:nvSpPr>
          <p:cNvPr id="2452" name="CustomShape 31"/>
          <p:cNvSpPr/>
          <p:nvPr/>
        </p:nvSpPr>
        <p:spPr>
          <a:xfrm>
            <a:off x="8396280" y="1022040"/>
            <a:ext cx="554760" cy="23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marL="58680">
              <a:lnSpc>
                <a:spcPct val="100000"/>
              </a:lnSpc>
              <a:spcBef>
                <a:spcPts val="111"/>
              </a:spcBef>
            </a:pPr>
            <a:r>
              <a:rPr lang="ru-RU" sz="1460" b="0" strike="noStrike" spc="29">
                <a:solidFill>
                  <a:srgbClr val="414042"/>
                </a:solidFill>
                <a:latin typeface="Microsoft JhengHei UI"/>
                <a:ea typeface="Microsoft JhengHei UI"/>
              </a:rPr>
              <a:t>19%</a:t>
            </a:r>
            <a:endParaRPr lang="ru-RU" sz="1460" b="0" strike="noStrike" spc="-1">
              <a:latin typeface="Arial"/>
            </a:endParaRPr>
          </a:p>
        </p:txBody>
      </p:sp>
      <p:sp>
        <p:nvSpPr>
          <p:cNvPr id="2453" name="CustomShape 32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3C42C51F-82E4-41F0-A476-49D598FA61A4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47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CustomShape 1"/>
          <p:cNvSpPr/>
          <p:nvPr/>
        </p:nvSpPr>
        <p:spPr>
          <a:xfrm>
            <a:off x="4347720" y="1805040"/>
            <a:ext cx="4477680" cy="296280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5" name="CustomShape 2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6" name="CustomShape 3"/>
          <p:cNvSpPr/>
          <p:nvPr/>
        </p:nvSpPr>
        <p:spPr>
          <a:xfrm>
            <a:off x="743400" y="203760"/>
            <a:ext cx="9066600" cy="61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Организация крупного предприятия по глубокой переработке древесины: производство плит, декинга, мебельного щита</a:t>
            </a:r>
            <a:endParaRPr lang="ru-RU" sz="1989" b="0" strike="noStrike" spc="-1">
              <a:latin typeface="Arial"/>
            </a:endParaRPr>
          </a:p>
        </p:txBody>
      </p:sp>
      <p:sp>
        <p:nvSpPr>
          <p:cNvPr id="2457" name="CustomShape 4"/>
          <p:cNvSpPr/>
          <p:nvPr/>
        </p:nvSpPr>
        <p:spPr>
          <a:xfrm>
            <a:off x="7009920" y="1448280"/>
            <a:ext cx="10065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0440" indent="-972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СРОК  О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К</a:t>
            </a:r>
            <a:r>
              <a:rPr lang="ru-RU" sz="900" b="0" strike="noStrike" spc="-15">
                <a:solidFill>
                  <a:srgbClr val="414042"/>
                </a:solidFill>
                <a:latin typeface="Calibri"/>
                <a:ea typeface="Microsoft JhengHei UI"/>
              </a:rPr>
              <a:t>У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ПАЕМО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58" name="CustomShape 5"/>
          <p:cNvSpPr/>
          <p:nvPr/>
        </p:nvSpPr>
        <p:spPr>
          <a:xfrm>
            <a:off x="714924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9" name="CustomShape 6"/>
          <p:cNvSpPr/>
          <p:nvPr/>
        </p:nvSpPr>
        <p:spPr>
          <a:xfrm>
            <a:off x="7362360" y="933120"/>
            <a:ext cx="30096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9080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65</a:t>
            </a:r>
            <a:endParaRPr lang="ru-RU" sz="1610" b="0" strike="noStrike" spc="-1">
              <a:latin typeface="Arial"/>
            </a:endParaRPr>
          </a:p>
          <a:p>
            <a:pPr marL="11880">
              <a:lnSpc>
                <a:spcPts val="998"/>
              </a:lnSpc>
            </a:pPr>
            <a:r>
              <a:rPr lang="ru-RU" sz="900" b="0" strike="noStrike" spc="9">
                <a:solidFill>
                  <a:srgbClr val="414042"/>
                </a:solidFill>
                <a:latin typeface="Calibri"/>
                <a:ea typeface="Microsoft JhengHei UI"/>
              </a:rPr>
              <a:t>ме</a:t>
            </a:r>
            <a:r>
              <a:rPr lang="ru-RU" sz="900" b="0" strike="noStrike" spc="29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.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60" name="CustomShape 7"/>
          <p:cNvSpPr/>
          <p:nvPr/>
        </p:nvSpPr>
        <p:spPr>
          <a:xfrm>
            <a:off x="4775040" y="1431000"/>
            <a:ext cx="9064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ИНВ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Е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ТИЦИИ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61" name="CustomShape 8"/>
          <p:cNvSpPr/>
          <p:nvPr/>
        </p:nvSpPr>
        <p:spPr>
          <a:xfrm>
            <a:off x="4863960" y="913320"/>
            <a:ext cx="727560" cy="455040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2" name="CustomShape 9"/>
          <p:cNvSpPr/>
          <p:nvPr/>
        </p:nvSpPr>
        <p:spPr>
          <a:xfrm>
            <a:off x="4848120" y="933480"/>
            <a:ext cx="73080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750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63" name="CustomShape 10"/>
          <p:cNvSpPr/>
          <p:nvPr/>
        </p:nvSpPr>
        <p:spPr>
          <a:xfrm>
            <a:off x="9397800" y="1431000"/>
            <a:ext cx="675360" cy="29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NPV</a:t>
            </a:r>
            <a:endParaRPr lang="ru-RU" sz="900" b="0" strike="noStrike" spc="-1">
              <a:latin typeface="Arial"/>
            </a:endParaRPr>
          </a:p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(84 мес.)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64" name="CustomShape 11"/>
          <p:cNvSpPr/>
          <p:nvPr/>
        </p:nvSpPr>
        <p:spPr>
          <a:xfrm>
            <a:off x="93718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5" name="CustomShape 12"/>
          <p:cNvSpPr/>
          <p:nvPr/>
        </p:nvSpPr>
        <p:spPr>
          <a:xfrm>
            <a:off x="9515160" y="933120"/>
            <a:ext cx="44064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90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66" name="CustomShape 13"/>
          <p:cNvSpPr/>
          <p:nvPr/>
        </p:nvSpPr>
        <p:spPr>
          <a:xfrm>
            <a:off x="5934960" y="1431000"/>
            <a:ext cx="857880" cy="26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560" rIns="0" bIns="0">
            <a:spAutoFit/>
          </a:bodyPr>
          <a:lstStyle/>
          <a:p>
            <a:pPr algn="ctr">
              <a:lnSpc>
                <a:spcPts val="896"/>
              </a:lnSpc>
              <a:spcBef>
                <a:spcPts val="272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ОБОР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О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ТНЫЙ 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КАПИТАЛ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67" name="CustomShape 14"/>
          <p:cNvSpPr/>
          <p:nvPr/>
        </p:nvSpPr>
        <p:spPr>
          <a:xfrm>
            <a:off x="60004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8" name="CustomShape 15"/>
          <p:cNvSpPr/>
          <p:nvPr/>
        </p:nvSpPr>
        <p:spPr>
          <a:xfrm>
            <a:off x="6143760" y="933120"/>
            <a:ext cx="44064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35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69" name="CustomShape 16"/>
          <p:cNvSpPr/>
          <p:nvPr/>
        </p:nvSpPr>
        <p:spPr>
          <a:xfrm>
            <a:off x="827172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0" name="CustomShape 17"/>
          <p:cNvSpPr/>
          <p:nvPr/>
        </p:nvSpPr>
        <p:spPr>
          <a:xfrm>
            <a:off x="4710240" y="2203560"/>
            <a:ext cx="5399280" cy="91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Организация глубокой переработки древесины, заготавливаемой местными компаниями, с выпуском мебельного щита, плит, а так же элементов и готовых компонентов мебели на основе контрактного производства для крупных производителей в Тюменской области и РФ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Продукцией могут быть мебельный щит, плита, элементы лестниц, доска пола, плоские обшивки, террасная доска, мебельные фасады по контрактному производству (объем производства до 20 тыс. м. куб. в год);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Дополнительным видом производимой продукции в перспективе может быть мебель – потребует масштабирования производства, увеличения площадей.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71" name="CustomShape 18"/>
          <p:cNvSpPr/>
          <p:nvPr/>
        </p:nvSpPr>
        <p:spPr>
          <a:xfrm>
            <a:off x="503280" y="3729240"/>
            <a:ext cx="4010040" cy="119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Сырьевой ресурс: с учетом транспортной доступности возможный ежегодный объем заготовки древесины в Тюменской области - 5,8 млн. м. куб. 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Участок для размещения предприятия с подведенными коммуникациями и примыканием к транспортной сети: 1,2 Га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Обеспечение сырьем: в Уватском МР заготовкой леса занимаются 17 предприятий (за первое полугодие 2019 года они заготовили 37 тыс. куб. м. деловой древесины и 3 тысячи куб. м. пиломатериала)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Кадровое обеспечение: 132 человека, местные кадры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Технология: привлечение технологов с действующих производств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72" name="CustomShape 19"/>
          <p:cNvSpPr/>
          <p:nvPr/>
        </p:nvSpPr>
        <p:spPr>
          <a:xfrm>
            <a:off x="4708080" y="3727800"/>
            <a:ext cx="5363280" cy="120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По данным Indufor Group, рост мирового спроса на древесную продукцию в следующие пять лет составит 3-5%, в том числе за счёт общественной и государственной поддержки деревянного домостроения, как малоэтажного, так и высотного.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В 2019 году была начата государственная поддержка организаций, реализующих корпоративные программы повышения конкурентоспособности (КППК), что также ориентирует лесную промышленность на углубленную переработку древесины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Академия конъюнктуры промышленных рынков: общий потенциал потребления мебельного щита в России составляет 3,1 млн. м. куб (по УФО – 193 тыс. м. куб.).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Наличие высокого экспортного спроса на продукцию глубокой переработки древесины.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73" name="CustomShape 20"/>
          <p:cNvSpPr/>
          <p:nvPr/>
        </p:nvSpPr>
        <p:spPr>
          <a:xfrm>
            <a:off x="4775040" y="5287320"/>
            <a:ext cx="5682600" cy="58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00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2B2F32"/>
                </a:solidFill>
                <a:latin typeface="Calibri"/>
                <a:ea typeface="Microsoft JhengHei UI"/>
              </a:rPr>
              <a:t>ООО «Ровиал», ООО «Уватлес», ООО «Уватстройиндустрия», ООО «Березка»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2B2F32"/>
                </a:solidFill>
                <a:latin typeface="Calibri"/>
                <a:ea typeface="Microsoft JhengHei UI"/>
              </a:rPr>
              <a:t>IKEA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2B2F32"/>
                </a:solidFill>
                <a:latin typeface="Calibri"/>
                <a:ea typeface="Microsoft JhengHei UI"/>
              </a:rPr>
              <a:t>Leroy Merlin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2B2F32"/>
                </a:solidFill>
                <a:latin typeface="Calibri"/>
                <a:ea typeface="Microsoft JhengHei UI"/>
              </a:rPr>
              <a:t>«Строительный двор»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74" name="CustomShape 21"/>
          <p:cNvSpPr/>
          <p:nvPr/>
        </p:nvSpPr>
        <p:spPr>
          <a:xfrm>
            <a:off x="309600" y="5925960"/>
            <a:ext cx="10083240" cy="296280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5" name="CustomShape 22"/>
          <p:cNvSpPr/>
          <p:nvPr/>
        </p:nvSpPr>
        <p:spPr>
          <a:xfrm>
            <a:off x="3984480" y="5952960"/>
            <a:ext cx="27871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Государственная </a:t>
            </a:r>
            <a:r>
              <a:rPr lang="ru-RU" sz="1319" b="1" strike="noStrike" spc="7">
                <a:solidFill>
                  <a:srgbClr val="FFFFFF"/>
                </a:solidFill>
                <a:latin typeface="Calibri"/>
                <a:ea typeface="Microsoft JhengHei UI"/>
              </a:rPr>
              <a:t>поддержка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76" name="CustomShape 23"/>
          <p:cNvSpPr/>
          <p:nvPr/>
        </p:nvSpPr>
        <p:spPr>
          <a:xfrm>
            <a:off x="718560" y="6286320"/>
            <a:ext cx="4530600" cy="65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Предоставление земельного участка с подведенными коммуникациями / подведение коммуникаций на основе ГЧП / МЧП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Субсидирование расходов на приобретение оборудования, строительство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Поддержка в части предоставления гарантий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Предоставление налоговых преференций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77" name="CustomShape 24"/>
          <p:cNvSpPr/>
          <p:nvPr/>
        </p:nvSpPr>
        <p:spPr>
          <a:xfrm>
            <a:off x="5615640" y="6286320"/>
            <a:ext cx="42832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Решение вопросов с СПО о кадровом обеспечении предприятия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Организация переговоров с потенциальными партнерами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478" name="CustomShape 25"/>
          <p:cNvSpPr/>
          <p:nvPr/>
        </p:nvSpPr>
        <p:spPr>
          <a:xfrm>
            <a:off x="4893480" y="3465000"/>
            <a:ext cx="3741840" cy="23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269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спросом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79" name="CustomShape 26"/>
          <p:cNvSpPr/>
          <p:nvPr/>
        </p:nvSpPr>
        <p:spPr>
          <a:xfrm>
            <a:off x="689760" y="3460680"/>
            <a:ext cx="3785040" cy="22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190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ресурсами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80" name="CustomShape 27"/>
          <p:cNvSpPr/>
          <p:nvPr/>
        </p:nvSpPr>
        <p:spPr>
          <a:xfrm>
            <a:off x="4897080" y="5018400"/>
            <a:ext cx="410220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36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499"/>
              </a:spcBef>
            </a:pPr>
            <a:r>
              <a:rPr lang="ru-RU" sz="1319" b="1" strike="noStrike" spc="7">
                <a:solidFill>
                  <a:srgbClr val="2B2F32"/>
                </a:solidFill>
                <a:latin typeface="Calibri"/>
                <a:ea typeface="Microsoft JhengHei UI"/>
              </a:rPr>
              <a:t>Потенциальные партнеры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81" name="CustomShape 28"/>
          <p:cNvSpPr/>
          <p:nvPr/>
        </p:nvSpPr>
        <p:spPr>
          <a:xfrm>
            <a:off x="4848120" y="1822680"/>
            <a:ext cx="12949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Суть</a:t>
            </a:r>
            <a:r>
              <a:rPr lang="ru-RU" sz="1319" b="1" strike="noStrike" spc="-24">
                <a:solidFill>
                  <a:srgbClr val="2B2F32"/>
                </a:solidFill>
                <a:latin typeface="Calibri"/>
                <a:ea typeface="Microsoft JhengHei UI"/>
              </a:rPr>
              <a:t> </a:t>
            </a:r>
            <a:r>
              <a:rPr lang="ru-RU" sz="1319" b="1" strike="noStrike" spc="15">
                <a:solidFill>
                  <a:srgbClr val="2B2F32"/>
                </a:solidFill>
                <a:latin typeface="Calibri"/>
                <a:ea typeface="Microsoft JhengHei UI"/>
              </a:rPr>
              <a:t>проекта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482" name="CustomShape 29"/>
          <p:cNvSpPr/>
          <p:nvPr/>
        </p:nvSpPr>
        <p:spPr>
          <a:xfrm>
            <a:off x="8339400" y="992160"/>
            <a:ext cx="612000" cy="26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64800">
              <a:lnSpc>
                <a:spcPct val="100000"/>
              </a:lnSpc>
              <a:spcBef>
                <a:spcPts val="122"/>
              </a:spcBef>
            </a:pPr>
            <a:r>
              <a:rPr lang="ru-RU" sz="1610" b="0" strike="noStrike" spc="32">
                <a:solidFill>
                  <a:srgbClr val="414042"/>
                </a:solidFill>
                <a:latin typeface="Calibri"/>
                <a:ea typeface="Microsoft JhengHei UI"/>
              </a:rPr>
              <a:t>19%</a:t>
            </a:r>
            <a:endParaRPr lang="ru-RU" sz="1610" b="0" strike="noStrike" spc="-1">
              <a:latin typeface="Arial"/>
            </a:endParaRPr>
          </a:p>
        </p:txBody>
      </p:sp>
      <p:sp>
        <p:nvSpPr>
          <p:cNvPr id="2483" name="CustomShape 30"/>
          <p:cNvSpPr/>
          <p:nvPr/>
        </p:nvSpPr>
        <p:spPr>
          <a:xfrm>
            <a:off x="8339400" y="1443600"/>
            <a:ext cx="612000" cy="15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1505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IRR</a:t>
            </a:r>
            <a:r>
              <a:rPr lang="ru-RU" sz="900" b="0" strike="noStrike" spc="-66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(BHP)</a:t>
            </a:r>
            <a:endParaRPr lang="ru-RU" sz="900" b="0" strike="noStrike" spc="-1">
              <a:latin typeface="Arial"/>
            </a:endParaRPr>
          </a:p>
        </p:txBody>
      </p:sp>
      <p:pic>
        <p:nvPicPr>
          <p:cNvPr id="2484" name="Picture 2"/>
          <p:cNvPicPr/>
          <p:nvPr/>
        </p:nvPicPr>
        <p:blipFill>
          <a:blip r:embed="rId2"/>
          <a:stretch/>
        </p:blipFill>
        <p:spPr>
          <a:xfrm>
            <a:off x="300600" y="914400"/>
            <a:ext cx="4046400" cy="2460600"/>
          </a:xfrm>
          <a:prstGeom prst="rect">
            <a:avLst/>
          </a:prstGeom>
          <a:ln>
            <a:noFill/>
          </a:ln>
        </p:spPr>
      </p:pic>
      <p:sp>
        <p:nvSpPr>
          <p:cNvPr id="2485" name="CustomShape 31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CA15EE45-C3CB-46EF-AFD6-A71660FE308E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48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CustomShape 1"/>
          <p:cNvSpPr/>
          <p:nvPr/>
        </p:nvSpPr>
        <p:spPr>
          <a:xfrm>
            <a:off x="4347720" y="1805040"/>
            <a:ext cx="4477680" cy="296280"/>
          </a:xfrm>
          <a:custGeom>
            <a:avLst/>
            <a:gdLst/>
            <a:ahLst/>
            <a:cxnLst/>
            <a:rect l="l" t="t" r="r" b="b"/>
            <a:pathLst>
              <a:path w="4749165" h="314960">
                <a:moveTo>
                  <a:pt x="4502289" y="0"/>
                </a:moveTo>
                <a:lnTo>
                  <a:pt x="0" y="0"/>
                </a:lnTo>
                <a:lnTo>
                  <a:pt x="0" y="314337"/>
                </a:lnTo>
                <a:lnTo>
                  <a:pt x="4748999" y="314337"/>
                </a:lnTo>
                <a:lnTo>
                  <a:pt x="4502289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7" name="CustomShape 2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8" name="CustomShape 3"/>
          <p:cNvSpPr/>
          <p:nvPr/>
        </p:nvSpPr>
        <p:spPr>
          <a:xfrm>
            <a:off x="743400" y="355680"/>
            <a:ext cx="845460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Предприятие крупного мясного животноводства – КРС, выпасная технология </a:t>
            </a:r>
            <a:endParaRPr lang="ru-RU" sz="1989" b="0" strike="noStrike" spc="-1">
              <a:latin typeface="Arial"/>
            </a:endParaRPr>
          </a:p>
        </p:txBody>
      </p:sp>
      <p:sp>
        <p:nvSpPr>
          <p:cNvPr id="2489" name="CustomShape 4"/>
          <p:cNvSpPr/>
          <p:nvPr/>
        </p:nvSpPr>
        <p:spPr>
          <a:xfrm>
            <a:off x="7009920" y="1448280"/>
            <a:ext cx="10065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0440" indent="-972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СРОК  О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К</a:t>
            </a:r>
            <a:r>
              <a:rPr lang="ru-RU" sz="900" b="0" strike="noStrike" spc="-15">
                <a:solidFill>
                  <a:srgbClr val="414042"/>
                </a:solidFill>
                <a:latin typeface="Calibri"/>
                <a:ea typeface="Microsoft JhengHei UI"/>
              </a:rPr>
              <a:t>У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ПАЕМО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90" name="CustomShape 5"/>
          <p:cNvSpPr/>
          <p:nvPr/>
        </p:nvSpPr>
        <p:spPr>
          <a:xfrm>
            <a:off x="714924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1" name="CustomShape 6"/>
          <p:cNvSpPr/>
          <p:nvPr/>
        </p:nvSpPr>
        <p:spPr>
          <a:xfrm>
            <a:off x="7362360" y="933120"/>
            <a:ext cx="30096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9080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60</a:t>
            </a:r>
            <a:endParaRPr lang="ru-RU" sz="1610" b="0" strike="noStrike" spc="-1">
              <a:latin typeface="Arial"/>
            </a:endParaRPr>
          </a:p>
          <a:p>
            <a:pPr marL="11880">
              <a:lnSpc>
                <a:spcPts val="998"/>
              </a:lnSpc>
            </a:pPr>
            <a:r>
              <a:rPr lang="ru-RU" sz="900" b="0" strike="noStrike" spc="9">
                <a:solidFill>
                  <a:srgbClr val="414042"/>
                </a:solidFill>
                <a:latin typeface="Calibri"/>
                <a:ea typeface="Microsoft JhengHei UI"/>
              </a:rPr>
              <a:t> ме</a:t>
            </a:r>
            <a:r>
              <a:rPr lang="ru-RU" sz="900" b="0" strike="noStrike" spc="29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.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92" name="CustomShape 7"/>
          <p:cNvSpPr/>
          <p:nvPr/>
        </p:nvSpPr>
        <p:spPr>
          <a:xfrm>
            <a:off x="4775040" y="1431000"/>
            <a:ext cx="906480" cy="1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ИНВ</a:t>
            </a: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Е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С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ТИЦИИ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93" name="CustomShape 8"/>
          <p:cNvSpPr/>
          <p:nvPr/>
        </p:nvSpPr>
        <p:spPr>
          <a:xfrm>
            <a:off x="4863960" y="913320"/>
            <a:ext cx="727560" cy="455040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4" name="CustomShape 9"/>
          <p:cNvSpPr/>
          <p:nvPr/>
        </p:nvSpPr>
        <p:spPr>
          <a:xfrm>
            <a:off x="4863960" y="933480"/>
            <a:ext cx="71460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103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95" name="CustomShape 10"/>
          <p:cNvSpPr/>
          <p:nvPr/>
        </p:nvSpPr>
        <p:spPr>
          <a:xfrm>
            <a:off x="9397800" y="1431000"/>
            <a:ext cx="675360" cy="29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NPV</a:t>
            </a:r>
            <a:endParaRPr lang="ru-RU" sz="900" b="0" strike="noStrike" spc="-1">
              <a:latin typeface="Arial"/>
            </a:endParaRPr>
          </a:p>
          <a:p>
            <a:pPr marL="11880" algn="ctr">
              <a:lnSpc>
                <a:spcPct val="100000"/>
              </a:lnSpc>
              <a:spcBef>
                <a:spcPts val="96"/>
              </a:spcBef>
            </a:pPr>
            <a:r>
              <a:rPr lang="ru-RU" sz="900" b="0" strike="noStrike" spc="-4">
                <a:solidFill>
                  <a:srgbClr val="414042"/>
                </a:solidFill>
                <a:latin typeface="Calibri"/>
                <a:ea typeface="Microsoft JhengHei UI"/>
              </a:rPr>
              <a:t>( мес.)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96" name="CustomShape 11"/>
          <p:cNvSpPr/>
          <p:nvPr/>
        </p:nvSpPr>
        <p:spPr>
          <a:xfrm>
            <a:off x="93718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7" name="CustomShape 12"/>
          <p:cNvSpPr/>
          <p:nvPr/>
        </p:nvSpPr>
        <p:spPr>
          <a:xfrm>
            <a:off x="9423000" y="933120"/>
            <a:ext cx="65016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14,5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98" name="CustomShape 13"/>
          <p:cNvSpPr/>
          <p:nvPr/>
        </p:nvSpPr>
        <p:spPr>
          <a:xfrm>
            <a:off x="5934960" y="1431000"/>
            <a:ext cx="857880" cy="26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560" rIns="0" bIns="0">
            <a:spAutoFit/>
          </a:bodyPr>
          <a:lstStyle/>
          <a:p>
            <a:pPr algn="ctr">
              <a:lnSpc>
                <a:spcPts val="896"/>
              </a:lnSpc>
              <a:spcBef>
                <a:spcPts val="272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ОБОР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О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ТНЫЙ </a:t>
            </a:r>
            <a:r>
              <a:rPr lang="ru-RU" sz="900" b="0" strike="noStrike" spc="-12">
                <a:solidFill>
                  <a:srgbClr val="414042"/>
                </a:solidFill>
                <a:latin typeface="Calibri"/>
                <a:ea typeface="Microsoft JhengHei UI"/>
              </a:rPr>
              <a:t>КАПИТАЛ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499" name="CustomShape 14"/>
          <p:cNvSpPr/>
          <p:nvPr/>
        </p:nvSpPr>
        <p:spPr>
          <a:xfrm>
            <a:off x="600048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0" name="CustomShape 15"/>
          <p:cNvSpPr/>
          <p:nvPr/>
        </p:nvSpPr>
        <p:spPr>
          <a:xfrm>
            <a:off x="6143760" y="933120"/>
            <a:ext cx="440640" cy="3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algn="ctr">
              <a:lnSpc>
                <a:spcPts val="1848"/>
              </a:lnSpc>
              <a:spcBef>
                <a:spcPts val="122"/>
              </a:spcBef>
            </a:pPr>
            <a:r>
              <a:rPr lang="ru-RU" sz="161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8,4</a:t>
            </a:r>
            <a:endParaRPr lang="ru-RU" sz="1610" b="0" strike="noStrike" spc="-1">
              <a:latin typeface="Arial"/>
            </a:endParaRPr>
          </a:p>
          <a:p>
            <a:pPr algn="ctr">
              <a:lnSpc>
                <a:spcPts val="998"/>
              </a:lnSpc>
            </a:pPr>
            <a:r>
              <a:rPr lang="ru-RU" sz="900" b="0" strike="noStrike" spc="7">
                <a:solidFill>
                  <a:srgbClr val="414042"/>
                </a:solidFill>
                <a:latin typeface="Calibri"/>
                <a:ea typeface="Microsoft JhengHei UI"/>
              </a:rPr>
              <a:t>млн.</a:t>
            </a:r>
            <a:r>
              <a:rPr lang="ru-RU" sz="900" b="0" strike="noStrike" spc="-38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₽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501" name="CustomShape 16"/>
          <p:cNvSpPr/>
          <p:nvPr/>
        </p:nvSpPr>
        <p:spPr>
          <a:xfrm>
            <a:off x="8271720" y="913320"/>
            <a:ext cx="727560" cy="454320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2" name="CustomShape 17"/>
          <p:cNvSpPr/>
          <p:nvPr/>
        </p:nvSpPr>
        <p:spPr>
          <a:xfrm>
            <a:off x="4699800" y="2192400"/>
            <a:ext cx="5463720" cy="104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Строительство и организация работы животноводческого комплекса (КРС мясного направления, на 400 голов маточного стада); планируется постепенное увеличение динамики поголовья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Формат деятельности: откорм и убой бычков примерно в 16 месячном  возрасте (но, не менее 450 кг. в живом весе), с дальнейшей первичной переработкой и реализацией мяса (туши, полутуши, четвертины)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Предусмотрен собственный мясной цех (производительность по сырью: 16 голов/смена).  Он буден организован на основе модульного сооружения, включающего: забой животного, первичную обработку и хранение мяса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21">
                <a:solidFill>
                  <a:srgbClr val="2B2F32"/>
                </a:solidFill>
                <a:latin typeface="Calibri"/>
                <a:ea typeface="Microsoft JhengHei UI"/>
              </a:rPr>
              <a:t>В перспективе возможна организация взаимодействия с КФХ и ЛПХ: снабжение стандартизованными кормами, скотом, технологическое консультирование, и др. – предприятие выступит интегратором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503" name="CustomShape 18"/>
          <p:cNvSpPr/>
          <p:nvPr/>
        </p:nvSpPr>
        <p:spPr>
          <a:xfrm>
            <a:off x="466920" y="3751200"/>
            <a:ext cx="4030200" cy="132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Земельный участок: под кормовую базу – до 2,4 тыс. Га; площадь под объекты животноводческого комплекса – 1 Га, с подведенными коммуникациями (электроэнергия КТП - 450 кВт, водоснабжение – обустройство скважины, разводка сетей водопровода, канализации, теплоснабжение - для обеспечения теплом (родильного отделения, лаборатории, АБК) – биореактор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Модульный  мясной цех (сырье - 16 голов в смену), укомплектованный лабораторией; специализированный автомобиль для доставки охлажденной продукции - рефрижератор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Кадровое обеспечение: 45 человек, местные кадры</a:t>
            </a:r>
            <a:endParaRPr lang="ru-RU" sz="850" b="0" strike="noStrike" spc="-1">
              <a:latin typeface="Arial"/>
            </a:endParaRPr>
          </a:p>
          <a:p>
            <a:pPr marL="17604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Технология: поставщик модульного оборудования; приглашенный технолог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504" name="CustomShape 19"/>
          <p:cNvSpPr/>
          <p:nvPr/>
        </p:nvSpPr>
        <p:spPr>
          <a:xfrm>
            <a:off x="4699800" y="3861720"/>
            <a:ext cx="5463720" cy="94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Объем производимой говядины из скота, выращиваемого сельхоз организациями и крестьянско-фермерскими хозяйствами - 786,3 тыс. тонн; перспектива роста рынка говядины по Тюменской области – 25,2 тыс. тонн. Планируемое производство (на начальном этапе - 1,3 тыс. тонн в год) – незначительно в масштабах области, что дает стабильный рынок сбыта мясной продукции непосредственно на данной территории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Северные региона – ХМАО, ЯНАО – представляют собой стабильный и растущий рынок сбыта мяса</a:t>
            </a:r>
            <a:endParaRPr lang="ru-RU" sz="850" b="0" strike="noStrike" spc="-1">
              <a:latin typeface="Arial"/>
            </a:endParaRPr>
          </a:p>
          <a:p>
            <a:pPr marL="17676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Уровень производства мяса (в живом весе) в Тюменской области в 1,2 раза больше (2 место), чем по УрФО в целом – здесь сосредоточены значительные квалификационные ресурсы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505" name="CustomShape 20"/>
          <p:cNvSpPr/>
          <p:nvPr/>
        </p:nvSpPr>
        <p:spPr>
          <a:xfrm>
            <a:off x="4699800" y="5158440"/>
            <a:ext cx="5199480" cy="58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00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АО «Росагролизинг»; компания «КОЛАКС», Москва; ООО «Иглус», Москва.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Федеральные и региональные торговые сети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150000"/>
              <a:buFont typeface="Wingdings" charset="2"/>
              <a:buChar char="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Оптовые торговые компании, обеспечивающие сезонный завоз продукции в труднодоступные районы ХМАО и ЯНАО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506" name="CustomShape 21"/>
          <p:cNvSpPr/>
          <p:nvPr/>
        </p:nvSpPr>
        <p:spPr>
          <a:xfrm>
            <a:off x="309600" y="5925960"/>
            <a:ext cx="10083240" cy="296280"/>
          </a:xfrm>
          <a:custGeom>
            <a:avLst/>
            <a:gdLst/>
            <a:ahLst/>
            <a:cxnLst/>
            <a:rect l="l" t="t" r="r" b="b"/>
            <a:pathLst>
              <a:path w="10685145" h="314960">
                <a:moveTo>
                  <a:pt x="10684967" y="0"/>
                </a:moveTo>
                <a:lnTo>
                  <a:pt x="0" y="0"/>
                </a:lnTo>
                <a:lnTo>
                  <a:pt x="0" y="314337"/>
                </a:lnTo>
                <a:lnTo>
                  <a:pt x="10684967" y="314337"/>
                </a:lnTo>
                <a:lnTo>
                  <a:pt x="10684967" y="0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7" name="CustomShape 22"/>
          <p:cNvSpPr/>
          <p:nvPr/>
        </p:nvSpPr>
        <p:spPr>
          <a:xfrm>
            <a:off x="3984480" y="5952960"/>
            <a:ext cx="27871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Государственная </a:t>
            </a:r>
            <a:r>
              <a:rPr lang="ru-RU" sz="1319" b="1" strike="noStrike" spc="7">
                <a:solidFill>
                  <a:srgbClr val="FFFFFF"/>
                </a:solidFill>
                <a:latin typeface="Calibri"/>
                <a:ea typeface="Microsoft JhengHei UI"/>
              </a:rPr>
              <a:t>поддержка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508" name="CustomShape 23"/>
          <p:cNvSpPr/>
          <p:nvPr/>
        </p:nvSpPr>
        <p:spPr>
          <a:xfrm>
            <a:off x="718560" y="6286320"/>
            <a:ext cx="4530600" cy="78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Предоставление участка и подведенными коммуникациями / подведение коммуникаций на основе ГЧП / МЧП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Предоставление земель сельскохозяйственного назначения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Субсидирование расходов на приобретение оборудования, специализированной техники, строительство</a:t>
            </a:r>
            <a:endParaRPr lang="ru-RU" sz="850" b="0" strike="noStrike" spc="-1">
              <a:latin typeface="Arial"/>
            </a:endParaRPr>
          </a:p>
          <a:p>
            <a:pPr marL="16164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Поддержка в части предоставления целевых займов / предоставления гарантий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509" name="CustomShape 24"/>
          <p:cNvSpPr/>
          <p:nvPr/>
        </p:nvSpPr>
        <p:spPr>
          <a:xfrm>
            <a:off x="5615640" y="6286320"/>
            <a:ext cx="4283280" cy="78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Субсидирование части процентной ставки по инвестиционным и краткосрочным кредитам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Организационная поддержка при получении необходимой разрешительно документации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Субсидии на кг реализованной продукции</a:t>
            </a:r>
            <a:endParaRPr lang="ru-RU" sz="850" b="0" strike="noStrike" spc="-1">
              <a:latin typeface="Arial"/>
            </a:endParaRPr>
          </a:p>
          <a:p>
            <a:pPr marL="173520" indent="-160920">
              <a:lnSpc>
                <a:spcPct val="100000"/>
              </a:lnSpc>
              <a:buClr>
                <a:srgbClr val="FFDE16"/>
              </a:buClr>
              <a:buSzPct val="200000"/>
              <a:buFont typeface="Arial"/>
              <a:buChar char="•"/>
            </a:pPr>
            <a:r>
              <a:rPr lang="ru-RU" sz="850" b="0" strike="noStrike" spc="-1">
                <a:solidFill>
                  <a:srgbClr val="000000"/>
                </a:solidFill>
                <a:latin typeface="Calibri"/>
                <a:ea typeface="Microsoft JhengHei UI"/>
              </a:rPr>
              <a:t>Помощь в подготовки кадров</a:t>
            </a:r>
            <a:endParaRPr lang="ru-RU" sz="850" b="0" strike="noStrike" spc="-1">
              <a:latin typeface="Arial"/>
            </a:endParaRPr>
          </a:p>
        </p:txBody>
      </p:sp>
      <p:sp>
        <p:nvSpPr>
          <p:cNvPr id="2510" name="CustomShape 25"/>
          <p:cNvSpPr/>
          <p:nvPr/>
        </p:nvSpPr>
        <p:spPr>
          <a:xfrm>
            <a:off x="4864320" y="3573360"/>
            <a:ext cx="3741840" cy="23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269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спросом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511" name="CustomShape 26"/>
          <p:cNvSpPr/>
          <p:nvPr/>
        </p:nvSpPr>
        <p:spPr>
          <a:xfrm>
            <a:off x="628560" y="3505320"/>
            <a:ext cx="3785040" cy="22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190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Обеспеченность ресурсами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512" name="CustomShape 27"/>
          <p:cNvSpPr/>
          <p:nvPr/>
        </p:nvSpPr>
        <p:spPr>
          <a:xfrm>
            <a:off x="4839840" y="4869000"/>
            <a:ext cx="4102200" cy="26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336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499"/>
              </a:spcBef>
            </a:pPr>
            <a:r>
              <a:rPr lang="ru-RU" sz="1319" b="1" strike="noStrike" spc="7">
                <a:solidFill>
                  <a:srgbClr val="2B2F32"/>
                </a:solidFill>
                <a:latin typeface="Calibri"/>
                <a:ea typeface="Microsoft JhengHei UI"/>
              </a:rPr>
              <a:t>Потенциальные партнеры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513" name="CustomShape 28"/>
          <p:cNvSpPr/>
          <p:nvPr/>
        </p:nvSpPr>
        <p:spPr>
          <a:xfrm>
            <a:off x="4848120" y="1822680"/>
            <a:ext cx="1294920" cy="21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319" b="1" strike="noStrike" spc="9">
                <a:solidFill>
                  <a:srgbClr val="2B2F32"/>
                </a:solidFill>
                <a:latin typeface="Calibri"/>
                <a:ea typeface="Microsoft JhengHei UI"/>
              </a:rPr>
              <a:t>Суть</a:t>
            </a:r>
            <a:r>
              <a:rPr lang="ru-RU" sz="1319" b="1" strike="noStrike" spc="-24">
                <a:solidFill>
                  <a:srgbClr val="2B2F32"/>
                </a:solidFill>
                <a:latin typeface="Calibri"/>
                <a:ea typeface="Microsoft JhengHei UI"/>
              </a:rPr>
              <a:t> </a:t>
            </a:r>
            <a:r>
              <a:rPr lang="ru-RU" sz="1319" b="1" strike="noStrike" spc="15">
                <a:solidFill>
                  <a:srgbClr val="2B2F32"/>
                </a:solidFill>
                <a:latin typeface="Calibri"/>
                <a:ea typeface="Microsoft JhengHei UI"/>
              </a:rPr>
              <a:t>проекта</a:t>
            </a:r>
            <a:endParaRPr lang="ru-RU" sz="1319" b="0" strike="noStrike" spc="-1">
              <a:latin typeface="Arial"/>
            </a:endParaRPr>
          </a:p>
        </p:txBody>
      </p:sp>
      <p:sp>
        <p:nvSpPr>
          <p:cNvPr id="2514" name="CustomShape 29"/>
          <p:cNvSpPr/>
          <p:nvPr/>
        </p:nvSpPr>
        <p:spPr>
          <a:xfrm>
            <a:off x="8298360" y="992160"/>
            <a:ext cx="700920" cy="26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64800" algn="ctr">
              <a:lnSpc>
                <a:spcPct val="100000"/>
              </a:lnSpc>
              <a:spcBef>
                <a:spcPts val="122"/>
              </a:spcBef>
            </a:pPr>
            <a:r>
              <a:rPr lang="ru-RU" sz="1610" b="0" strike="noStrike" spc="32">
                <a:solidFill>
                  <a:srgbClr val="414042"/>
                </a:solidFill>
                <a:latin typeface="Calibri"/>
                <a:ea typeface="Microsoft JhengHei UI"/>
              </a:rPr>
              <a:t>7,9%</a:t>
            </a:r>
            <a:endParaRPr lang="ru-RU" sz="1610" b="0" strike="noStrike" spc="-1">
              <a:latin typeface="Arial"/>
            </a:endParaRPr>
          </a:p>
        </p:txBody>
      </p:sp>
      <p:sp>
        <p:nvSpPr>
          <p:cNvPr id="2515" name="CustomShape 30"/>
          <p:cNvSpPr/>
          <p:nvPr/>
        </p:nvSpPr>
        <p:spPr>
          <a:xfrm>
            <a:off x="8339400" y="1443600"/>
            <a:ext cx="612000" cy="15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480" rIns="0" bIns="0">
            <a:spAutoFit/>
          </a:bodyPr>
          <a:lstStyle/>
          <a:p>
            <a:pPr marL="11880" algn="ctr">
              <a:lnSpc>
                <a:spcPct val="100000"/>
              </a:lnSpc>
              <a:spcBef>
                <a:spcPts val="1505"/>
              </a:spcBef>
            </a:pP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IRR</a:t>
            </a:r>
            <a:r>
              <a:rPr lang="ru-RU" sz="900" b="0" strike="noStrike" spc="-66">
                <a:solidFill>
                  <a:srgbClr val="414042"/>
                </a:solidFill>
                <a:latin typeface="Calibri"/>
                <a:ea typeface="Microsoft JhengHei UI"/>
              </a:rPr>
              <a:t> </a:t>
            </a:r>
            <a:r>
              <a:rPr lang="ru-RU" sz="900" b="0" strike="noStrike" spc="-1">
                <a:solidFill>
                  <a:srgbClr val="414042"/>
                </a:solidFill>
                <a:latin typeface="Calibri"/>
                <a:ea typeface="Microsoft JhengHei UI"/>
              </a:rPr>
              <a:t>(BHP)</a:t>
            </a:r>
            <a:endParaRPr lang="ru-RU" sz="900" b="0" strike="noStrike" spc="-1">
              <a:latin typeface="Arial"/>
            </a:endParaRPr>
          </a:p>
        </p:txBody>
      </p:sp>
      <p:pic>
        <p:nvPicPr>
          <p:cNvPr id="2516" name="Picture 2"/>
          <p:cNvPicPr/>
          <p:nvPr/>
        </p:nvPicPr>
        <p:blipFill>
          <a:blip r:embed="rId2"/>
          <a:stretch/>
        </p:blipFill>
        <p:spPr>
          <a:xfrm>
            <a:off x="304920" y="909720"/>
            <a:ext cx="4042080" cy="2452320"/>
          </a:xfrm>
          <a:prstGeom prst="rect">
            <a:avLst/>
          </a:prstGeom>
          <a:ln>
            <a:noFill/>
          </a:ln>
        </p:spPr>
      </p:pic>
      <p:sp>
        <p:nvSpPr>
          <p:cNvPr id="2517" name="CustomShape 31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5AC8DFD6-E8B5-4F2E-9F7F-44D6503D55AA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49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6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8" name="CustomShape 1"/>
          <p:cNvSpPr/>
          <p:nvPr/>
        </p:nvSpPr>
        <p:spPr>
          <a:xfrm>
            <a:off x="983160" y="1175400"/>
            <a:ext cx="6775920" cy="40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ctr">
            <a:spAutoFit/>
          </a:bodyPr>
          <a:lstStyle/>
          <a:p>
            <a:pPr marL="12600">
              <a:lnSpc>
                <a:spcPts val="3064"/>
              </a:lnSpc>
              <a:spcBef>
                <a:spcPts val="99"/>
              </a:spcBef>
            </a:pPr>
            <a:r>
              <a:rPr lang="ru-RU" sz="2600" b="0" strike="noStrike" spc="7">
                <a:solidFill>
                  <a:srgbClr val="FFDE16"/>
                </a:solidFill>
                <a:latin typeface="Calibri Light"/>
              </a:rPr>
              <a:t>СЕТЕВЫЕ (МЕЖМУНИЦИПАЛЬНЫЕ) ПРОЕКТЫ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2519" name="CustomShape 2"/>
          <p:cNvSpPr/>
          <p:nvPr/>
        </p:nvSpPr>
        <p:spPr>
          <a:xfrm>
            <a:off x="19800" y="904320"/>
            <a:ext cx="463320" cy="944640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00" y="472541"/>
                </a:lnTo>
                <a:lnTo>
                  <a:pt x="0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20" name="CustomShape 3"/>
          <p:cNvSpPr/>
          <p:nvPr/>
        </p:nvSpPr>
        <p:spPr>
          <a:xfrm>
            <a:off x="4873320" y="5647680"/>
            <a:ext cx="944640" cy="463320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13"/>
                </a:lnTo>
                <a:lnTo>
                  <a:pt x="945083" y="463613"/>
                </a:lnTo>
                <a:lnTo>
                  <a:pt x="472541" y="0"/>
                </a:lnTo>
                <a:close/>
              </a:path>
            </a:pathLst>
          </a:custGeom>
          <a:solidFill>
            <a:srgbClr val="FFDE1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521" name="Group 4"/>
          <p:cNvGrpSpPr/>
          <p:nvPr/>
        </p:nvGrpSpPr>
        <p:grpSpPr>
          <a:xfrm>
            <a:off x="0" y="2968560"/>
            <a:ext cx="10691280" cy="2377440"/>
            <a:chOff x="0" y="2968560"/>
            <a:chExt cx="10691280" cy="2377440"/>
          </a:xfrm>
        </p:grpSpPr>
        <p:sp>
          <p:nvSpPr>
            <p:cNvPr id="2522" name="CustomShape 5"/>
            <p:cNvSpPr/>
            <p:nvPr/>
          </p:nvSpPr>
          <p:spPr>
            <a:xfrm>
              <a:off x="1945080" y="4158720"/>
              <a:ext cx="2228040" cy="36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3" name="CustomShape 6"/>
            <p:cNvSpPr/>
            <p:nvPr/>
          </p:nvSpPr>
          <p:spPr>
            <a:xfrm>
              <a:off x="6546960" y="4158720"/>
              <a:ext cx="2228040" cy="36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2228342" y="0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4" name="CustomShape 7"/>
            <p:cNvSpPr/>
            <p:nvPr/>
          </p:nvSpPr>
          <p:spPr>
            <a:xfrm>
              <a:off x="4158360" y="2968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1187462" y="0"/>
                  </a:move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5" name="CustomShape 8"/>
            <p:cNvSpPr/>
            <p:nvPr/>
          </p:nvSpPr>
          <p:spPr>
            <a:xfrm>
              <a:off x="4158360" y="2968560"/>
              <a:ext cx="2374920" cy="2374920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0" y="1187462"/>
                  </a:move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noFill/>
            <a:ln w="25560">
              <a:solidFill>
                <a:srgbClr val="FFE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6" name="CustomShape 9"/>
            <p:cNvSpPr/>
            <p:nvPr/>
          </p:nvSpPr>
          <p:spPr>
            <a:xfrm>
              <a:off x="0" y="2971080"/>
              <a:ext cx="1945440" cy="2374920"/>
            </a:xfrm>
            <a:custGeom>
              <a:avLst/>
              <a:gdLst/>
              <a:ahLst/>
              <a:cxnLst/>
              <a:rect l="l" t="t" r="r" b="b"/>
              <a:pathLst>
                <a:path w="1946275" h="2375535">
                  <a:moveTo>
                    <a:pt x="0" y="2101225"/>
                  </a:moveTo>
                  <a:lnTo>
                    <a:pt x="35693" y="2129771"/>
                  </a:lnTo>
                  <a:lnTo>
                    <a:pt x="71537" y="2156251"/>
                  </a:lnTo>
                  <a:lnTo>
                    <a:pt x="108391" y="2181401"/>
                  </a:lnTo>
                  <a:lnTo>
                    <a:pt x="146220" y="2205185"/>
                  </a:lnTo>
                  <a:lnTo>
                    <a:pt x="184990" y="2227569"/>
                  </a:lnTo>
                  <a:lnTo>
                    <a:pt x="224663" y="2248516"/>
                  </a:lnTo>
                  <a:lnTo>
                    <a:pt x="265206" y="2267991"/>
                  </a:lnTo>
                  <a:lnTo>
                    <a:pt x="306582" y="2285958"/>
                  </a:lnTo>
                  <a:lnTo>
                    <a:pt x="348756" y="2302383"/>
                  </a:lnTo>
                  <a:lnTo>
                    <a:pt x="391692" y="2317230"/>
                  </a:lnTo>
                  <a:lnTo>
                    <a:pt x="435356" y="2330462"/>
                  </a:lnTo>
                  <a:lnTo>
                    <a:pt x="479711" y="2342046"/>
                  </a:lnTo>
                  <a:lnTo>
                    <a:pt x="524721" y="2351944"/>
                  </a:lnTo>
                  <a:lnTo>
                    <a:pt x="570353" y="2360123"/>
                  </a:lnTo>
                  <a:lnTo>
                    <a:pt x="616569" y="2366545"/>
                  </a:lnTo>
                  <a:lnTo>
                    <a:pt x="663336" y="2371177"/>
                  </a:lnTo>
                  <a:lnTo>
                    <a:pt x="710616" y="2373982"/>
                  </a:lnTo>
                  <a:lnTo>
                    <a:pt x="758375" y="2374925"/>
                  </a:lnTo>
                  <a:lnTo>
                    <a:pt x="806134" y="2373982"/>
                  </a:lnTo>
                  <a:lnTo>
                    <a:pt x="853414" y="2371177"/>
                  </a:lnTo>
                  <a:lnTo>
                    <a:pt x="900180" y="2366545"/>
                  </a:lnTo>
                  <a:lnTo>
                    <a:pt x="946397" y="2360123"/>
                  </a:lnTo>
                  <a:lnTo>
                    <a:pt x="992028" y="2351944"/>
                  </a:lnTo>
                  <a:lnTo>
                    <a:pt x="1037039" y="2342046"/>
                  </a:lnTo>
                  <a:lnTo>
                    <a:pt x="1081394" y="2330462"/>
                  </a:lnTo>
                  <a:lnTo>
                    <a:pt x="1125058" y="2317230"/>
                  </a:lnTo>
                  <a:lnTo>
                    <a:pt x="1167994" y="2302383"/>
                  </a:lnTo>
                  <a:lnTo>
                    <a:pt x="1210168" y="2285958"/>
                  </a:lnTo>
                  <a:lnTo>
                    <a:pt x="1251544" y="2267991"/>
                  </a:lnTo>
                  <a:lnTo>
                    <a:pt x="1292086" y="2248516"/>
                  </a:lnTo>
                  <a:lnTo>
                    <a:pt x="1331760" y="2227569"/>
                  </a:lnTo>
                  <a:lnTo>
                    <a:pt x="1370530" y="2205185"/>
                  </a:lnTo>
                  <a:lnTo>
                    <a:pt x="1408359" y="2181401"/>
                  </a:lnTo>
                  <a:lnTo>
                    <a:pt x="1445213" y="2156251"/>
                  </a:lnTo>
                  <a:lnTo>
                    <a:pt x="1481057" y="2129771"/>
                  </a:lnTo>
                  <a:lnTo>
                    <a:pt x="1515854" y="2101996"/>
                  </a:lnTo>
                  <a:lnTo>
                    <a:pt x="1549570" y="2072963"/>
                  </a:lnTo>
                  <a:lnTo>
                    <a:pt x="1582168" y="2042705"/>
                  </a:lnTo>
                  <a:lnTo>
                    <a:pt x="1613614" y="2011260"/>
                  </a:lnTo>
                  <a:lnTo>
                    <a:pt x="1643871" y="1978662"/>
                  </a:lnTo>
                  <a:lnTo>
                    <a:pt x="1672905" y="1944947"/>
                  </a:lnTo>
                  <a:lnTo>
                    <a:pt x="1700680" y="1910150"/>
                  </a:lnTo>
                  <a:lnTo>
                    <a:pt x="1727160" y="1874306"/>
                  </a:lnTo>
                  <a:lnTo>
                    <a:pt x="1752310" y="1837452"/>
                  </a:lnTo>
                  <a:lnTo>
                    <a:pt x="1776095" y="1799622"/>
                  </a:lnTo>
                  <a:lnTo>
                    <a:pt x="1798479" y="1760853"/>
                  </a:lnTo>
                  <a:lnTo>
                    <a:pt x="1819426" y="1721179"/>
                  </a:lnTo>
                  <a:lnTo>
                    <a:pt x="1838901" y="1680637"/>
                  </a:lnTo>
                  <a:lnTo>
                    <a:pt x="1856869" y="1639260"/>
                  </a:lnTo>
                  <a:lnTo>
                    <a:pt x="1873294" y="1597086"/>
                  </a:lnTo>
                  <a:lnTo>
                    <a:pt x="1888141" y="1554150"/>
                  </a:lnTo>
                  <a:lnTo>
                    <a:pt x="1901374" y="1510486"/>
                  </a:lnTo>
                  <a:lnTo>
                    <a:pt x="1912958" y="1466131"/>
                  </a:lnTo>
                  <a:lnTo>
                    <a:pt x="1922857" y="1421119"/>
                  </a:lnTo>
                  <a:lnTo>
                    <a:pt x="1931035" y="1375487"/>
                  </a:lnTo>
                  <a:lnTo>
                    <a:pt x="1937458" y="1329270"/>
                  </a:lnTo>
                  <a:lnTo>
                    <a:pt x="1942090" y="1282503"/>
                  </a:lnTo>
                  <a:lnTo>
                    <a:pt x="1944895" y="1235222"/>
                  </a:lnTo>
                  <a:lnTo>
                    <a:pt x="1945838" y="1187462"/>
                  </a:lnTo>
                  <a:lnTo>
                    <a:pt x="1944895" y="1139703"/>
                  </a:lnTo>
                  <a:lnTo>
                    <a:pt x="1942090" y="1092423"/>
                  </a:lnTo>
                  <a:lnTo>
                    <a:pt x="1937458" y="1045657"/>
                  </a:lnTo>
                  <a:lnTo>
                    <a:pt x="1931035" y="999440"/>
                  </a:lnTo>
                  <a:lnTo>
                    <a:pt x="1922857" y="953809"/>
                  </a:lnTo>
                  <a:lnTo>
                    <a:pt x="1912958" y="908798"/>
                  </a:lnTo>
                  <a:lnTo>
                    <a:pt x="1901374" y="864443"/>
                  </a:lnTo>
                  <a:lnTo>
                    <a:pt x="1888141" y="820780"/>
                  </a:lnTo>
                  <a:lnTo>
                    <a:pt x="1873294" y="777843"/>
                  </a:lnTo>
                  <a:lnTo>
                    <a:pt x="1856869" y="735669"/>
                  </a:lnTo>
                  <a:lnTo>
                    <a:pt x="1838901" y="694293"/>
                  </a:lnTo>
                  <a:lnTo>
                    <a:pt x="1819426" y="653751"/>
                  </a:lnTo>
                  <a:lnTo>
                    <a:pt x="1798479" y="614077"/>
                  </a:lnTo>
                  <a:lnTo>
                    <a:pt x="1776095" y="575308"/>
                  </a:lnTo>
                  <a:lnTo>
                    <a:pt x="1752310" y="537478"/>
                  </a:lnTo>
                  <a:lnTo>
                    <a:pt x="1727160" y="500624"/>
                  </a:lnTo>
                  <a:lnTo>
                    <a:pt x="1700680" y="464780"/>
                  </a:lnTo>
                  <a:lnTo>
                    <a:pt x="1672905" y="429983"/>
                  </a:lnTo>
                  <a:lnTo>
                    <a:pt x="1643871" y="396268"/>
                  </a:lnTo>
                  <a:lnTo>
                    <a:pt x="1613614" y="363669"/>
                  </a:lnTo>
                  <a:lnTo>
                    <a:pt x="1582168" y="332224"/>
                  </a:lnTo>
                  <a:lnTo>
                    <a:pt x="1549570" y="301966"/>
                  </a:lnTo>
                  <a:lnTo>
                    <a:pt x="1515854" y="272932"/>
                  </a:lnTo>
                  <a:lnTo>
                    <a:pt x="1481057" y="245157"/>
                  </a:lnTo>
                  <a:lnTo>
                    <a:pt x="1445213" y="218677"/>
                  </a:lnTo>
                  <a:lnTo>
                    <a:pt x="1408359" y="193527"/>
                  </a:lnTo>
                  <a:lnTo>
                    <a:pt x="1370530" y="169742"/>
                  </a:lnTo>
                  <a:lnTo>
                    <a:pt x="1331760" y="147358"/>
                  </a:lnTo>
                  <a:lnTo>
                    <a:pt x="1292086" y="126411"/>
                  </a:lnTo>
                  <a:lnTo>
                    <a:pt x="1251544" y="106936"/>
                  </a:lnTo>
                  <a:lnTo>
                    <a:pt x="1210168" y="88968"/>
                  </a:lnTo>
                  <a:lnTo>
                    <a:pt x="1167994" y="72543"/>
                  </a:lnTo>
                  <a:lnTo>
                    <a:pt x="1125058" y="57696"/>
                  </a:lnTo>
                  <a:lnTo>
                    <a:pt x="1081394" y="44463"/>
                  </a:lnTo>
                  <a:lnTo>
                    <a:pt x="1037039" y="32879"/>
                  </a:lnTo>
                  <a:lnTo>
                    <a:pt x="992028" y="22981"/>
                  </a:lnTo>
                  <a:lnTo>
                    <a:pt x="946397" y="14802"/>
                  </a:lnTo>
                  <a:lnTo>
                    <a:pt x="900180" y="8379"/>
                  </a:lnTo>
                  <a:lnTo>
                    <a:pt x="853414" y="3747"/>
                  </a:lnTo>
                  <a:lnTo>
                    <a:pt x="806134" y="942"/>
                  </a:lnTo>
                  <a:lnTo>
                    <a:pt x="758375" y="0"/>
                  </a:lnTo>
                  <a:lnTo>
                    <a:pt x="710616" y="942"/>
                  </a:lnTo>
                  <a:lnTo>
                    <a:pt x="663336" y="3747"/>
                  </a:lnTo>
                  <a:lnTo>
                    <a:pt x="616569" y="8379"/>
                  </a:lnTo>
                  <a:lnTo>
                    <a:pt x="570353" y="14802"/>
                  </a:lnTo>
                  <a:lnTo>
                    <a:pt x="524721" y="22981"/>
                  </a:lnTo>
                  <a:lnTo>
                    <a:pt x="479711" y="32879"/>
                  </a:lnTo>
                  <a:lnTo>
                    <a:pt x="435356" y="44463"/>
                  </a:lnTo>
                  <a:lnTo>
                    <a:pt x="391692" y="57696"/>
                  </a:lnTo>
                  <a:lnTo>
                    <a:pt x="348756" y="72543"/>
                  </a:lnTo>
                  <a:lnTo>
                    <a:pt x="306582" y="88968"/>
                  </a:lnTo>
                  <a:lnTo>
                    <a:pt x="265206" y="106936"/>
                  </a:lnTo>
                  <a:lnTo>
                    <a:pt x="224663" y="126411"/>
                  </a:lnTo>
                  <a:lnTo>
                    <a:pt x="184990" y="147358"/>
                  </a:lnTo>
                  <a:lnTo>
                    <a:pt x="146220" y="169742"/>
                  </a:lnTo>
                  <a:lnTo>
                    <a:pt x="108391" y="193527"/>
                  </a:lnTo>
                  <a:lnTo>
                    <a:pt x="71537" y="218677"/>
                  </a:lnTo>
                  <a:lnTo>
                    <a:pt x="35693" y="245157"/>
                  </a:lnTo>
                  <a:lnTo>
                    <a:pt x="896" y="272932"/>
                  </a:lnTo>
                  <a:lnTo>
                    <a:pt x="0" y="273704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7" name="CustomShape 10"/>
            <p:cNvSpPr/>
            <p:nvPr/>
          </p:nvSpPr>
          <p:spPr>
            <a:xfrm>
              <a:off x="8774280" y="2971080"/>
              <a:ext cx="1917000" cy="2374920"/>
            </a:xfrm>
            <a:custGeom>
              <a:avLst/>
              <a:gdLst/>
              <a:ahLst/>
              <a:cxnLst/>
              <a:rect l="l" t="t" r="r" b="b"/>
              <a:pathLst>
                <a:path w="1917700" h="2375535">
                  <a:moveTo>
                    <a:pt x="1917646" y="2123783"/>
                  </a:moveTo>
                  <a:lnTo>
                    <a:pt x="1874301" y="2156251"/>
                  </a:lnTo>
                  <a:lnTo>
                    <a:pt x="1837446" y="2181401"/>
                  </a:lnTo>
                  <a:lnTo>
                    <a:pt x="1799617" y="2205185"/>
                  </a:lnTo>
                  <a:lnTo>
                    <a:pt x="1760847" y="2227569"/>
                  </a:lnTo>
                  <a:lnTo>
                    <a:pt x="1721174" y="2248516"/>
                  </a:lnTo>
                  <a:lnTo>
                    <a:pt x="1680631" y="2267991"/>
                  </a:lnTo>
                  <a:lnTo>
                    <a:pt x="1639255" y="2285958"/>
                  </a:lnTo>
                  <a:lnTo>
                    <a:pt x="1597081" y="2302383"/>
                  </a:lnTo>
                  <a:lnTo>
                    <a:pt x="1554145" y="2317230"/>
                  </a:lnTo>
                  <a:lnTo>
                    <a:pt x="1510481" y="2330462"/>
                  </a:lnTo>
                  <a:lnTo>
                    <a:pt x="1466127" y="2342046"/>
                  </a:lnTo>
                  <a:lnTo>
                    <a:pt x="1421116" y="2351944"/>
                  </a:lnTo>
                  <a:lnTo>
                    <a:pt x="1375484" y="2360123"/>
                  </a:lnTo>
                  <a:lnTo>
                    <a:pt x="1329268" y="2366545"/>
                  </a:lnTo>
                  <a:lnTo>
                    <a:pt x="1282501" y="2371177"/>
                  </a:lnTo>
                  <a:lnTo>
                    <a:pt x="1235221" y="2373982"/>
                  </a:lnTo>
                  <a:lnTo>
                    <a:pt x="1187462" y="2374925"/>
                  </a:lnTo>
                  <a:lnTo>
                    <a:pt x="1139703" y="2373982"/>
                  </a:lnTo>
                  <a:lnTo>
                    <a:pt x="1092423" y="2371177"/>
                  </a:lnTo>
                  <a:lnTo>
                    <a:pt x="1045657" y="2366545"/>
                  </a:lnTo>
                  <a:lnTo>
                    <a:pt x="999440" y="2360123"/>
                  </a:lnTo>
                  <a:lnTo>
                    <a:pt x="953809" y="2351944"/>
                  </a:lnTo>
                  <a:lnTo>
                    <a:pt x="908798" y="2342046"/>
                  </a:lnTo>
                  <a:lnTo>
                    <a:pt x="864443" y="2330462"/>
                  </a:lnTo>
                  <a:lnTo>
                    <a:pt x="820780" y="2317230"/>
                  </a:lnTo>
                  <a:lnTo>
                    <a:pt x="777843" y="2302383"/>
                  </a:lnTo>
                  <a:lnTo>
                    <a:pt x="735669" y="2285958"/>
                  </a:lnTo>
                  <a:lnTo>
                    <a:pt x="694293" y="2267991"/>
                  </a:lnTo>
                  <a:lnTo>
                    <a:pt x="653751" y="2248516"/>
                  </a:lnTo>
                  <a:lnTo>
                    <a:pt x="614077" y="2227569"/>
                  </a:lnTo>
                  <a:lnTo>
                    <a:pt x="575308" y="2205185"/>
                  </a:lnTo>
                  <a:lnTo>
                    <a:pt x="537478" y="2181401"/>
                  </a:lnTo>
                  <a:lnTo>
                    <a:pt x="500624" y="2156251"/>
                  </a:lnTo>
                  <a:lnTo>
                    <a:pt x="464780" y="2129771"/>
                  </a:lnTo>
                  <a:lnTo>
                    <a:pt x="429983" y="2101996"/>
                  </a:lnTo>
                  <a:lnTo>
                    <a:pt x="396268" y="2072963"/>
                  </a:lnTo>
                  <a:lnTo>
                    <a:pt x="363669" y="2042705"/>
                  </a:lnTo>
                  <a:lnTo>
                    <a:pt x="332224" y="2011260"/>
                  </a:lnTo>
                  <a:lnTo>
                    <a:pt x="301966" y="1978662"/>
                  </a:lnTo>
                  <a:lnTo>
                    <a:pt x="272932" y="1944947"/>
                  </a:lnTo>
                  <a:lnTo>
                    <a:pt x="245157" y="1910150"/>
                  </a:lnTo>
                  <a:lnTo>
                    <a:pt x="218677" y="1874306"/>
                  </a:lnTo>
                  <a:lnTo>
                    <a:pt x="193527" y="1837452"/>
                  </a:lnTo>
                  <a:lnTo>
                    <a:pt x="169742" y="1799622"/>
                  </a:lnTo>
                  <a:lnTo>
                    <a:pt x="147358" y="1760853"/>
                  </a:lnTo>
                  <a:lnTo>
                    <a:pt x="126411" y="1721179"/>
                  </a:lnTo>
                  <a:lnTo>
                    <a:pt x="106936" y="1680637"/>
                  </a:lnTo>
                  <a:lnTo>
                    <a:pt x="88968" y="1639260"/>
                  </a:lnTo>
                  <a:lnTo>
                    <a:pt x="72543" y="1597086"/>
                  </a:lnTo>
                  <a:lnTo>
                    <a:pt x="57696" y="1554150"/>
                  </a:lnTo>
                  <a:lnTo>
                    <a:pt x="44463" y="1510486"/>
                  </a:lnTo>
                  <a:lnTo>
                    <a:pt x="32879" y="1466131"/>
                  </a:lnTo>
                  <a:lnTo>
                    <a:pt x="22981" y="1421119"/>
                  </a:lnTo>
                  <a:lnTo>
                    <a:pt x="14802" y="1375487"/>
                  </a:lnTo>
                  <a:lnTo>
                    <a:pt x="8379" y="1329270"/>
                  </a:lnTo>
                  <a:lnTo>
                    <a:pt x="3747" y="1282503"/>
                  </a:lnTo>
                  <a:lnTo>
                    <a:pt x="942" y="1235222"/>
                  </a:lnTo>
                  <a:lnTo>
                    <a:pt x="0" y="1187462"/>
                  </a:lnTo>
                  <a:lnTo>
                    <a:pt x="942" y="1139703"/>
                  </a:lnTo>
                  <a:lnTo>
                    <a:pt x="3747" y="1092423"/>
                  </a:lnTo>
                  <a:lnTo>
                    <a:pt x="8379" y="1045657"/>
                  </a:lnTo>
                  <a:lnTo>
                    <a:pt x="14802" y="999440"/>
                  </a:lnTo>
                  <a:lnTo>
                    <a:pt x="22981" y="953809"/>
                  </a:lnTo>
                  <a:lnTo>
                    <a:pt x="32879" y="908798"/>
                  </a:lnTo>
                  <a:lnTo>
                    <a:pt x="44463" y="864443"/>
                  </a:lnTo>
                  <a:lnTo>
                    <a:pt x="57696" y="820780"/>
                  </a:lnTo>
                  <a:lnTo>
                    <a:pt x="72543" y="777843"/>
                  </a:lnTo>
                  <a:lnTo>
                    <a:pt x="88968" y="735669"/>
                  </a:lnTo>
                  <a:lnTo>
                    <a:pt x="106936" y="694293"/>
                  </a:lnTo>
                  <a:lnTo>
                    <a:pt x="126411" y="653751"/>
                  </a:lnTo>
                  <a:lnTo>
                    <a:pt x="147358" y="614077"/>
                  </a:lnTo>
                  <a:lnTo>
                    <a:pt x="169742" y="575308"/>
                  </a:lnTo>
                  <a:lnTo>
                    <a:pt x="193527" y="537478"/>
                  </a:lnTo>
                  <a:lnTo>
                    <a:pt x="218677" y="500624"/>
                  </a:lnTo>
                  <a:lnTo>
                    <a:pt x="245157" y="464780"/>
                  </a:lnTo>
                  <a:lnTo>
                    <a:pt x="272932" y="429983"/>
                  </a:lnTo>
                  <a:lnTo>
                    <a:pt x="301966" y="396268"/>
                  </a:lnTo>
                  <a:lnTo>
                    <a:pt x="332224" y="363669"/>
                  </a:lnTo>
                  <a:lnTo>
                    <a:pt x="363669" y="332224"/>
                  </a:lnTo>
                  <a:lnTo>
                    <a:pt x="396268" y="301966"/>
                  </a:lnTo>
                  <a:lnTo>
                    <a:pt x="429983" y="272932"/>
                  </a:lnTo>
                  <a:lnTo>
                    <a:pt x="464780" y="245157"/>
                  </a:lnTo>
                  <a:lnTo>
                    <a:pt x="500624" y="218677"/>
                  </a:lnTo>
                  <a:lnTo>
                    <a:pt x="537478" y="193527"/>
                  </a:lnTo>
                  <a:lnTo>
                    <a:pt x="575308" y="169742"/>
                  </a:lnTo>
                  <a:lnTo>
                    <a:pt x="614077" y="147358"/>
                  </a:lnTo>
                  <a:lnTo>
                    <a:pt x="653751" y="126411"/>
                  </a:lnTo>
                  <a:lnTo>
                    <a:pt x="694293" y="106936"/>
                  </a:lnTo>
                  <a:lnTo>
                    <a:pt x="735669" y="88968"/>
                  </a:lnTo>
                  <a:lnTo>
                    <a:pt x="777843" y="72543"/>
                  </a:lnTo>
                  <a:lnTo>
                    <a:pt x="820780" y="57696"/>
                  </a:lnTo>
                  <a:lnTo>
                    <a:pt x="864443" y="44463"/>
                  </a:lnTo>
                  <a:lnTo>
                    <a:pt x="908798" y="32879"/>
                  </a:lnTo>
                  <a:lnTo>
                    <a:pt x="953809" y="22981"/>
                  </a:lnTo>
                  <a:lnTo>
                    <a:pt x="999440" y="14802"/>
                  </a:lnTo>
                  <a:lnTo>
                    <a:pt x="1045657" y="8379"/>
                  </a:lnTo>
                  <a:lnTo>
                    <a:pt x="1092423" y="3747"/>
                  </a:lnTo>
                  <a:lnTo>
                    <a:pt x="1139703" y="942"/>
                  </a:lnTo>
                  <a:lnTo>
                    <a:pt x="1187462" y="0"/>
                  </a:lnTo>
                  <a:lnTo>
                    <a:pt x="1235221" y="942"/>
                  </a:lnTo>
                  <a:lnTo>
                    <a:pt x="1282501" y="3747"/>
                  </a:lnTo>
                  <a:lnTo>
                    <a:pt x="1329268" y="8379"/>
                  </a:lnTo>
                  <a:lnTo>
                    <a:pt x="1375484" y="14802"/>
                  </a:lnTo>
                  <a:lnTo>
                    <a:pt x="1421116" y="22981"/>
                  </a:lnTo>
                  <a:lnTo>
                    <a:pt x="1466127" y="32879"/>
                  </a:lnTo>
                  <a:lnTo>
                    <a:pt x="1510481" y="44463"/>
                  </a:lnTo>
                  <a:lnTo>
                    <a:pt x="1554145" y="57696"/>
                  </a:lnTo>
                  <a:lnTo>
                    <a:pt x="1597081" y="72543"/>
                  </a:lnTo>
                  <a:lnTo>
                    <a:pt x="1639255" y="88968"/>
                  </a:lnTo>
                  <a:lnTo>
                    <a:pt x="1680631" y="106936"/>
                  </a:lnTo>
                  <a:lnTo>
                    <a:pt x="1721174" y="126411"/>
                  </a:lnTo>
                  <a:lnTo>
                    <a:pt x="1760847" y="147358"/>
                  </a:lnTo>
                  <a:lnTo>
                    <a:pt x="1799617" y="169742"/>
                  </a:lnTo>
                  <a:lnTo>
                    <a:pt x="1837446" y="193527"/>
                  </a:lnTo>
                  <a:lnTo>
                    <a:pt x="1874301" y="218677"/>
                  </a:lnTo>
                  <a:lnTo>
                    <a:pt x="1910144" y="245157"/>
                  </a:lnTo>
                  <a:lnTo>
                    <a:pt x="1917646" y="251146"/>
                  </a:lnTo>
                </a:path>
              </a:pathLst>
            </a:custGeom>
            <a:noFill/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8" name="CustomShape 11"/>
            <p:cNvSpPr/>
            <p:nvPr/>
          </p:nvSpPr>
          <p:spPr>
            <a:xfrm>
              <a:off x="4909320" y="3722400"/>
              <a:ext cx="864000" cy="1193760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9" name="CustomShape 12"/>
            <p:cNvSpPr/>
            <p:nvPr/>
          </p:nvSpPr>
          <p:spPr>
            <a:xfrm>
              <a:off x="4909320" y="3722400"/>
              <a:ext cx="864000" cy="1193760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864654" y="432384"/>
                  </a:move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close/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0" name="CustomShape 13"/>
            <p:cNvSpPr/>
            <p:nvPr/>
          </p:nvSpPr>
          <p:spPr>
            <a:xfrm>
              <a:off x="4909320" y="3722400"/>
              <a:ext cx="864000" cy="994320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7638" y="876037"/>
                  </a:lnTo>
                  <a:lnTo>
                    <a:pt x="282933" y="902015"/>
                  </a:lnTo>
                  <a:lnTo>
                    <a:pt x="255862" y="934602"/>
                  </a:lnTo>
                  <a:lnTo>
                    <a:pt x="237807" y="972540"/>
                  </a:lnTo>
                  <a:lnTo>
                    <a:pt x="273175" y="932201"/>
                  </a:lnTo>
                  <a:lnTo>
                    <a:pt x="317001" y="900934"/>
                  </a:lnTo>
                  <a:lnTo>
                    <a:pt x="366709" y="880721"/>
                  </a:lnTo>
                  <a:lnTo>
                    <a:pt x="419722" y="873544"/>
                  </a:lnTo>
                  <a:lnTo>
                    <a:pt x="469439" y="879320"/>
                  </a:lnTo>
                  <a:lnTo>
                    <a:pt x="514386" y="895717"/>
                  </a:lnTo>
                  <a:lnTo>
                    <a:pt x="553681" y="921338"/>
                  </a:lnTo>
                  <a:lnTo>
                    <a:pt x="586445" y="954786"/>
                  </a:lnTo>
                  <a:lnTo>
                    <a:pt x="611797" y="994663"/>
                  </a:lnTo>
                  <a:lnTo>
                    <a:pt x="597393" y="950720"/>
                  </a:lnTo>
                  <a:lnTo>
                    <a:pt x="571361" y="912537"/>
                  </a:lnTo>
                  <a:lnTo>
                    <a:pt x="535578" y="881773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1" name="CustomShape 14"/>
            <p:cNvSpPr/>
            <p:nvPr/>
          </p:nvSpPr>
          <p:spPr>
            <a:xfrm>
              <a:off x="4909320" y="3722400"/>
              <a:ext cx="864000" cy="994320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611784" y="994664"/>
                  </a:moveTo>
                  <a:lnTo>
                    <a:pt x="597386" y="950720"/>
                  </a:lnTo>
                  <a:lnTo>
                    <a:pt x="571353" y="912536"/>
                  </a:lnTo>
                  <a:lnTo>
                    <a:pt x="535567" y="881767"/>
                  </a:lnTo>
                  <a:lnTo>
                    <a:pt x="491909" y="860069"/>
                  </a:lnTo>
                  <a:lnTo>
                    <a:pt x="539587" y="850726"/>
                  </a:lnTo>
                  <a:lnTo>
                    <a:pt x="585238" y="836327"/>
                  </a:lnTo>
                  <a:lnTo>
                    <a:pt x="628549" y="817179"/>
                  </a:lnTo>
                  <a:lnTo>
                    <a:pt x="669211" y="793591"/>
                  </a:lnTo>
                  <a:lnTo>
                    <a:pt x="706912" y="765872"/>
                  </a:lnTo>
                  <a:lnTo>
                    <a:pt x="741341" y="734330"/>
                  </a:lnTo>
                  <a:lnTo>
                    <a:pt x="772189" y="699272"/>
                  </a:lnTo>
                  <a:lnTo>
                    <a:pt x="799143" y="661008"/>
                  </a:lnTo>
                  <a:lnTo>
                    <a:pt x="821893" y="619846"/>
                  </a:lnTo>
                  <a:lnTo>
                    <a:pt x="840129" y="576094"/>
                  </a:lnTo>
                  <a:lnTo>
                    <a:pt x="853540" y="530061"/>
                  </a:lnTo>
                  <a:lnTo>
                    <a:pt x="861814" y="482055"/>
                  </a:lnTo>
                  <a:lnTo>
                    <a:pt x="864641" y="432384"/>
                  </a:lnTo>
                  <a:lnTo>
                    <a:pt x="862104" y="385264"/>
                  </a:lnTo>
                  <a:lnTo>
                    <a:pt x="854670" y="339616"/>
                  </a:lnTo>
                  <a:lnTo>
                    <a:pt x="842601" y="295703"/>
                  </a:lnTo>
                  <a:lnTo>
                    <a:pt x="826162" y="253788"/>
                  </a:lnTo>
                  <a:lnTo>
                    <a:pt x="805616" y="214135"/>
                  </a:lnTo>
                  <a:lnTo>
                    <a:pt x="781226" y="177007"/>
                  </a:lnTo>
                  <a:lnTo>
                    <a:pt x="753257" y="142669"/>
                  </a:lnTo>
                  <a:lnTo>
                    <a:pt x="721972" y="111383"/>
                  </a:lnTo>
                  <a:lnTo>
                    <a:pt x="687633" y="83414"/>
                  </a:lnTo>
                  <a:lnTo>
                    <a:pt x="650506" y="59024"/>
                  </a:lnTo>
                  <a:lnTo>
                    <a:pt x="610853" y="38478"/>
                  </a:lnTo>
                  <a:lnTo>
                    <a:pt x="568938" y="22039"/>
                  </a:lnTo>
                  <a:lnTo>
                    <a:pt x="525024" y="9971"/>
                  </a:lnTo>
                  <a:lnTo>
                    <a:pt x="479376" y="2536"/>
                  </a:lnTo>
                  <a:lnTo>
                    <a:pt x="432257" y="0"/>
                  </a:lnTo>
                  <a:lnTo>
                    <a:pt x="385161" y="2536"/>
                  </a:lnTo>
                  <a:lnTo>
                    <a:pt x="339533" y="9971"/>
                  </a:lnTo>
                  <a:lnTo>
                    <a:pt x="295638" y="22039"/>
                  </a:lnTo>
                  <a:lnTo>
                    <a:pt x="253738" y="38478"/>
                  </a:lnTo>
                  <a:lnTo>
                    <a:pt x="214097" y="59024"/>
                  </a:lnTo>
                  <a:lnTo>
                    <a:pt x="176980" y="83414"/>
                  </a:lnTo>
                  <a:lnTo>
                    <a:pt x="142650" y="111383"/>
                  </a:lnTo>
                  <a:lnTo>
                    <a:pt x="111370" y="142669"/>
                  </a:lnTo>
                  <a:lnTo>
                    <a:pt x="83406" y="177007"/>
                  </a:lnTo>
                  <a:lnTo>
                    <a:pt x="59020" y="214135"/>
                  </a:lnTo>
                  <a:lnTo>
                    <a:pt x="38476" y="253788"/>
                  </a:lnTo>
                  <a:lnTo>
                    <a:pt x="22038" y="295703"/>
                  </a:lnTo>
                  <a:lnTo>
                    <a:pt x="9970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2" y="480955"/>
                  </a:lnTo>
                  <a:lnTo>
                    <a:pt x="10617" y="527940"/>
                  </a:lnTo>
                  <a:lnTo>
                    <a:pt x="23454" y="573051"/>
                  </a:lnTo>
                  <a:lnTo>
                    <a:pt x="40921" y="616001"/>
                  </a:lnTo>
                  <a:lnTo>
                    <a:pt x="62729" y="656503"/>
                  </a:lnTo>
                  <a:lnTo>
                    <a:pt x="88587" y="694269"/>
                  </a:lnTo>
                  <a:lnTo>
                    <a:pt x="118204" y="729012"/>
                  </a:lnTo>
                  <a:lnTo>
                    <a:pt x="151291" y="760445"/>
                  </a:lnTo>
                  <a:lnTo>
                    <a:pt x="187555" y="788281"/>
                  </a:lnTo>
                  <a:lnTo>
                    <a:pt x="226707" y="812233"/>
                  </a:lnTo>
                  <a:lnTo>
                    <a:pt x="268456" y="832013"/>
                  </a:lnTo>
                  <a:lnTo>
                    <a:pt x="312512" y="847335"/>
                  </a:lnTo>
                  <a:lnTo>
                    <a:pt x="358584" y="857910"/>
                  </a:lnTo>
                  <a:lnTo>
                    <a:pt x="317626" y="876030"/>
                  </a:lnTo>
                  <a:lnTo>
                    <a:pt x="282921" y="902009"/>
                  </a:lnTo>
                  <a:lnTo>
                    <a:pt x="255850" y="934596"/>
                  </a:lnTo>
                  <a:lnTo>
                    <a:pt x="237794" y="97254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2" name="CustomShape 15"/>
            <p:cNvSpPr/>
            <p:nvPr/>
          </p:nvSpPr>
          <p:spPr>
            <a:xfrm>
              <a:off x="5108040" y="4507920"/>
              <a:ext cx="466560" cy="25452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0"/>
                  </a:moveTo>
                  <a:lnTo>
                    <a:pt x="0" y="0"/>
                  </a:lnTo>
                  <a:lnTo>
                    <a:pt x="0" y="254774"/>
                  </a:lnTo>
                  <a:lnTo>
                    <a:pt x="467156" y="254774"/>
                  </a:lnTo>
                  <a:lnTo>
                    <a:pt x="467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3" name="CustomShape 16"/>
            <p:cNvSpPr/>
            <p:nvPr/>
          </p:nvSpPr>
          <p:spPr>
            <a:xfrm>
              <a:off x="5108040" y="4507920"/>
              <a:ext cx="466560" cy="25452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254774"/>
                  </a:moveTo>
                  <a:lnTo>
                    <a:pt x="0" y="254774"/>
                  </a:lnTo>
                  <a:lnTo>
                    <a:pt x="0" y="127393"/>
                  </a:lnTo>
                  <a:lnTo>
                    <a:pt x="0" y="0"/>
                  </a:lnTo>
                  <a:lnTo>
                    <a:pt x="467156" y="0"/>
                  </a:lnTo>
                  <a:lnTo>
                    <a:pt x="467156" y="254774"/>
                  </a:lnTo>
                  <a:close/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4" name="CustomShape 17"/>
            <p:cNvSpPr/>
            <p:nvPr/>
          </p:nvSpPr>
          <p:spPr>
            <a:xfrm>
              <a:off x="5108040" y="4622400"/>
              <a:ext cx="466560" cy="24840"/>
            </a:xfrm>
            <a:custGeom>
              <a:avLst/>
              <a:gdLst/>
              <a:ahLst/>
              <a:cxnLst/>
              <a:rect l="l" t="t" r="r" b="b"/>
              <a:pathLst>
                <a:path w="467360" h="25400">
                  <a:moveTo>
                    <a:pt x="0" y="25400"/>
                  </a:moveTo>
                  <a:lnTo>
                    <a:pt x="467156" y="25400"/>
                  </a:lnTo>
                  <a:lnTo>
                    <a:pt x="467156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B2F3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5" name="CustomShape 18"/>
            <p:cNvSpPr/>
            <p:nvPr/>
          </p:nvSpPr>
          <p:spPr>
            <a:xfrm>
              <a:off x="4737600" y="4439160"/>
              <a:ext cx="105480" cy="68400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0"/>
                  </a:moveTo>
                  <a:lnTo>
                    <a:pt x="0" y="687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6" name="CustomShape 19"/>
            <p:cNvSpPr/>
            <p:nvPr/>
          </p:nvSpPr>
          <p:spPr>
            <a:xfrm>
              <a:off x="4737600" y="4439160"/>
              <a:ext cx="105480" cy="68400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68719"/>
                  </a:moveTo>
                  <a:lnTo>
                    <a:pt x="105816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7" name="CustomShape 20"/>
            <p:cNvSpPr/>
            <p:nvPr/>
          </p:nvSpPr>
          <p:spPr>
            <a:xfrm>
              <a:off x="4646880" y="4215240"/>
              <a:ext cx="143280" cy="36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8" name="CustomShape 21"/>
            <p:cNvSpPr/>
            <p:nvPr/>
          </p:nvSpPr>
          <p:spPr>
            <a:xfrm>
              <a:off x="4646880" y="4215240"/>
              <a:ext cx="143280" cy="36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0" y="0"/>
                  </a:moveTo>
                  <a:lnTo>
                    <a:pt x="143611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9" name="CustomShape 22"/>
            <p:cNvSpPr/>
            <p:nvPr/>
          </p:nvSpPr>
          <p:spPr>
            <a:xfrm>
              <a:off x="4674240" y="3927960"/>
              <a:ext cx="116280" cy="4500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0" name="CustomShape 23"/>
            <p:cNvSpPr/>
            <p:nvPr/>
          </p:nvSpPr>
          <p:spPr>
            <a:xfrm>
              <a:off x="4674240" y="3927960"/>
              <a:ext cx="116280" cy="4500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1" name="CustomShape 24"/>
            <p:cNvSpPr/>
            <p:nvPr/>
          </p:nvSpPr>
          <p:spPr>
            <a:xfrm>
              <a:off x="4819320" y="3668040"/>
              <a:ext cx="89280" cy="87480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2" name="CustomShape 25"/>
            <p:cNvSpPr/>
            <p:nvPr/>
          </p:nvSpPr>
          <p:spPr>
            <a:xfrm>
              <a:off x="4819320" y="3668040"/>
              <a:ext cx="89280" cy="87480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3" name="CustomShape 26"/>
            <p:cNvSpPr/>
            <p:nvPr/>
          </p:nvSpPr>
          <p:spPr>
            <a:xfrm>
              <a:off x="5055120" y="3498840"/>
              <a:ext cx="52560" cy="11736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4" name="CustomShape 27"/>
            <p:cNvSpPr/>
            <p:nvPr/>
          </p:nvSpPr>
          <p:spPr>
            <a:xfrm>
              <a:off x="5055120" y="3498840"/>
              <a:ext cx="52560" cy="11736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5" name="CustomShape 28"/>
            <p:cNvSpPr/>
            <p:nvPr/>
          </p:nvSpPr>
          <p:spPr>
            <a:xfrm>
              <a:off x="5341680" y="3432240"/>
              <a:ext cx="360" cy="138240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6" name="CustomShape 29"/>
            <p:cNvSpPr/>
            <p:nvPr/>
          </p:nvSpPr>
          <p:spPr>
            <a:xfrm>
              <a:off x="5341680" y="3432240"/>
              <a:ext cx="360" cy="138240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7" name="CustomShape 30"/>
            <p:cNvSpPr/>
            <p:nvPr/>
          </p:nvSpPr>
          <p:spPr>
            <a:xfrm>
              <a:off x="5859360" y="4439160"/>
              <a:ext cx="105480" cy="68400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0"/>
                  </a:moveTo>
                  <a:lnTo>
                    <a:pt x="105816" y="687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8" name="CustomShape 31"/>
            <p:cNvSpPr/>
            <p:nvPr/>
          </p:nvSpPr>
          <p:spPr>
            <a:xfrm>
              <a:off x="5859360" y="4439160"/>
              <a:ext cx="105480" cy="68400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68719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9" name="CustomShape 32"/>
            <p:cNvSpPr/>
            <p:nvPr/>
          </p:nvSpPr>
          <p:spPr>
            <a:xfrm>
              <a:off x="5912280" y="4215240"/>
              <a:ext cx="143280" cy="36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0" name="CustomShape 33"/>
            <p:cNvSpPr/>
            <p:nvPr/>
          </p:nvSpPr>
          <p:spPr>
            <a:xfrm>
              <a:off x="5912280" y="4215240"/>
              <a:ext cx="143280" cy="36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1" name="CustomShape 34"/>
            <p:cNvSpPr/>
            <p:nvPr/>
          </p:nvSpPr>
          <p:spPr>
            <a:xfrm>
              <a:off x="5912280" y="3927960"/>
              <a:ext cx="116280" cy="4500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2" name="CustomShape 35"/>
            <p:cNvSpPr/>
            <p:nvPr/>
          </p:nvSpPr>
          <p:spPr>
            <a:xfrm>
              <a:off x="5912280" y="3927960"/>
              <a:ext cx="116280" cy="4500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3" name="CustomShape 36"/>
            <p:cNvSpPr/>
            <p:nvPr/>
          </p:nvSpPr>
          <p:spPr>
            <a:xfrm>
              <a:off x="5793480" y="3668040"/>
              <a:ext cx="89280" cy="87480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4" name="CustomShape 37"/>
            <p:cNvSpPr/>
            <p:nvPr/>
          </p:nvSpPr>
          <p:spPr>
            <a:xfrm>
              <a:off x="5793480" y="3668040"/>
              <a:ext cx="89280" cy="87480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5" name="CustomShape 38"/>
            <p:cNvSpPr/>
            <p:nvPr/>
          </p:nvSpPr>
          <p:spPr>
            <a:xfrm>
              <a:off x="5594760" y="3498840"/>
              <a:ext cx="52560" cy="11736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6" name="CustomShape 39"/>
            <p:cNvSpPr/>
            <p:nvPr/>
          </p:nvSpPr>
          <p:spPr>
            <a:xfrm>
              <a:off x="5594760" y="3498840"/>
              <a:ext cx="52560" cy="11736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noFill/>
            <a:ln w="25560">
              <a:solidFill>
                <a:srgbClr val="2B2F3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557" name="CustomShape 40"/>
          <p:cNvSpPr/>
          <p:nvPr/>
        </p:nvSpPr>
        <p:spPr>
          <a:xfrm>
            <a:off x="950040" y="1619640"/>
            <a:ext cx="525708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 учетом статистической информации, экспертных оценок, сложившегося профиля территорий.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FFFFFF"/>
                </a:solidFill>
                <a:latin typeface="Calibri"/>
                <a:ea typeface="DejaVu Sans"/>
              </a:rPr>
              <a:t>* - только по 15 МО, вошедшим в разработку I очереди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558" name="CustomShape 41"/>
          <p:cNvSpPr/>
          <p:nvPr/>
        </p:nvSpPr>
        <p:spPr>
          <a:xfrm>
            <a:off x="10071000" y="7161480"/>
            <a:ext cx="439200" cy="20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B20D5371-946F-426C-BF60-F3984C1C80FB}" type="slidenum">
              <a:rPr lang="ru-RU" sz="1000" b="1" strike="noStrike" spc="-1">
                <a:solidFill>
                  <a:srgbClr val="FFFFFF"/>
                </a:solidFill>
                <a:latin typeface="Calibri"/>
                <a:ea typeface="DejaVu Sans"/>
              </a:rPr>
              <a:t>50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60" name="CustomShape 2"/>
          <p:cNvSpPr/>
          <p:nvPr/>
        </p:nvSpPr>
        <p:spPr>
          <a:xfrm>
            <a:off x="743400" y="355680"/>
            <a:ext cx="845460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Дикоросы: центры сбора и переработки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561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562" name="Picture 4"/>
          <p:cNvPicPr/>
          <p:nvPr/>
        </p:nvPicPr>
        <p:blipFill>
          <a:blip r:embed="rId3"/>
          <a:stretch/>
        </p:blipFill>
        <p:spPr>
          <a:xfrm>
            <a:off x="2641680" y="584820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63" name="Picture 4"/>
          <p:cNvPicPr/>
          <p:nvPr/>
        </p:nvPicPr>
        <p:blipFill>
          <a:blip r:embed="rId3"/>
          <a:stretch/>
        </p:blipFill>
        <p:spPr>
          <a:xfrm>
            <a:off x="4165560" y="61390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64" name="Picture 6"/>
          <p:cNvPicPr/>
          <p:nvPr/>
        </p:nvPicPr>
        <p:blipFill>
          <a:blip r:embed="rId4"/>
          <a:stretch/>
        </p:blipFill>
        <p:spPr>
          <a:xfrm>
            <a:off x="3355920" y="6961680"/>
            <a:ext cx="359280" cy="245160"/>
          </a:xfrm>
          <a:prstGeom prst="rect">
            <a:avLst/>
          </a:prstGeom>
          <a:ln>
            <a:noFill/>
          </a:ln>
        </p:spPr>
      </p:pic>
      <p:pic>
        <p:nvPicPr>
          <p:cNvPr id="2565" name="Picture 6"/>
          <p:cNvPicPr/>
          <p:nvPr/>
        </p:nvPicPr>
        <p:blipFill>
          <a:blip r:embed="rId4"/>
          <a:stretch/>
        </p:blipFill>
        <p:spPr>
          <a:xfrm>
            <a:off x="3985560" y="7101360"/>
            <a:ext cx="359280" cy="245160"/>
          </a:xfrm>
          <a:prstGeom prst="rect">
            <a:avLst/>
          </a:prstGeom>
          <a:ln>
            <a:noFill/>
          </a:ln>
        </p:spPr>
      </p:pic>
      <p:pic>
        <p:nvPicPr>
          <p:cNvPr id="2566" name="Picture 4"/>
          <p:cNvPicPr/>
          <p:nvPr/>
        </p:nvPicPr>
        <p:blipFill>
          <a:blip r:embed="rId3"/>
          <a:stretch/>
        </p:blipFill>
        <p:spPr>
          <a:xfrm>
            <a:off x="2022480" y="444816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67" name="Picture 4"/>
          <p:cNvPicPr/>
          <p:nvPr/>
        </p:nvPicPr>
        <p:blipFill>
          <a:blip r:embed="rId3"/>
          <a:stretch/>
        </p:blipFill>
        <p:spPr>
          <a:xfrm>
            <a:off x="2461680" y="331056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68" name="Picture 10"/>
          <p:cNvPicPr/>
          <p:nvPr/>
        </p:nvPicPr>
        <p:blipFill>
          <a:blip r:embed="rId5"/>
          <a:stretch/>
        </p:blipFill>
        <p:spPr>
          <a:xfrm rot="10800000">
            <a:off x="2873160" y="33040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69" name="Picture 4"/>
          <p:cNvPicPr/>
          <p:nvPr/>
        </p:nvPicPr>
        <p:blipFill>
          <a:blip r:embed="rId3"/>
          <a:stretch/>
        </p:blipFill>
        <p:spPr>
          <a:xfrm>
            <a:off x="3499920" y="24058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70" name="Picture 10"/>
          <p:cNvPicPr/>
          <p:nvPr/>
        </p:nvPicPr>
        <p:blipFill>
          <a:blip r:embed="rId5"/>
          <a:stretch/>
        </p:blipFill>
        <p:spPr>
          <a:xfrm rot="10800000">
            <a:off x="3911400" y="23990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71" name="Picture 4"/>
          <p:cNvPicPr/>
          <p:nvPr/>
        </p:nvPicPr>
        <p:blipFill>
          <a:blip r:embed="rId3"/>
          <a:stretch/>
        </p:blipFill>
        <p:spPr>
          <a:xfrm>
            <a:off x="3530520" y="41428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72" name="Picture 10"/>
          <p:cNvPicPr/>
          <p:nvPr/>
        </p:nvPicPr>
        <p:blipFill>
          <a:blip r:embed="rId5"/>
          <a:stretch/>
        </p:blipFill>
        <p:spPr>
          <a:xfrm rot="10800000">
            <a:off x="3881880" y="40888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73" name="Picture 4"/>
          <p:cNvPicPr/>
          <p:nvPr/>
        </p:nvPicPr>
        <p:blipFill>
          <a:blip r:embed="rId3"/>
          <a:stretch/>
        </p:blipFill>
        <p:spPr>
          <a:xfrm>
            <a:off x="1330200" y="49240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74" name="Picture 4"/>
          <p:cNvPicPr/>
          <p:nvPr/>
        </p:nvPicPr>
        <p:blipFill>
          <a:blip r:embed="rId3"/>
          <a:stretch/>
        </p:blipFill>
        <p:spPr>
          <a:xfrm>
            <a:off x="2045520" y="5488200"/>
            <a:ext cx="359280" cy="359280"/>
          </a:xfrm>
          <a:prstGeom prst="rect">
            <a:avLst/>
          </a:prstGeom>
          <a:ln>
            <a:noFill/>
          </a:ln>
        </p:spPr>
      </p:pic>
      <p:sp>
        <p:nvSpPr>
          <p:cNvPr id="2575" name="CustomShape 3"/>
          <p:cNvSpPr/>
          <p:nvPr/>
        </p:nvSpPr>
        <p:spPr>
          <a:xfrm>
            <a:off x="5338440" y="3738600"/>
            <a:ext cx="5271840" cy="371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сети специализированных центров приема дикоросов у населения и предприятий.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Управление технологической и коммерческой деятельностью централизовано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единые ТУ; единые параметры качества сырья и готовой продукции; единый бренд, планирование логистики и продаж. Консолидация объемов и стандартизация обеспечат конкурентное положение и выход на ритейл.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Фактор нестабильности урожаев может быть снижен за счет широты ассортимента и приема у населения культурных ягод.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Рядом расположенные территории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альтернативные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точки возможной организации специализированных пунктов заготовки и переработки (например Казанский или Сладковский МР; Вагайский, Тобольский или Уватский МР)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– конкуренция территорий за первенство в реализации.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Специализация пунктов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на севере, западе или юго-востоке региона определяется особенностями сырьевой базы: ягода / гриб / шишка /иван-чай / лечебные травы / др. /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576" name="CustomShape 4"/>
          <p:cNvSpPr/>
          <p:nvPr/>
        </p:nvSpPr>
        <p:spPr>
          <a:xfrm>
            <a:off x="2361240" y="1778400"/>
            <a:ext cx="2822760" cy="282456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7" name="CustomShape 5"/>
          <p:cNvSpPr/>
          <p:nvPr/>
        </p:nvSpPr>
        <p:spPr>
          <a:xfrm>
            <a:off x="848520" y="4367880"/>
            <a:ext cx="1972440" cy="102744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8" name="CustomShape 6"/>
          <p:cNvSpPr/>
          <p:nvPr/>
        </p:nvSpPr>
        <p:spPr>
          <a:xfrm>
            <a:off x="1567800" y="5334480"/>
            <a:ext cx="1972440" cy="102744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9" name="CustomShape 7"/>
          <p:cNvSpPr/>
          <p:nvPr/>
        </p:nvSpPr>
        <p:spPr>
          <a:xfrm>
            <a:off x="2904120" y="6551280"/>
            <a:ext cx="1972440" cy="102744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580" name="Picture 2"/>
          <p:cNvPicPr/>
          <p:nvPr/>
        </p:nvPicPr>
        <p:blipFill>
          <a:blip r:embed="rId6"/>
          <a:stretch/>
        </p:blipFill>
        <p:spPr>
          <a:xfrm>
            <a:off x="3701160" y="217116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581" name="Picture 2"/>
          <p:cNvPicPr/>
          <p:nvPr/>
        </p:nvPicPr>
        <p:blipFill>
          <a:blip r:embed="rId6"/>
          <a:stretch/>
        </p:blipFill>
        <p:spPr>
          <a:xfrm>
            <a:off x="2685960" y="3057120"/>
            <a:ext cx="359280" cy="359280"/>
          </a:xfrm>
          <a:prstGeom prst="rect">
            <a:avLst/>
          </a:prstGeom>
          <a:ln>
            <a:noFill/>
          </a:ln>
        </p:spPr>
      </p:pic>
      <p:sp>
        <p:nvSpPr>
          <p:cNvPr id="2582" name="CustomShape 8"/>
          <p:cNvSpPr/>
          <p:nvPr/>
        </p:nvSpPr>
        <p:spPr>
          <a:xfrm>
            <a:off x="5426280" y="1082880"/>
            <a:ext cx="49568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формирование сырьевой базы для создания в регионе производства БАДов, производства фармацевтического сырья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583" name="CustomShape 9"/>
          <p:cNvSpPr/>
          <p:nvPr/>
        </p:nvSpPr>
        <p:spPr>
          <a:xfrm>
            <a:off x="207360" y="6976800"/>
            <a:ext cx="24778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Лесного плана Тюменской области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584" name="CustomShape 10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8B541A11-D160-4C73-B4DC-62B6CAFDDE4E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51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86" name="CustomShape 2"/>
          <p:cNvSpPr/>
          <p:nvPr/>
        </p:nvSpPr>
        <p:spPr>
          <a:xfrm>
            <a:off x="743400" y="355680"/>
            <a:ext cx="845460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Прием и переработка меда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587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588" name="Picture 4"/>
          <p:cNvPicPr/>
          <p:nvPr/>
        </p:nvPicPr>
        <p:blipFill>
          <a:blip r:embed="rId3"/>
          <a:stretch/>
        </p:blipFill>
        <p:spPr>
          <a:xfrm>
            <a:off x="4156200" y="615600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589" name="Picture 4"/>
          <p:cNvPicPr/>
          <p:nvPr/>
        </p:nvPicPr>
        <p:blipFill>
          <a:blip r:embed="rId3"/>
          <a:stretch/>
        </p:blipFill>
        <p:spPr>
          <a:xfrm>
            <a:off x="2660760" y="583200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590" name="Picture 4"/>
          <p:cNvPicPr/>
          <p:nvPr/>
        </p:nvPicPr>
        <p:blipFill>
          <a:blip r:embed="rId3"/>
          <a:stretch/>
        </p:blipFill>
        <p:spPr>
          <a:xfrm>
            <a:off x="3308400" y="702324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591" name="Picture 4"/>
          <p:cNvPicPr/>
          <p:nvPr/>
        </p:nvPicPr>
        <p:blipFill>
          <a:blip r:embed="rId3"/>
          <a:stretch/>
        </p:blipFill>
        <p:spPr>
          <a:xfrm>
            <a:off x="4013280" y="712800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592" name="Picture 4"/>
          <p:cNvPicPr/>
          <p:nvPr/>
        </p:nvPicPr>
        <p:blipFill>
          <a:blip r:embed="rId3"/>
          <a:stretch/>
        </p:blipFill>
        <p:spPr>
          <a:xfrm>
            <a:off x="2079720" y="260316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593" name="Picture 4"/>
          <p:cNvPicPr/>
          <p:nvPr/>
        </p:nvPicPr>
        <p:blipFill>
          <a:blip r:embed="rId3"/>
          <a:stretch/>
        </p:blipFill>
        <p:spPr>
          <a:xfrm>
            <a:off x="1355760" y="493668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594" name="Picture 4"/>
          <p:cNvPicPr/>
          <p:nvPr/>
        </p:nvPicPr>
        <p:blipFill>
          <a:blip r:embed="rId3"/>
          <a:stretch/>
        </p:blipFill>
        <p:spPr>
          <a:xfrm>
            <a:off x="1679760" y="530820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595" name="Picture 4"/>
          <p:cNvPicPr/>
          <p:nvPr/>
        </p:nvPicPr>
        <p:blipFill>
          <a:blip r:embed="rId3"/>
          <a:stretch/>
        </p:blipFill>
        <p:spPr>
          <a:xfrm>
            <a:off x="2079720" y="5470200"/>
            <a:ext cx="323280" cy="323280"/>
          </a:xfrm>
          <a:prstGeom prst="rect">
            <a:avLst/>
          </a:prstGeom>
          <a:ln>
            <a:noFill/>
          </a:ln>
        </p:spPr>
      </p:pic>
      <p:sp>
        <p:nvSpPr>
          <p:cNvPr id="2596" name="CustomShape 3"/>
          <p:cNvSpPr/>
          <p:nvPr/>
        </p:nvSpPr>
        <p:spPr>
          <a:xfrm>
            <a:off x="5340600" y="4102560"/>
            <a:ext cx="5219640" cy="286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сети центров сбора, первичной подготовки и фасовки меда и продукции пчеловодства. Центры могут быть организованы на принципах кооператива.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Управление технологической и коммерческой деятельностью централизовано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единые ТУ; единые параметры качества принимаемого сырья и готовой продукции; единый бренд, планирование логистики и продаж. Консолидация объемов и стандартизация дадут конкурентоспособность и выход на ритейл.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Рядом расположенные территории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альтернативные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точки возможной организации специализированных пунктов приема, заготовки и фасовки (например, Казанский, Сладковский и Абатский МР).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597" name="CustomShape 4"/>
          <p:cNvSpPr/>
          <p:nvPr/>
        </p:nvSpPr>
        <p:spPr>
          <a:xfrm>
            <a:off x="1205640" y="4594680"/>
            <a:ext cx="2071440" cy="175068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8" name="CustomShape 5"/>
          <p:cNvSpPr/>
          <p:nvPr/>
        </p:nvSpPr>
        <p:spPr>
          <a:xfrm>
            <a:off x="2892600" y="5832000"/>
            <a:ext cx="2071440" cy="175068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9" name="CustomShape 6"/>
          <p:cNvSpPr/>
          <p:nvPr/>
        </p:nvSpPr>
        <p:spPr>
          <a:xfrm>
            <a:off x="5426280" y="1082880"/>
            <a:ext cx="49568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создание устойчивых условий для развития в регионе пчеловодства, в том числе, в направлении производства фармацевтического сырья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00" name="CustomShape 7"/>
          <p:cNvSpPr/>
          <p:nvPr/>
        </p:nvSpPr>
        <p:spPr>
          <a:xfrm>
            <a:off x="207360" y="6976800"/>
            <a:ext cx="306972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фактического развития вида деятельности на территориях и потенциала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01" name="CustomShape 8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9EDBA805-D983-4FD9-B063-D90704B0DB95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52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2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03" name="CustomShape 2"/>
          <p:cNvSpPr/>
          <p:nvPr/>
        </p:nvSpPr>
        <p:spPr>
          <a:xfrm>
            <a:off x="743400" y="355680"/>
            <a:ext cx="845460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Приемка, производство (теплицы / открытый грунт) и переработка овощей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604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605" name="Picture 2"/>
          <p:cNvPicPr/>
          <p:nvPr/>
        </p:nvPicPr>
        <p:blipFill>
          <a:blip r:embed="rId3"/>
          <a:stretch/>
        </p:blipFill>
        <p:spPr>
          <a:xfrm>
            <a:off x="2660760" y="581976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06" name="Picture 2"/>
          <p:cNvPicPr/>
          <p:nvPr/>
        </p:nvPicPr>
        <p:blipFill>
          <a:blip r:embed="rId3"/>
          <a:stretch/>
        </p:blipFill>
        <p:spPr>
          <a:xfrm>
            <a:off x="4175280" y="61552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07" name="Picture 2"/>
          <p:cNvPicPr/>
          <p:nvPr/>
        </p:nvPicPr>
        <p:blipFill>
          <a:blip r:embed="rId3"/>
          <a:stretch/>
        </p:blipFill>
        <p:spPr>
          <a:xfrm>
            <a:off x="3298680" y="69872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08" name="Picture 2"/>
          <p:cNvPicPr/>
          <p:nvPr/>
        </p:nvPicPr>
        <p:blipFill>
          <a:blip r:embed="rId3"/>
          <a:stretch/>
        </p:blipFill>
        <p:spPr>
          <a:xfrm>
            <a:off x="3465720" y="57254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09" name="Picture 2"/>
          <p:cNvPicPr/>
          <p:nvPr/>
        </p:nvPicPr>
        <p:blipFill>
          <a:blip r:embed="rId3"/>
          <a:stretch/>
        </p:blipFill>
        <p:spPr>
          <a:xfrm>
            <a:off x="1884600" y="393480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10" name="Picture 2"/>
          <p:cNvPicPr/>
          <p:nvPr/>
        </p:nvPicPr>
        <p:blipFill>
          <a:blip r:embed="rId3"/>
          <a:stretch/>
        </p:blipFill>
        <p:spPr>
          <a:xfrm>
            <a:off x="3478680" y="24134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11" name="Picture 2"/>
          <p:cNvPicPr/>
          <p:nvPr/>
        </p:nvPicPr>
        <p:blipFill>
          <a:blip r:embed="rId3"/>
          <a:stretch/>
        </p:blipFill>
        <p:spPr>
          <a:xfrm>
            <a:off x="3603240" y="41428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12" name="Picture 2"/>
          <p:cNvPicPr/>
          <p:nvPr/>
        </p:nvPicPr>
        <p:blipFill>
          <a:blip r:embed="rId3"/>
          <a:stretch/>
        </p:blipFill>
        <p:spPr>
          <a:xfrm>
            <a:off x="1346040" y="49244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13" name="Picture 2"/>
          <p:cNvPicPr/>
          <p:nvPr/>
        </p:nvPicPr>
        <p:blipFill>
          <a:blip r:embed="rId3"/>
          <a:stretch/>
        </p:blipFill>
        <p:spPr>
          <a:xfrm>
            <a:off x="1526040" y="52844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14" name="Picture 2"/>
          <p:cNvPicPr/>
          <p:nvPr/>
        </p:nvPicPr>
        <p:blipFill>
          <a:blip r:embed="rId3"/>
          <a:stretch/>
        </p:blipFill>
        <p:spPr>
          <a:xfrm>
            <a:off x="2103480" y="5459760"/>
            <a:ext cx="359280" cy="359280"/>
          </a:xfrm>
          <a:prstGeom prst="rect">
            <a:avLst/>
          </a:prstGeom>
          <a:ln>
            <a:noFill/>
          </a:ln>
        </p:spPr>
      </p:pic>
      <p:sp>
        <p:nvSpPr>
          <p:cNvPr id="2615" name="CustomShape 3"/>
          <p:cNvSpPr/>
          <p:nvPr/>
        </p:nvSpPr>
        <p:spPr>
          <a:xfrm>
            <a:off x="5338440" y="3738600"/>
            <a:ext cx="5044680" cy="392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сети тепличных комплексов и пунктов приемки у ЛПХ и КФХ овощей открытого грунта, а также 2-3 центров переработки (замороженные смеси, консервация).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Пункты приемки могут быть созданы на базе кооперативов.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Управление технологической и коммерческой деятельностью централизовано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единые ТУ; единые параметры качества принимаемого на переработку сырья и готовой продукции; единый бренд, планирование логистики и продаж. Консолидация объемов и стандартизация обеспечат конкурентное положение и выход на ритейл.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Рядом расположенные территории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альтернативные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точки возможной организации теплиц и предприятий переработки (например Ялуторовский, Заводоуковский и Омутинский районы)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конкуренция территорий за первенство в реализации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Специализация тепличных хозяйств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на различных территориях определяется природно-климатическими условиями.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16" name="CustomShape 4"/>
          <p:cNvSpPr/>
          <p:nvPr/>
        </p:nvSpPr>
        <p:spPr>
          <a:xfrm>
            <a:off x="842760" y="4513320"/>
            <a:ext cx="1816920" cy="181656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7" name="CustomShape 5"/>
          <p:cNvSpPr/>
          <p:nvPr/>
        </p:nvSpPr>
        <p:spPr>
          <a:xfrm>
            <a:off x="2410200" y="5303520"/>
            <a:ext cx="2385000" cy="218736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8" name="CustomShape 6"/>
          <p:cNvSpPr/>
          <p:nvPr/>
        </p:nvSpPr>
        <p:spPr>
          <a:xfrm>
            <a:off x="5426280" y="1082880"/>
            <a:ext cx="4956840" cy="94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увеличение доли перерабатываемой овощной продукции, увеличение добавленной стоимости в овощеводстве, интенсификация использования земель сельскохозяйственного назначения.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19" name="CustomShape 7"/>
          <p:cNvSpPr/>
          <p:nvPr/>
        </p:nvSpPr>
        <p:spPr>
          <a:xfrm>
            <a:off x="207360" y="6976800"/>
            <a:ext cx="28126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наличия земель по назначению и потребности рынка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20" name="CustomShape 8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8164CFD6-D362-4BB6-B5D2-90F1E210B6D2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53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22" name="CustomShape 2"/>
          <p:cNvSpPr/>
          <p:nvPr/>
        </p:nvSpPr>
        <p:spPr>
          <a:xfrm>
            <a:off x="743400" y="355680"/>
            <a:ext cx="953316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Комплексный придорожный сервис (без СТО для большегрузной и спецтехники)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623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624" name="Picture 4"/>
          <p:cNvPicPr/>
          <p:nvPr/>
        </p:nvPicPr>
        <p:blipFill>
          <a:blip r:embed="rId3"/>
          <a:stretch/>
        </p:blipFill>
        <p:spPr>
          <a:xfrm>
            <a:off x="2631960" y="58442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25" name="Picture 4"/>
          <p:cNvPicPr/>
          <p:nvPr/>
        </p:nvPicPr>
        <p:blipFill>
          <a:blip r:embed="rId3"/>
          <a:stretch/>
        </p:blipFill>
        <p:spPr>
          <a:xfrm>
            <a:off x="4146480" y="616932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26" name="Picture 4"/>
          <p:cNvPicPr/>
          <p:nvPr/>
        </p:nvPicPr>
        <p:blipFill>
          <a:blip r:embed="rId3"/>
          <a:stretch/>
        </p:blipFill>
        <p:spPr>
          <a:xfrm>
            <a:off x="3417840" y="574272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27" name="Picture 4"/>
          <p:cNvPicPr/>
          <p:nvPr/>
        </p:nvPicPr>
        <p:blipFill>
          <a:blip r:embed="rId3"/>
          <a:stretch/>
        </p:blipFill>
        <p:spPr>
          <a:xfrm>
            <a:off x="2884320" y="30088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28" name="Picture 4"/>
          <p:cNvPicPr/>
          <p:nvPr/>
        </p:nvPicPr>
        <p:blipFill>
          <a:blip r:embed="rId3"/>
          <a:stretch/>
        </p:blipFill>
        <p:spPr>
          <a:xfrm>
            <a:off x="1346040" y="49298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29" name="Picture 4"/>
          <p:cNvPicPr/>
          <p:nvPr/>
        </p:nvPicPr>
        <p:blipFill>
          <a:blip r:embed="rId3"/>
          <a:stretch/>
        </p:blipFill>
        <p:spPr>
          <a:xfrm>
            <a:off x="1501200" y="5567040"/>
            <a:ext cx="359280" cy="359280"/>
          </a:xfrm>
          <a:prstGeom prst="rect">
            <a:avLst/>
          </a:prstGeom>
          <a:ln>
            <a:noFill/>
          </a:ln>
        </p:spPr>
      </p:pic>
      <p:sp>
        <p:nvSpPr>
          <p:cNvPr id="2630" name="CustomShape 3"/>
          <p:cNvSpPr/>
          <p:nvPr/>
        </p:nvSpPr>
        <p:spPr>
          <a:xfrm>
            <a:off x="5338440" y="3738600"/>
            <a:ext cx="5161320" cy="350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вдоль федеральных трасс сети стандартизованных центров придорожного сервиса (включая заведение общественного питания, магазин, санитарный узел, площадку для отдыха, парковку, небольшое СТО, предпочтительно – АЗС).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Формат: разработка собственного или использование франшизы.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Сеть может быть организована на базе одной компании / группы компаний или независимыми участниками на основе договора.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Элементом интеграции может быть не только маркетинг, но и материально-техническое снабжение, управление качеством, продажи, подбор и обучение персонала.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Рядом расположенные территории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альтернативные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точки возможной организации сервисов (например Ялуторовский, Заводоуковский районы)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конкуренция территорий за первенство в реализации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31" name="CustomShape 4"/>
          <p:cNvSpPr/>
          <p:nvPr/>
        </p:nvSpPr>
        <p:spPr>
          <a:xfrm>
            <a:off x="920160" y="4771800"/>
            <a:ext cx="1362600" cy="133020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32" name="CustomShape 5"/>
          <p:cNvSpPr/>
          <p:nvPr/>
        </p:nvSpPr>
        <p:spPr>
          <a:xfrm>
            <a:off x="2492640" y="5591880"/>
            <a:ext cx="2253960" cy="111960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33" name="CustomShape 6"/>
          <p:cNvSpPr/>
          <p:nvPr/>
        </p:nvSpPr>
        <p:spPr>
          <a:xfrm>
            <a:off x="5426280" y="1082880"/>
            <a:ext cx="495684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создание комфортных туристических условий для транзитного легкового трафика за счет формирования единого стандартного узнаваемого сервиса.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34" name="CustomShape 7"/>
          <p:cNvSpPr/>
          <p:nvPr/>
        </p:nvSpPr>
        <p:spPr>
          <a:xfrm>
            <a:off x="207360" y="6976800"/>
            <a:ext cx="26762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трафика и сложившейся сетки придорожных объектов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35" name="CustomShape 8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CCA388DF-25C9-44CD-9E76-25E7EA74E2E9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54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6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37" name="CustomShape 2"/>
          <p:cNvSpPr/>
          <p:nvPr/>
        </p:nvSpPr>
        <p:spPr>
          <a:xfrm>
            <a:off x="743400" y="355680"/>
            <a:ext cx="953316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Специализированные СТО для большегрузной и спецтехники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638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639" name="Picture 2"/>
          <p:cNvPicPr/>
          <p:nvPr/>
        </p:nvPicPr>
        <p:blipFill>
          <a:blip r:embed="rId3"/>
          <a:stretch/>
        </p:blipFill>
        <p:spPr>
          <a:xfrm>
            <a:off x="2784600" y="31910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40" name="Picture 2"/>
          <p:cNvPicPr/>
          <p:nvPr/>
        </p:nvPicPr>
        <p:blipFill>
          <a:blip r:embed="rId3"/>
          <a:stretch/>
        </p:blipFill>
        <p:spPr>
          <a:xfrm>
            <a:off x="2604600" y="33976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41" name="Picture 2"/>
          <p:cNvPicPr/>
          <p:nvPr/>
        </p:nvPicPr>
        <p:blipFill>
          <a:blip r:embed="rId3"/>
          <a:stretch/>
        </p:blipFill>
        <p:spPr>
          <a:xfrm>
            <a:off x="4108320" y="23144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42" name="Picture 2"/>
          <p:cNvPicPr/>
          <p:nvPr/>
        </p:nvPicPr>
        <p:blipFill>
          <a:blip r:embed="rId3"/>
          <a:stretch/>
        </p:blipFill>
        <p:spPr>
          <a:xfrm>
            <a:off x="1308960" y="498816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43" name="Picture 2"/>
          <p:cNvPicPr/>
          <p:nvPr/>
        </p:nvPicPr>
        <p:blipFill>
          <a:blip r:embed="rId3"/>
          <a:stretch/>
        </p:blipFill>
        <p:spPr>
          <a:xfrm>
            <a:off x="1517760" y="57596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44" name="Picture 2"/>
          <p:cNvPicPr/>
          <p:nvPr/>
        </p:nvPicPr>
        <p:blipFill>
          <a:blip r:embed="rId3"/>
          <a:stretch/>
        </p:blipFill>
        <p:spPr>
          <a:xfrm>
            <a:off x="2080440" y="5579640"/>
            <a:ext cx="359280" cy="359280"/>
          </a:xfrm>
          <a:prstGeom prst="rect">
            <a:avLst/>
          </a:prstGeom>
          <a:ln>
            <a:noFill/>
          </a:ln>
        </p:spPr>
      </p:pic>
      <p:sp>
        <p:nvSpPr>
          <p:cNvPr id="2645" name="CustomShape 3"/>
          <p:cNvSpPr/>
          <p:nvPr/>
        </p:nvSpPr>
        <p:spPr>
          <a:xfrm>
            <a:off x="5338440" y="3738600"/>
            <a:ext cx="5161320" cy="328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сети специализированных СТО для большегрузной, длинномерной техники и спецтехники вдоль федеральных трасс в местах с большим транзитным трафиком и концентрацией собственной спецтехники на территориях.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Единый формат и стандарты обслуживания: разработка собственного или использование франшизы.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Сеть может быть организована на базе одной компании / группы компаний или независимыми участниками на основе договора.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Элементом интеграции может быть не только маркетинг, но и материально-техническое снабжение, управление качеством, продажи, подбор и обучение персонала.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Рядом расположенные территории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альтернативные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точки возможной организации сервисов (например Ялуторовский, Заводоуковский, Омутинский районы, Тобольск и Тобольский МР)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конкуренция территорий за первенство в реализации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46" name="CustomShape 4"/>
          <p:cNvSpPr/>
          <p:nvPr/>
        </p:nvSpPr>
        <p:spPr>
          <a:xfrm>
            <a:off x="881280" y="4671000"/>
            <a:ext cx="1816920" cy="181656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47" name="CustomShape 5"/>
          <p:cNvSpPr/>
          <p:nvPr/>
        </p:nvSpPr>
        <p:spPr>
          <a:xfrm>
            <a:off x="2316240" y="2837520"/>
            <a:ext cx="1134360" cy="116388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48" name="CustomShape 6"/>
          <p:cNvSpPr/>
          <p:nvPr/>
        </p:nvSpPr>
        <p:spPr>
          <a:xfrm>
            <a:off x="5426280" y="1082880"/>
            <a:ext cx="495684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создание условий для дальнейшего устойчивого увеличения грузового трафика в условиях повышения стандартов транспортных компаний за счет формирования.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49" name="CustomShape 7"/>
          <p:cNvSpPr/>
          <p:nvPr/>
        </p:nvSpPr>
        <p:spPr>
          <a:xfrm>
            <a:off x="207360" y="6976800"/>
            <a:ext cx="315756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грузового трафика и концентрации промышленной техники в МО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50" name="CustomShape 8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156B399E-22AA-4DC1-B1CB-C205BFB27D6B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55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1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52" name="CustomShape 2"/>
          <p:cNvSpPr/>
          <p:nvPr/>
        </p:nvSpPr>
        <p:spPr>
          <a:xfrm>
            <a:off x="743400" y="355680"/>
            <a:ext cx="953316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Специализированные СТО для техники АПК, в т.ч. сервис и прокат малой техники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653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654" name="Picture 2"/>
          <p:cNvPicPr/>
          <p:nvPr/>
        </p:nvPicPr>
        <p:blipFill>
          <a:blip r:embed="rId3"/>
          <a:stretch/>
        </p:blipFill>
        <p:spPr>
          <a:xfrm>
            <a:off x="2612880" y="585792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55" name="Picture 2"/>
          <p:cNvPicPr/>
          <p:nvPr/>
        </p:nvPicPr>
        <p:blipFill>
          <a:blip r:embed="rId3"/>
          <a:stretch/>
        </p:blipFill>
        <p:spPr>
          <a:xfrm>
            <a:off x="4156200" y="612000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56" name="Picture 2"/>
          <p:cNvPicPr/>
          <p:nvPr/>
        </p:nvPicPr>
        <p:blipFill>
          <a:blip r:embed="rId3"/>
          <a:stretch/>
        </p:blipFill>
        <p:spPr>
          <a:xfrm>
            <a:off x="3355920" y="692460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57" name="Picture 2"/>
          <p:cNvPicPr/>
          <p:nvPr/>
        </p:nvPicPr>
        <p:blipFill>
          <a:blip r:embed="rId3"/>
          <a:stretch/>
        </p:blipFill>
        <p:spPr>
          <a:xfrm>
            <a:off x="3535920" y="621792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58" name="Picture 2"/>
          <p:cNvPicPr/>
          <p:nvPr/>
        </p:nvPicPr>
        <p:blipFill>
          <a:blip r:embed="rId3"/>
          <a:stretch/>
        </p:blipFill>
        <p:spPr>
          <a:xfrm>
            <a:off x="2612880" y="322776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59" name="Picture 2"/>
          <p:cNvPicPr/>
          <p:nvPr/>
        </p:nvPicPr>
        <p:blipFill>
          <a:blip r:embed="rId3"/>
          <a:stretch/>
        </p:blipFill>
        <p:spPr>
          <a:xfrm>
            <a:off x="1317600" y="490536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60" name="Picture 2"/>
          <p:cNvPicPr/>
          <p:nvPr/>
        </p:nvPicPr>
        <p:blipFill>
          <a:blip r:embed="rId3"/>
          <a:stretch/>
        </p:blipFill>
        <p:spPr>
          <a:xfrm>
            <a:off x="1479600" y="537948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661" name="Picture 2"/>
          <p:cNvPicPr/>
          <p:nvPr/>
        </p:nvPicPr>
        <p:blipFill>
          <a:blip r:embed="rId3"/>
          <a:stretch/>
        </p:blipFill>
        <p:spPr>
          <a:xfrm>
            <a:off x="2060640" y="5555160"/>
            <a:ext cx="359280" cy="359280"/>
          </a:xfrm>
          <a:prstGeom prst="rect">
            <a:avLst/>
          </a:prstGeom>
          <a:ln>
            <a:noFill/>
          </a:ln>
        </p:spPr>
      </p:pic>
      <p:sp>
        <p:nvSpPr>
          <p:cNvPr id="2662" name="CustomShape 3"/>
          <p:cNvSpPr/>
          <p:nvPr/>
        </p:nvSpPr>
        <p:spPr>
          <a:xfrm>
            <a:off x="5255280" y="3738600"/>
            <a:ext cx="5344920" cy="371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сети специализированных станций обслуживания сельскохозяйственной техники и спецтехники (обеспечение постгарантийного сервиса, оперативный ремонт по месту базирования техники, поставка комплектующих).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Отличительная особенность: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возможность сервиса и проката малой сельскохозяйственной техники для нужд ЛПХ и небольших КФХ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, оказание сезонных услуг (формат МТС).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Сеть может быть организована на базе одной компании / группы компаний или независимыми участниками на основе договора.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Элементом интеграции должно стать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материально-техническое снабжение, управление качеством, подбор и обучение персонала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Рядом расположенные территории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альтернативные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точки возможной организации сервисов (например г. Ишим, Ишимский, Абатский, Казанский МР)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конкуренция территорий за первенство в реализации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. Критерии выбора территорий: концентрация техники АПК, спецтехники, межрайонная логистика.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63" name="CustomShape 4"/>
          <p:cNvSpPr/>
          <p:nvPr/>
        </p:nvSpPr>
        <p:spPr>
          <a:xfrm>
            <a:off x="3057480" y="5735160"/>
            <a:ext cx="1816920" cy="181656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4" name="CustomShape 5"/>
          <p:cNvSpPr/>
          <p:nvPr/>
        </p:nvSpPr>
        <p:spPr>
          <a:xfrm>
            <a:off x="920520" y="4771080"/>
            <a:ext cx="2394000" cy="156672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5" name="CustomShape 6"/>
          <p:cNvSpPr/>
          <p:nvPr/>
        </p:nvSpPr>
        <p:spPr>
          <a:xfrm>
            <a:off x="5426280" y="1082880"/>
            <a:ext cx="4956840" cy="94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снижение времени простоя техники в период сезонных работ, обеспечение доступа к технике малых хозяйств (ЛПХ и КФХ), снижение эксплуатационных расходов хозяйств.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66" name="CustomShape 7"/>
          <p:cNvSpPr/>
          <p:nvPr/>
        </p:nvSpPr>
        <p:spPr>
          <a:xfrm>
            <a:off x="207360" y="6976800"/>
            <a:ext cx="315756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концентрации техники АПК и предложенных реестров бизнес-идей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67" name="CustomShape 8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A6A8F218-6682-4D6E-8AE1-B0B3C133A810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56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9" name="CustomShape 2"/>
          <p:cNvSpPr/>
          <p:nvPr/>
        </p:nvSpPr>
        <p:spPr>
          <a:xfrm>
            <a:off x="743400" y="355680"/>
            <a:ext cx="953316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Фермерские рынки с единым коммерческим центром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670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671" name="Picture 2"/>
          <p:cNvPicPr/>
          <p:nvPr/>
        </p:nvPicPr>
        <p:blipFill>
          <a:blip r:embed="rId3"/>
          <a:stretch/>
        </p:blipFill>
        <p:spPr>
          <a:xfrm>
            <a:off x="4184640" y="6198120"/>
            <a:ext cx="287280" cy="287280"/>
          </a:xfrm>
          <a:prstGeom prst="rect">
            <a:avLst/>
          </a:prstGeom>
          <a:ln>
            <a:noFill/>
          </a:ln>
        </p:spPr>
      </p:pic>
      <p:pic>
        <p:nvPicPr>
          <p:cNvPr id="2672" name="Picture 2"/>
          <p:cNvPicPr/>
          <p:nvPr/>
        </p:nvPicPr>
        <p:blipFill>
          <a:blip r:embed="rId3"/>
          <a:stretch/>
        </p:blipFill>
        <p:spPr>
          <a:xfrm>
            <a:off x="1946160" y="4483440"/>
            <a:ext cx="287280" cy="287280"/>
          </a:xfrm>
          <a:prstGeom prst="rect">
            <a:avLst/>
          </a:prstGeom>
          <a:ln>
            <a:noFill/>
          </a:ln>
        </p:spPr>
      </p:pic>
      <p:pic>
        <p:nvPicPr>
          <p:cNvPr id="2673" name="Picture 2"/>
          <p:cNvPicPr/>
          <p:nvPr/>
        </p:nvPicPr>
        <p:blipFill>
          <a:blip r:embed="rId3"/>
          <a:stretch/>
        </p:blipFill>
        <p:spPr>
          <a:xfrm>
            <a:off x="2870280" y="3026160"/>
            <a:ext cx="287280" cy="287280"/>
          </a:xfrm>
          <a:prstGeom prst="rect">
            <a:avLst/>
          </a:prstGeom>
          <a:ln>
            <a:noFill/>
          </a:ln>
        </p:spPr>
      </p:pic>
      <p:pic>
        <p:nvPicPr>
          <p:cNvPr id="2674" name="Picture 2"/>
          <p:cNvPicPr/>
          <p:nvPr/>
        </p:nvPicPr>
        <p:blipFill>
          <a:blip r:embed="rId3"/>
          <a:stretch/>
        </p:blipFill>
        <p:spPr>
          <a:xfrm>
            <a:off x="1346040" y="4950360"/>
            <a:ext cx="287280" cy="287280"/>
          </a:xfrm>
          <a:prstGeom prst="rect">
            <a:avLst/>
          </a:prstGeom>
          <a:ln>
            <a:noFill/>
          </a:ln>
        </p:spPr>
      </p:pic>
      <p:sp>
        <p:nvSpPr>
          <p:cNvPr id="2675" name="CustomShape 3"/>
          <p:cNvSpPr/>
          <p:nvPr/>
        </p:nvSpPr>
        <p:spPr>
          <a:xfrm>
            <a:off x="5338440" y="3738600"/>
            <a:ext cx="5271840" cy="328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сети специализированных фермерских рынков вдоль федеральных трасс – основного межрегионального трафика.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Специализация рынков: обеспечение сбыта для местных производителей (приоритет – КФХ и ЛПХ) мясной продукции, молочной продукции, продукции пчеловодства, народных промыслов, дикоросов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со стандартизованными параметрами качества, брендирования, мерчандайзинга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. Целесообразно предоставление дополнительных услуг: транспортировка, хранение, услуги товароведа, лаборатории.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Управление технологической и коммерческой деятельностью централизовано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единые ТУ; единые параметры качества продаваемой продукции; единая линейка брендов. Консолидация объемов и стандартизация обеспечат конкурентное положение и узнаваемость.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76" name="CustomShape 4"/>
          <p:cNvSpPr/>
          <p:nvPr/>
        </p:nvSpPr>
        <p:spPr>
          <a:xfrm>
            <a:off x="5426280" y="1082880"/>
            <a:ext cx="4956840" cy="115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обеспечение устойчивыми каналами реализации фермерских хозяйств и ЛПХ, ремесленников, малых предприятий пищевой промышленности региона при одновременном повышении туристической привлекательности.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77" name="CustomShape 5"/>
          <p:cNvSpPr/>
          <p:nvPr/>
        </p:nvSpPr>
        <p:spPr>
          <a:xfrm>
            <a:off x="207360" y="6976800"/>
            <a:ext cx="315756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трафика туристического потока (в т.ч. внутреннего), трафика автотранспорта 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2678" name="Picture 2"/>
          <p:cNvPicPr/>
          <p:nvPr/>
        </p:nvPicPr>
        <p:blipFill>
          <a:blip r:embed="rId4"/>
          <a:stretch/>
        </p:blipFill>
        <p:spPr>
          <a:xfrm>
            <a:off x="743400" y="4950360"/>
            <a:ext cx="287280" cy="287280"/>
          </a:xfrm>
          <a:prstGeom prst="rect">
            <a:avLst/>
          </a:prstGeom>
          <a:ln>
            <a:noFill/>
          </a:ln>
        </p:spPr>
      </p:pic>
      <p:sp>
        <p:nvSpPr>
          <p:cNvPr id="2679" name="CustomShape 6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C8B31E48-EDA4-4D4C-8107-EFF2FFBEA187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57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0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81" name="CustomShape 2"/>
          <p:cNvSpPr/>
          <p:nvPr/>
        </p:nvSpPr>
        <p:spPr>
          <a:xfrm>
            <a:off x="743400" y="355680"/>
            <a:ext cx="953316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Переработка мяса с единым коммерческим центром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682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683" name="Picture 2"/>
          <p:cNvPicPr/>
          <p:nvPr/>
        </p:nvPicPr>
        <p:blipFill>
          <a:blip r:embed="rId3"/>
          <a:stretch/>
        </p:blipFill>
        <p:spPr>
          <a:xfrm>
            <a:off x="4232160" y="617508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684" name="Picture 2"/>
          <p:cNvPicPr/>
          <p:nvPr/>
        </p:nvPicPr>
        <p:blipFill>
          <a:blip r:embed="rId3"/>
          <a:stretch/>
        </p:blipFill>
        <p:spPr>
          <a:xfrm>
            <a:off x="3441600" y="702324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685" name="Picture 2"/>
          <p:cNvPicPr/>
          <p:nvPr/>
        </p:nvPicPr>
        <p:blipFill>
          <a:blip r:embed="rId3"/>
          <a:stretch/>
        </p:blipFill>
        <p:spPr>
          <a:xfrm>
            <a:off x="4060800" y="710280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686" name="Picture 2"/>
          <p:cNvPicPr/>
          <p:nvPr/>
        </p:nvPicPr>
        <p:blipFill>
          <a:blip r:embed="rId3"/>
          <a:stretch/>
        </p:blipFill>
        <p:spPr>
          <a:xfrm>
            <a:off x="2089080" y="447012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687" name="Picture 2"/>
          <p:cNvPicPr/>
          <p:nvPr/>
        </p:nvPicPr>
        <p:blipFill>
          <a:blip r:embed="rId3"/>
          <a:stretch/>
        </p:blipFill>
        <p:spPr>
          <a:xfrm>
            <a:off x="2813040" y="300312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688" name="Picture 2"/>
          <p:cNvPicPr/>
          <p:nvPr/>
        </p:nvPicPr>
        <p:blipFill>
          <a:blip r:embed="rId3"/>
          <a:stretch/>
        </p:blipFill>
        <p:spPr>
          <a:xfrm>
            <a:off x="4273560" y="229824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689" name="Picture 2"/>
          <p:cNvPicPr/>
          <p:nvPr/>
        </p:nvPicPr>
        <p:blipFill>
          <a:blip r:embed="rId3"/>
          <a:stretch/>
        </p:blipFill>
        <p:spPr>
          <a:xfrm>
            <a:off x="3543840" y="416088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690" name="Picture 2"/>
          <p:cNvPicPr/>
          <p:nvPr/>
        </p:nvPicPr>
        <p:blipFill>
          <a:blip r:embed="rId3"/>
          <a:stretch/>
        </p:blipFill>
        <p:spPr>
          <a:xfrm>
            <a:off x="1352880" y="4951440"/>
            <a:ext cx="323280" cy="323280"/>
          </a:xfrm>
          <a:prstGeom prst="rect">
            <a:avLst/>
          </a:prstGeom>
          <a:ln>
            <a:noFill/>
          </a:ln>
        </p:spPr>
      </p:pic>
      <p:pic>
        <p:nvPicPr>
          <p:cNvPr id="2691" name="Picture 2"/>
          <p:cNvPicPr/>
          <p:nvPr/>
        </p:nvPicPr>
        <p:blipFill>
          <a:blip r:embed="rId3"/>
          <a:stretch/>
        </p:blipFill>
        <p:spPr>
          <a:xfrm>
            <a:off x="2165400" y="5504040"/>
            <a:ext cx="323280" cy="323280"/>
          </a:xfrm>
          <a:prstGeom prst="rect">
            <a:avLst/>
          </a:prstGeom>
          <a:ln>
            <a:noFill/>
          </a:ln>
        </p:spPr>
      </p:pic>
      <p:sp>
        <p:nvSpPr>
          <p:cNvPr id="2692" name="CustomShape 3"/>
          <p:cNvSpPr/>
          <p:nvPr/>
        </p:nvSpPr>
        <p:spPr>
          <a:xfrm>
            <a:off x="5340600" y="4102560"/>
            <a:ext cx="5219640" cy="328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сети центров забоя скота и первичной переработки мяса (охлажденная продукция) для нужд КФХ и ЛПХ. Центры целесообразно создавать на принципах кооператива.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Управление технологической и коммерческой деятельностью централизовано по региону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единые ТУ; единые параметры качества принимаемого скота (КРС, МРС, свиньи) и готовой продукции; единый бренд, планирование логистики и продаж (в том числе, через сеть фермерских рынков). Консолидация объемов и стандартизация дадут конкурентоспособность и выход на ритейл.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Рядом расположенные территории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альтернативные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точки возможной организации специализированных пунктов приема, заготовки и фасовки (например, Казанский, Сладковский и Абатский МР).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93" name="CustomShape 4"/>
          <p:cNvSpPr/>
          <p:nvPr/>
        </p:nvSpPr>
        <p:spPr>
          <a:xfrm>
            <a:off x="3057480" y="5735160"/>
            <a:ext cx="1816920" cy="181656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4" name="CustomShape 5"/>
          <p:cNvSpPr/>
          <p:nvPr/>
        </p:nvSpPr>
        <p:spPr>
          <a:xfrm>
            <a:off x="2455920" y="2769840"/>
            <a:ext cx="1816920" cy="181656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5" name="CustomShape 6"/>
          <p:cNvSpPr/>
          <p:nvPr/>
        </p:nvSpPr>
        <p:spPr>
          <a:xfrm>
            <a:off x="1160640" y="4141440"/>
            <a:ext cx="1315440" cy="134244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6" name="CustomShape 7"/>
          <p:cNvSpPr/>
          <p:nvPr/>
        </p:nvSpPr>
        <p:spPr>
          <a:xfrm>
            <a:off x="5426280" y="1082880"/>
            <a:ext cx="495684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создание устойчивых условий для развития мясного животноводства в малых формах хозяйствования (ЛПХ и КФХ) с вовлечением в оборот пастбищ и сенокосов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697" name="CustomShape 8"/>
          <p:cNvSpPr/>
          <p:nvPr/>
        </p:nvSpPr>
        <p:spPr>
          <a:xfrm>
            <a:off x="207360" y="6976800"/>
            <a:ext cx="323352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специализации территорий (сектор ЛПХ и КФХ) и предложенных бизнес-идей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98" name="CustomShape 9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75905642-61D8-4C25-86C4-B9FF4A26C92F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58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9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0" name="CustomShape 2"/>
          <p:cNvSpPr/>
          <p:nvPr/>
        </p:nvSpPr>
        <p:spPr>
          <a:xfrm>
            <a:off x="743400" y="355680"/>
            <a:ext cx="953316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Переработка молока с единым коммерческим центром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701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702" name="Picture 2"/>
          <p:cNvPicPr/>
          <p:nvPr/>
        </p:nvPicPr>
        <p:blipFill>
          <a:blip r:embed="rId3"/>
          <a:stretch/>
        </p:blipFill>
        <p:spPr>
          <a:xfrm>
            <a:off x="4051440" y="709596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703" name="Picture 2"/>
          <p:cNvPicPr/>
          <p:nvPr/>
        </p:nvPicPr>
        <p:blipFill>
          <a:blip r:embed="rId3"/>
          <a:stretch/>
        </p:blipFill>
        <p:spPr>
          <a:xfrm>
            <a:off x="3691440" y="24098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704" name="Picture 2"/>
          <p:cNvPicPr/>
          <p:nvPr/>
        </p:nvPicPr>
        <p:blipFill>
          <a:blip r:embed="rId3"/>
          <a:stretch/>
        </p:blipFill>
        <p:spPr>
          <a:xfrm>
            <a:off x="3511440" y="427320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705" name="Picture 2"/>
          <p:cNvPicPr/>
          <p:nvPr/>
        </p:nvPicPr>
        <p:blipFill>
          <a:blip r:embed="rId3"/>
          <a:stretch/>
        </p:blipFill>
        <p:spPr>
          <a:xfrm>
            <a:off x="1384200" y="4924440"/>
            <a:ext cx="359280" cy="359280"/>
          </a:xfrm>
          <a:prstGeom prst="rect">
            <a:avLst/>
          </a:prstGeom>
          <a:ln>
            <a:noFill/>
          </a:ln>
        </p:spPr>
      </p:pic>
      <p:pic>
        <p:nvPicPr>
          <p:cNvPr id="2706" name="Picture 2"/>
          <p:cNvPicPr/>
          <p:nvPr/>
        </p:nvPicPr>
        <p:blipFill>
          <a:blip r:embed="rId3"/>
          <a:stretch/>
        </p:blipFill>
        <p:spPr>
          <a:xfrm>
            <a:off x="2091960" y="5473440"/>
            <a:ext cx="359280" cy="359280"/>
          </a:xfrm>
          <a:prstGeom prst="rect">
            <a:avLst/>
          </a:prstGeom>
          <a:ln>
            <a:noFill/>
          </a:ln>
        </p:spPr>
      </p:pic>
      <p:sp>
        <p:nvSpPr>
          <p:cNvPr id="2707" name="CustomShape 3"/>
          <p:cNvSpPr/>
          <p:nvPr/>
        </p:nvSpPr>
        <p:spPr>
          <a:xfrm>
            <a:off x="5340600" y="4102560"/>
            <a:ext cx="5219640" cy="286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сети центров приема и переработки молока для нужд КФХ и ЛПХ. Центры целесообразно создавать на принципах кооператива.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Основная продукция – брендированная фермерская молочная и кисломолочная продукция с ориентиром на средний ценовой сегмент.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Управление технологической и коммерческой деятельностью централизовано по региону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единые ТУ; единые параметры качества принимаемого молока и готовой продукции; единый бренд, планирование логистики и продаж (в том числе,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через сеть фермерских рынков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).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Консолидация объемов и стандартизация дадут конкурентоспособность и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выход на ритейл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708" name="CustomShape 4"/>
          <p:cNvSpPr/>
          <p:nvPr/>
        </p:nvSpPr>
        <p:spPr>
          <a:xfrm>
            <a:off x="5426280" y="1082880"/>
            <a:ext cx="4956840" cy="94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создание устойчивых условий для развития молочного животноводства в малых формах хозяйствования (ЛПХ и КФХ), в том числе, за счет развития рынка в среднем ценовом сегменте.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709" name="CustomShape 5"/>
          <p:cNvSpPr/>
          <p:nvPr/>
        </p:nvSpPr>
        <p:spPr>
          <a:xfrm>
            <a:off x="207360" y="6976800"/>
            <a:ext cx="323352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специализации территорий (сектор ЛПХ и КФХ) и предложенных бизнес-идей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710" name="CustomShape 6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41A321B1-60F3-4812-A1EA-8042EB65B928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59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1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2" name="CustomShape 2"/>
          <p:cNvSpPr/>
          <p:nvPr/>
        </p:nvSpPr>
        <p:spPr>
          <a:xfrm>
            <a:off x="743400" y="355680"/>
            <a:ext cx="953316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Бальнеологические проекты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713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pic>
        <p:nvPicPr>
          <p:cNvPr id="2714" name="Picture 4"/>
          <p:cNvPicPr/>
          <p:nvPr/>
        </p:nvPicPr>
        <p:blipFill>
          <a:blip r:embed="rId3"/>
          <a:stretch/>
        </p:blipFill>
        <p:spPr>
          <a:xfrm>
            <a:off x="4165560" y="6181560"/>
            <a:ext cx="359280" cy="367920"/>
          </a:xfrm>
          <a:prstGeom prst="rect">
            <a:avLst/>
          </a:prstGeom>
          <a:ln>
            <a:noFill/>
          </a:ln>
        </p:spPr>
      </p:pic>
      <p:pic>
        <p:nvPicPr>
          <p:cNvPr id="2715" name="Picture 4"/>
          <p:cNvPicPr/>
          <p:nvPr/>
        </p:nvPicPr>
        <p:blipFill>
          <a:blip r:embed="rId3"/>
          <a:stretch/>
        </p:blipFill>
        <p:spPr>
          <a:xfrm>
            <a:off x="3365640" y="6978600"/>
            <a:ext cx="359280" cy="367920"/>
          </a:xfrm>
          <a:prstGeom prst="rect">
            <a:avLst/>
          </a:prstGeom>
          <a:ln>
            <a:noFill/>
          </a:ln>
        </p:spPr>
      </p:pic>
      <p:pic>
        <p:nvPicPr>
          <p:cNvPr id="2716" name="Picture 4"/>
          <p:cNvPicPr/>
          <p:nvPr/>
        </p:nvPicPr>
        <p:blipFill>
          <a:blip r:embed="rId3"/>
          <a:stretch/>
        </p:blipFill>
        <p:spPr>
          <a:xfrm>
            <a:off x="3617280" y="6253560"/>
            <a:ext cx="359280" cy="367920"/>
          </a:xfrm>
          <a:prstGeom prst="rect">
            <a:avLst/>
          </a:prstGeom>
          <a:ln>
            <a:noFill/>
          </a:ln>
        </p:spPr>
      </p:pic>
      <p:pic>
        <p:nvPicPr>
          <p:cNvPr id="2717" name="Picture 4"/>
          <p:cNvPicPr/>
          <p:nvPr/>
        </p:nvPicPr>
        <p:blipFill>
          <a:blip r:embed="rId3"/>
          <a:stretch/>
        </p:blipFill>
        <p:spPr>
          <a:xfrm>
            <a:off x="3985560" y="7095960"/>
            <a:ext cx="359280" cy="367920"/>
          </a:xfrm>
          <a:prstGeom prst="rect">
            <a:avLst/>
          </a:prstGeom>
          <a:ln>
            <a:noFill/>
          </a:ln>
        </p:spPr>
      </p:pic>
      <p:pic>
        <p:nvPicPr>
          <p:cNvPr id="2718" name="Picture 4"/>
          <p:cNvPicPr/>
          <p:nvPr/>
        </p:nvPicPr>
        <p:blipFill>
          <a:blip r:embed="rId3"/>
          <a:stretch/>
        </p:blipFill>
        <p:spPr>
          <a:xfrm>
            <a:off x="2327400" y="3265920"/>
            <a:ext cx="359280" cy="367920"/>
          </a:xfrm>
          <a:prstGeom prst="rect">
            <a:avLst/>
          </a:prstGeom>
          <a:ln>
            <a:noFill/>
          </a:ln>
        </p:spPr>
      </p:pic>
      <p:pic>
        <p:nvPicPr>
          <p:cNvPr id="2719" name="Picture 4"/>
          <p:cNvPicPr/>
          <p:nvPr/>
        </p:nvPicPr>
        <p:blipFill>
          <a:blip r:embed="rId3"/>
          <a:stretch/>
        </p:blipFill>
        <p:spPr>
          <a:xfrm>
            <a:off x="1550160" y="5767560"/>
            <a:ext cx="359280" cy="367920"/>
          </a:xfrm>
          <a:prstGeom prst="rect">
            <a:avLst/>
          </a:prstGeom>
          <a:ln>
            <a:noFill/>
          </a:ln>
        </p:spPr>
      </p:pic>
      <p:pic>
        <p:nvPicPr>
          <p:cNvPr id="2720" name="Picture 4"/>
          <p:cNvPicPr/>
          <p:nvPr/>
        </p:nvPicPr>
        <p:blipFill>
          <a:blip r:embed="rId3"/>
          <a:stretch/>
        </p:blipFill>
        <p:spPr>
          <a:xfrm>
            <a:off x="2147400" y="5448960"/>
            <a:ext cx="359280" cy="367920"/>
          </a:xfrm>
          <a:prstGeom prst="rect">
            <a:avLst/>
          </a:prstGeom>
          <a:ln>
            <a:noFill/>
          </a:ln>
        </p:spPr>
      </p:pic>
      <p:sp>
        <p:nvSpPr>
          <p:cNvPr id="2721" name="CustomShape 3"/>
          <p:cNvSpPr/>
          <p:nvPr/>
        </p:nvSpPr>
        <p:spPr>
          <a:xfrm>
            <a:off x="5338440" y="3738600"/>
            <a:ext cx="5271840" cy="286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Суть решения: создание в регионе 2-3 бальнеологических центров межрегионального уровня на базе расположенных на территориях термальных источников и грязей, а также с использованием продукции местной флоры.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Центры могут быть разделены по специализации на отдельных группах заболеваний. Важным аспект: получение статуса центров реабилитации с вхождением в программы ОМС.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Рядом расположенные территории –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альтернативные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точки возможной организации санаторно-курортных объектов (например Абатский, Ишимский, Казанский и Сладковский МР) </a:t>
            </a: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– конкуренция территорий за первенство в реализации.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722" name="CustomShape 4"/>
          <p:cNvSpPr/>
          <p:nvPr/>
        </p:nvSpPr>
        <p:spPr>
          <a:xfrm>
            <a:off x="5426280" y="1082880"/>
            <a:ext cx="4956840" cy="94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развитие идеи Тюменской области, как термального курорта с продвижением на рынках УрФО, СФО и Северного Казахстана бальнеологических ресурсов региона – получение синергетического маркетингового эффекта.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723" name="CustomShape 5"/>
          <p:cNvSpPr/>
          <p:nvPr/>
        </p:nvSpPr>
        <p:spPr>
          <a:xfrm>
            <a:off x="3068280" y="5817600"/>
            <a:ext cx="1816920" cy="181656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24" name="CustomShape 6"/>
          <p:cNvSpPr/>
          <p:nvPr/>
        </p:nvSpPr>
        <p:spPr>
          <a:xfrm>
            <a:off x="1467720" y="5253120"/>
            <a:ext cx="1204920" cy="1128600"/>
          </a:xfrm>
          <a:prstGeom prst="ellipse">
            <a:avLst/>
          </a:prstGeom>
          <a:noFill/>
          <a:ln w="9360">
            <a:solidFill>
              <a:schemeClr val="accent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25" name="CustomShape 7"/>
          <p:cNvSpPr/>
          <p:nvPr/>
        </p:nvSpPr>
        <p:spPr>
          <a:xfrm>
            <a:off x="207360" y="6976800"/>
            <a:ext cx="28972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* С учетом наличия ресурсов и транспортной доступности 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726" name="CustomShape 8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A9ED1AAF-872B-48AC-A171-5301B4737C61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60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7" name="CustomShape 1"/>
          <p:cNvSpPr/>
          <p:nvPr/>
        </p:nvSpPr>
        <p:spPr>
          <a:xfrm>
            <a:off x="304920" y="215640"/>
            <a:ext cx="10078200" cy="610560"/>
          </a:xfrm>
          <a:custGeom>
            <a:avLst/>
            <a:gdLst/>
            <a:ahLst/>
            <a:cxnLst/>
            <a:rect l="l" t="t" r="r" b="b"/>
            <a:pathLst>
              <a:path w="10688320" h="648335">
                <a:moveTo>
                  <a:pt x="10688104" y="88"/>
                </a:moveTo>
                <a:lnTo>
                  <a:pt x="0" y="0"/>
                </a:lnTo>
                <a:lnTo>
                  <a:pt x="0" y="646290"/>
                </a:lnTo>
                <a:lnTo>
                  <a:pt x="10688104" y="648309"/>
                </a:lnTo>
                <a:lnTo>
                  <a:pt x="10688104" y="88"/>
                </a:lnTo>
                <a:close/>
              </a:path>
            </a:pathLst>
          </a:custGeom>
          <a:solidFill>
            <a:srgbClr val="2B2F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28" name="CustomShape 2"/>
          <p:cNvSpPr/>
          <p:nvPr/>
        </p:nvSpPr>
        <p:spPr>
          <a:xfrm>
            <a:off x="743400" y="355680"/>
            <a:ext cx="9533160" cy="31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" rIns="0" bIns="0" anchor="ctr">
            <a:spAutoFit/>
          </a:bodyPr>
          <a:lstStyle/>
          <a:p>
            <a:pPr marL="11880">
              <a:lnSpc>
                <a:spcPct val="100000"/>
              </a:lnSpc>
              <a:spcBef>
                <a:spcPts val="96"/>
              </a:spcBef>
            </a:pPr>
            <a:r>
              <a:rPr lang="ru-RU" sz="1989" b="0" strike="noStrike" spc="-1">
                <a:solidFill>
                  <a:srgbClr val="FFFFFF"/>
                </a:solidFill>
                <a:latin typeface="Calibri"/>
                <a:ea typeface="Microsoft JhengHei UI"/>
              </a:rPr>
              <a:t>Возможные центры компетенций</a:t>
            </a:r>
            <a:endParaRPr lang="ru-RU" sz="1989" b="0" strike="noStrike" spc="-1">
              <a:latin typeface="Arial"/>
            </a:endParaRPr>
          </a:p>
        </p:txBody>
      </p:sp>
      <p:pic>
        <p:nvPicPr>
          <p:cNvPr id="2729" name="Picture 2"/>
          <p:cNvPicPr/>
          <p:nvPr/>
        </p:nvPicPr>
        <p:blipFill>
          <a:blip r:embed="rId2"/>
          <a:stretch/>
        </p:blipFill>
        <p:spPr>
          <a:xfrm>
            <a:off x="304920" y="1082880"/>
            <a:ext cx="7322400" cy="6479280"/>
          </a:xfrm>
          <a:prstGeom prst="rect">
            <a:avLst/>
          </a:prstGeom>
          <a:ln>
            <a:noFill/>
          </a:ln>
        </p:spPr>
      </p:pic>
      <p:sp>
        <p:nvSpPr>
          <p:cNvPr id="2730" name="CustomShape 3"/>
          <p:cNvSpPr/>
          <p:nvPr/>
        </p:nvSpPr>
        <p:spPr>
          <a:xfrm>
            <a:off x="5524560" y="4655160"/>
            <a:ext cx="4752360" cy="1581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Казанский МР – семеноводство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Сладковский МР - рыбоводство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Голышмановский ГО – животноводство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Абатский МР / Ялуторовский МР – кооперация ЛПХ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г. Ишим – экотехнопарк по переработке органики АПК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г. Тобольск / Тобольский МР – ЛПК, ТЭК, туризм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Омутинский МР – охотничий туризм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2731" name="Picture 6"/>
          <p:cNvPicPr/>
          <p:nvPr/>
        </p:nvPicPr>
        <p:blipFill>
          <a:blip r:embed="rId3"/>
          <a:stretch/>
        </p:blipFill>
        <p:spPr>
          <a:xfrm>
            <a:off x="3427560" y="6985800"/>
            <a:ext cx="359280" cy="268920"/>
          </a:xfrm>
          <a:prstGeom prst="rect">
            <a:avLst/>
          </a:prstGeom>
          <a:ln>
            <a:noFill/>
          </a:ln>
        </p:spPr>
      </p:pic>
      <p:pic>
        <p:nvPicPr>
          <p:cNvPr id="2732" name="Picture 6"/>
          <p:cNvPicPr/>
          <p:nvPr/>
        </p:nvPicPr>
        <p:blipFill>
          <a:blip r:embed="rId3"/>
          <a:stretch/>
        </p:blipFill>
        <p:spPr>
          <a:xfrm>
            <a:off x="2675160" y="5918760"/>
            <a:ext cx="359280" cy="268920"/>
          </a:xfrm>
          <a:prstGeom prst="rect">
            <a:avLst/>
          </a:prstGeom>
          <a:ln>
            <a:noFill/>
          </a:ln>
        </p:spPr>
      </p:pic>
      <p:pic>
        <p:nvPicPr>
          <p:cNvPr id="2733" name="Picture 6"/>
          <p:cNvPicPr/>
          <p:nvPr/>
        </p:nvPicPr>
        <p:blipFill>
          <a:blip r:embed="rId3"/>
          <a:stretch/>
        </p:blipFill>
        <p:spPr>
          <a:xfrm>
            <a:off x="4170600" y="6188400"/>
            <a:ext cx="359280" cy="268920"/>
          </a:xfrm>
          <a:prstGeom prst="rect">
            <a:avLst/>
          </a:prstGeom>
          <a:ln>
            <a:noFill/>
          </a:ln>
        </p:spPr>
      </p:pic>
      <p:pic>
        <p:nvPicPr>
          <p:cNvPr id="2734" name="Picture 6"/>
          <p:cNvPicPr/>
          <p:nvPr/>
        </p:nvPicPr>
        <p:blipFill>
          <a:blip r:embed="rId3"/>
          <a:stretch/>
        </p:blipFill>
        <p:spPr>
          <a:xfrm>
            <a:off x="3606480" y="6305760"/>
            <a:ext cx="359280" cy="268920"/>
          </a:xfrm>
          <a:prstGeom prst="rect">
            <a:avLst/>
          </a:prstGeom>
          <a:ln>
            <a:noFill/>
          </a:ln>
        </p:spPr>
      </p:pic>
      <p:pic>
        <p:nvPicPr>
          <p:cNvPr id="2735" name="Picture 6"/>
          <p:cNvPicPr/>
          <p:nvPr/>
        </p:nvPicPr>
        <p:blipFill>
          <a:blip r:embed="rId3"/>
          <a:stretch/>
        </p:blipFill>
        <p:spPr>
          <a:xfrm>
            <a:off x="2851560" y="3096360"/>
            <a:ext cx="359280" cy="268920"/>
          </a:xfrm>
          <a:prstGeom prst="rect">
            <a:avLst/>
          </a:prstGeom>
          <a:ln>
            <a:noFill/>
          </a:ln>
        </p:spPr>
      </p:pic>
      <p:pic>
        <p:nvPicPr>
          <p:cNvPr id="2736" name="Picture 6"/>
          <p:cNvPicPr/>
          <p:nvPr/>
        </p:nvPicPr>
        <p:blipFill>
          <a:blip r:embed="rId3"/>
          <a:stretch/>
        </p:blipFill>
        <p:spPr>
          <a:xfrm>
            <a:off x="1322640" y="4970160"/>
            <a:ext cx="359280" cy="268920"/>
          </a:xfrm>
          <a:prstGeom prst="rect">
            <a:avLst/>
          </a:prstGeom>
          <a:ln>
            <a:noFill/>
          </a:ln>
        </p:spPr>
      </p:pic>
      <p:pic>
        <p:nvPicPr>
          <p:cNvPr id="2737" name="Picture 6"/>
          <p:cNvPicPr/>
          <p:nvPr/>
        </p:nvPicPr>
        <p:blipFill>
          <a:blip r:embed="rId3"/>
          <a:stretch/>
        </p:blipFill>
        <p:spPr>
          <a:xfrm>
            <a:off x="2122560" y="5554800"/>
            <a:ext cx="359280" cy="268920"/>
          </a:xfrm>
          <a:prstGeom prst="rect">
            <a:avLst/>
          </a:prstGeom>
          <a:ln>
            <a:noFill/>
          </a:ln>
        </p:spPr>
      </p:pic>
      <p:sp>
        <p:nvSpPr>
          <p:cNvPr id="2738" name="CustomShape 4"/>
          <p:cNvSpPr/>
          <p:nvPr/>
        </p:nvSpPr>
        <p:spPr>
          <a:xfrm>
            <a:off x="5426280" y="1082880"/>
            <a:ext cx="4956840" cy="115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Сверхзадача: 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вывод Тюменской области в качестве экспертного центра на федеральный уровень по направлениям центров компетенций; решение вопроса кадрового голода по узким, высококвалифицированным специалистам.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2739" name="Picture 6"/>
          <p:cNvPicPr/>
          <p:nvPr/>
        </p:nvPicPr>
        <p:blipFill>
          <a:blip r:embed="rId3"/>
          <a:stretch/>
        </p:blipFill>
        <p:spPr>
          <a:xfrm>
            <a:off x="3996360" y="7120440"/>
            <a:ext cx="359280" cy="268920"/>
          </a:xfrm>
          <a:prstGeom prst="rect">
            <a:avLst/>
          </a:prstGeom>
          <a:ln>
            <a:noFill/>
          </a:ln>
        </p:spPr>
      </p:pic>
      <p:sp>
        <p:nvSpPr>
          <p:cNvPr id="2740" name="CustomShape 5"/>
          <p:cNvSpPr/>
          <p:nvPr/>
        </p:nvSpPr>
        <p:spPr>
          <a:xfrm>
            <a:off x="10100160" y="7161480"/>
            <a:ext cx="410400" cy="18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62280">
              <a:lnSpc>
                <a:spcPct val="100000"/>
              </a:lnSpc>
              <a:spcBef>
                <a:spcPts val="210"/>
              </a:spcBef>
            </a:pPr>
            <a:fld id="{7D5384CF-DFC7-4F77-9D25-D61F130434A0}" type="slidenum">
              <a:rPr lang="ru-RU" sz="1000" b="1" strike="noStrike" spc="-1">
                <a:solidFill>
                  <a:srgbClr val="2B2F32"/>
                </a:solidFill>
                <a:latin typeface="Calibri"/>
                <a:ea typeface="DejaVu Sans"/>
              </a:rPr>
              <a:t>61</a:t>
            </a:fld>
            <a:endParaRPr lang="ru-RU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13969</TotalTime>
  <Words>11523</Words>
  <Application>Microsoft Office PowerPoint</Application>
  <PresentationFormat>Произвольный</PresentationFormat>
  <Paragraphs>1973</Paragraphs>
  <Slides>61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61</vt:i4>
      </vt:variant>
    </vt:vector>
  </HeadingPairs>
  <TitlesOfParts>
    <vt:vector size="83" baseType="lpstr">
      <vt:lpstr>Microsoft JhengHei UI</vt:lpstr>
      <vt:lpstr>Arial</vt:lpstr>
      <vt:lpstr>Calibri</vt:lpstr>
      <vt:lpstr>Calibri Light</vt:lpstr>
      <vt:lpstr>Courier New</vt:lpstr>
      <vt:lpstr>DejaVu Sans</vt:lpstr>
      <vt:lpstr>DIN Pro Medium</vt:lpstr>
      <vt:lpstr>Montserrat</vt:lpstr>
      <vt:lpstr>Montserrat ExtraBold</vt:lpstr>
      <vt:lpstr>Montserrat SemiBold</vt:lpstr>
      <vt:lpstr>StarSymbol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Березники</dc:title>
  <dc:subject/>
  <dc:creator>Валерончик</dc:creator>
  <dc:description/>
  <cp:lastModifiedBy>Давшевская Елена Викторовна</cp:lastModifiedBy>
  <cp:revision>641</cp:revision>
  <cp:lastPrinted>2023-11-17T06:07:15Z</cp:lastPrinted>
  <dcterms:created xsi:type="dcterms:W3CDTF">2021-02-25T09:40:18Z</dcterms:created>
  <dcterms:modified xsi:type="dcterms:W3CDTF">2023-11-20T10:43:16Z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2021-02-21T00:00:00Z</vt:filetime>
  </property>
  <property fmtid="{D5CDD505-2E9C-101B-9397-08002B2CF9AE}" pid="4" name="Creator">
    <vt:lpwstr>Adobe Illustrator 25.0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2021-02-25T00:00:00Z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8</vt:i4>
  </property>
  <property fmtid="{D5CDD505-2E9C-101B-9397-08002B2CF9AE}" pid="11" name="PresentationFormat">
    <vt:lpwstr>Произвольный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61</vt:i4>
  </property>
</Properties>
</file>