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media/image9.png" ContentType="image/png"/>
  <Override PartName="/ppt/media/image7.jpeg" ContentType="image/jpeg"/>
  <Override PartName="/ppt/media/image28.jpeg" ContentType="image/jpeg"/>
  <Override PartName="/ppt/media/image1.png" ContentType="image/png"/>
  <Override PartName="/ppt/media/image2.png" ContentType="image/png"/>
  <Override PartName="/ppt/media/image4.jpeg" ContentType="image/jpeg"/>
  <Override PartName="/ppt/media/image3.png" ContentType="image/png"/>
  <Override PartName="/ppt/media/image5.png" ContentType="image/png"/>
  <Override PartName="/ppt/media/image6.png" ContentType="image/png"/>
  <Override PartName="/ppt/media/image8.png" ContentType="image/png"/>
  <Override PartName="/ppt/media/image10.jpeg" ContentType="image/jpeg"/>
  <Override PartName="/ppt/media/image11.jpeg" ContentType="image/jpeg"/>
  <Override PartName="/ppt/media/image12.png" ContentType="image/png"/>
  <Override PartName="/ppt/media/image13.jpeg" ContentType="image/jpeg"/>
  <Override PartName="/ppt/media/image14.png" ContentType="image/png"/>
  <Override PartName="/ppt/media/image15.png" ContentType="image/png"/>
  <Override PartName="/ppt/media/image16.jpeg" ContentType="image/jpeg"/>
  <Override PartName="/ppt/media/image17.png" ContentType="image/png"/>
  <Override PartName="/ppt/media/image18.png" ContentType="image/png"/>
  <Override PartName="/ppt/media/image19.jpeg" ContentType="image/jpeg"/>
  <Override PartName="/ppt/media/image20.png" ContentType="image/png"/>
  <Override PartName="/ppt/media/image21.png" ContentType="image/png"/>
  <Override PartName="/ppt/media/image22.jpeg" ContentType="image/jpeg"/>
  <Override PartName="/ppt/media/image23.png" ContentType="image/png"/>
  <Override PartName="/ppt/media/image24.png" ContentType="image/png"/>
  <Override PartName="/ppt/media/image27.png" ContentType="image/png"/>
  <Override PartName="/ppt/media/image25.jpeg" ContentType="image/jpeg"/>
  <Override PartName="/ppt/media/image26.png" ContentType="image/png"/>
  <Override PartName="/ppt/media/image29.png" ContentType="image/png"/>
  <Override PartName="/ppt/media/image30.png" ContentType="image/png"/>
  <Override PartName="/ppt/media/image31.jpeg" ContentType="image/jpeg"/>
  <Override PartName="/ppt/media/image32.png" ContentType="image/png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&lt;заголовок&gt;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69C7A312-D9F3-4E9B-9126-C6E12431D6A7}" type="slidenum"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8" name="CustomShape 2"/>
          <p:cNvSpPr/>
          <p:nvPr/>
        </p:nvSpPr>
        <p:spPr>
          <a:xfrm>
            <a:off x="4281480" y="10155240"/>
            <a:ext cx="3276000" cy="534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E4FBCCA2-7B92-4286-BE2B-5882EB0C5031}" type="slidenum">
              <a:rPr b="0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&lt;номер&gt;</a:t>
            </a:fld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320" cy="6809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rIns="0" tIns="0" bIns="0"/>
          <a:p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" descr=""/>
          <p:cNvPicPr/>
          <p:nvPr/>
        </p:nvPicPr>
        <p:blipFill>
          <a:blip r:embed="rId2"/>
          <a:stretch/>
        </p:blipFill>
        <p:spPr>
          <a:xfrm>
            <a:off x="2079360" y="1604160"/>
            <a:ext cx="4984200" cy="3976920"/>
          </a:xfrm>
          <a:prstGeom prst="rect">
            <a:avLst/>
          </a:prstGeom>
          <a:ln>
            <a:noFill/>
          </a:ln>
        </p:spPr>
      </p:pic>
      <p:pic>
        <p:nvPicPr>
          <p:cNvPr id="35" name="" descr=""/>
          <p:cNvPicPr/>
          <p:nvPr/>
        </p:nvPicPr>
        <p:blipFill>
          <a:blip r:embed="rId3"/>
          <a:stretch/>
        </p:blipFill>
        <p:spPr>
          <a:xfrm>
            <a:off x="2079360" y="1604160"/>
            <a:ext cx="4984200" cy="397692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jpe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jpe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4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jpeg"/><Relationship Id="rId3" Type="http://schemas.openxmlformats.org/officeDocument/2006/relationships/image" Target="../media/image14.png"/><Relationship Id="rId4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jpeg"/><Relationship Id="rId3" Type="http://schemas.openxmlformats.org/officeDocument/2006/relationships/image" Target="../media/image17.png"/><Relationship Id="rId4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jpeg"/><Relationship Id="rId3" Type="http://schemas.openxmlformats.org/officeDocument/2006/relationships/image" Target="../media/image20.png"/><Relationship Id="rId4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jpeg"/><Relationship Id="rId3" Type="http://schemas.openxmlformats.org/officeDocument/2006/relationships/image" Target="../media/image23.png"/><Relationship Id="rId4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jpeg"/><Relationship Id="rId3" Type="http://schemas.openxmlformats.org/officeDocument/2006/relationships/image" Target="../media/image26.png"/><Relationship Id="rId4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jpeg"/><Relationship Id="rId3" Type="http://schemas.openxmlformats.org/officeDocument/2006/relationships/image" Target="../media/image29.png"/><Relationship Id="rId4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jpeg"/><Relationship Id="rId3" Type="http://schemas.openxmlformats.org/officeDocument/2006/relationships/image" Target="../media/image32.png"/><Relationship Id="rId4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" name="CustomShape 2"/>
          <p:cNvSpPr/>
          <p:nvPr/>
        </p:nvSpPr>
        <p:spPr>
          <a:xfrm rot="10800000">
            <a:off x="13697280" y="1276560"/>
            <a:ext cx="4714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CustomShape 3"/>
          <p:cNvSpPr/>
          <p:nvPr/>
        </p:nvSpPr>
        <p:spPr>
          <a:xfrm>
            <a:off x="179640" y="260640"/>
            <a:ext cx="3887280" cy="430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Уватский район,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п. Першино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CustomShape 4"/>
          <p:cNvSpPr/>
          <p:nvPr/>
        </p:nvSpPr>
        <p:spPr>
          <a:xfrm>
            <a:off x="5436000" y="260640"/>
            <a:ext cx="3599280" cy="50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организации промышленного производства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5" name="Рисунок 7" descr=""/>
          <p:cNvPicPr/>
          <p:nvPr/>
        </p:nvPicPr>
        <p:blipFill>
          <a:blip r:embed="rId1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46" name="CustomShape 5"/>
          <p:cNvSpPr/>
          <p:nvPr/>
        </p:nvSpPr>
        <p:spPr>
          <a:xfrm flipV="1">
            <a:off x="1312920" y="1555920"/>
            <a:ext cx="756360" cy="18244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7" name="Рисунок 9" descr=""/>
          <p:cNvPicPr/>
          <p:nvPr/>
        </p:nvPicPr>
        <p:blipFill>
          <a:blip r:embed="rId2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48" name="Table 6"/>
          <p:cNvGraphicFramePr/>
          <p:nvPr/>
        </p:nvGraphicFramePr>
        <p:xfrm>
          <a:off x="3920400" y="1028880"/>
          <a:ext cx="5040000" cy="4741560"/>
        </p:xfrm>
        <a:graphic>
          <a:graphicData uri="http://schemas.openxmlformats.org/drawingml/2006/table">
            <a:tbl>
              <a:tblPr/>
              <a:tblGrid>
                <a:gridCol w="1368000"/>
                <a:gridCol w="3672360"/>
              </a:tblGrid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Площадь площадки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 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2 500 кв.м.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Кадастровый номер участка/квартала 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Собственник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…………………………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..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Категория земель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земли населенных пунктов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584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Вид разрешенного использования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Для организации промышленного производства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96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Электроснабжение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Вл-10 кВ проходит вдоль северо-западной границы участка . Имеется возможность строительства Вл-10 кВ и подключения к эл. сетям. Резервная мощность 500 кВт.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927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Газоснабжение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отсутствует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584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Водоснабжение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 центрального водопровода поселка.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927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Канализация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Подъездные пути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Дорога в щебеночном покрытии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584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Телефонизация/интернет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Центральная сеть . Имеется возможность подключения.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Удаленность от ближайшей Ж/Д станции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………………………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км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Стоимость аренды/выкупа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Стоимость аренды земельного участка будет установлена после постановки участка на кадастровый учет.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Дополнительная информация о земельном участке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Общая численность п. Першино составляет 493 человека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Данные о заявителе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E-mail: economika_uvat@mail.ru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9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CustomShape 8"/>
          <p:cNvSpPr/>
          <p:nvPr/>
        </p:nvSpPr>
        <p:spPr>
          <a:xfrm>
            <a:off x="1665720" y="5753520"/>
            <a:ext cx="295200" cy="311400"/>
          </a:xfrm>
          <a:custGeom>
            <a:avLst/>
            <a:gdLst/>
            <a:ahLst/>
            <a:rect l="l" t="t" r="r" b="b"/>
            <a:pathLst>
              <a:path w="871" h="755">
                <a:moveTo>
                  <a:pt x="217" y="0"/>
                </a:moveTo>
                <a:lnTo>
                  <a:pt x="0" y="400"/>
                </a:lnTo>
                <a:lnTo>
                  <a:pt x="653" y="755"/>
                </a:lnTo>
                <a:lnTo>
                  <a:pt x="870" y="355"/>
                </a:lnTo>
                <a:lnTo>
                  <a:pt x="217" y="0"/>
                </a:lnTo>
                <a:close/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CustomShape 9"/>
          <p:cNvSpPr/>
          <p:nvPr/>
        </p:nvSpPr>
        <p:spPr>
          <a:xfrm>
            <a:off x="1738440" y="5861520"/>
            <a:ext cx="144360" cy="98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>
              <a:lnSpc>
                <a:spcPct val="100000"/>
              </a:lnSpc>
            </a:pPr>
            <a:r>
              <a:rPr b="0" lang="ru-RU" sz="600" spc="-1" strike="noStrike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Cambria"/>
                <a:ea typeface="Arial"/>
              </a:rPr>
              <a:t>650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CustomShape 10"/>
          <p:cNvSpPr/>
          <p:nvPr/>
        </p:nvSpPr>
        <p:spPr>
          <a:xfrm>
            <a:off x="395640" y="3573000"/>
            <a:ext cx="3311280" cy="316728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3" name="Table 11"/>
          <p:cNvGraphicFramePr/>
          <p:nvPr/>
        </p:nvGraphicFramePr>
        <p:xfrm>
          <a:off x="5023440" y="5994360"/>
          <a:ext cx="2572200" cy="673920"/>
        </p:xfrm>
        <a:graphic>
          <a:graphicData uri="http://schemas.openxmlformats.org/drawingml/2006/table">
            <a:tbl>
              <a:tblPr/>
              <a:tblGrid>
                <a:gridCol w="738360"/>
                <a:gridCol w="1834200"/>
              </a:tblGrid>
              <a:tr h="21672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водопровод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672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электроснабжение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40480">
                <a:tc>
                  <a:txBody>
                    <a:bodyPr/>
                    <a:p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   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границы земельного участка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4" name="Line 12"/>
          <p:cNvSpPr/>
          <p:nvPr/>
        </p:nvSpPr>
        <p:spPr>
          <a:xfrm>
            <a:off x="5148000" y="6093360"/>
            <a:ext cx="451440" cy="360"/>
          </a:xfrm>
          <a:prstGeom prst="line">
            <a:avLst/>
          </a:prstGeom>
          <a:ln w="25560">
            <a:solidFill>
              <a:srgbClr val="006fc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5" name="Line 13"/>
          <p:cNvSpPr/>
          <p:nvPr/>
        </p:nvSpPr>
        <p:spPr>
          <a:xfrm>
            <a:off x="5148000" y="6309000"/>
            <a:ext cx="45144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6" name="CustomShape 14"/>
          <p:cNvSpPr/>
          <p:nvPr/>
        </p:nvSpPr>
        <p:spPr>
          <a:xfrm>
            <a:off x="5149800" y="6529680"/>
            <a:ext cx="449280" cy="45000"/>
          </a:xfrm>
          <a:prstGeom prst="rect">
            <a:avLst/>
          </a:prstGeom>
          <a:solidFill>
            <a:srgbClr val="a4a4a4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7" name="Рисунок 29" descr=""/>
          <p:cNvPicPr/>
          <p:nvPr/>
        </p:nvPicPr>
        <p:blipFill>
          <a:blip r:embed="rId3"/>
          <a:srcRect l="0" t="9071" r="0" b="31596"/>
          <a:stretch/>
        </p:blipFill>
        <p:spPr>
          <a:xfrm>
            <a:off x="600840" y="3743280"/>
            <a:ext cx="2936880" cy="2785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ustomShape 1"/>
          <p:cNvSpPr/>
          <p:nvPr/>
        </p:nvSpPr>
        <p:spPr>
          <a:xfrm>
            <a:off x="0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9" name="CustomShape 2"/>
          <p:cNvSpPr/>
          <p:nvPr/>
        </p:nvSpPr>
        <p:spPr>
          <a:xfrm rot="10800000">
            <a:off x="13697280" y="1276560"/>
            <a:ext cx="4714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0" name="CustomShape 3"/>
          <p:cNvSpPr/>
          <p:nvPr/>
        </p:nvSpPr>
        <p:spPr>
          <a:xfrm>
            <a:off x="179640" y="260640"/>
            <a:ext cx="3887280" cy="430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Уватский район,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д. Березовка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CustomShape 4"/>
          <p:cNvSpPr/>
          <p:nvPr/>
        </p:nvSpPr>
        <p:spPr>
          <a:xfrm>
            <a:off x="5436000" y="260640"/>
            <a:ext cx="3599280" cy="50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реализации сельскохозяйственного производства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2" name="Рисунок 7" descr=""/>
          <p:cNvPicPr/>
          <p:nvPr/>
        </p:nvPicPr>
        <p:blipFill>
          <a:blip r:embed="rId1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63" name="CustomShape 5"/>
          <p:cNvSpPr/>
          <p:nvPr/>
        </p:nvSpPr>
        <p:spPr>
          <a:xfrm flipV="1">
            <a:off x="1312920" y="1576800"/>
            <a:ext cx="728640" cy="18039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4" name="Рисунок 9" descr=""/>
          <p:cNvPicPr/>
          <p:nvPr/>
        </p:nvPicPr>
        <p:blipFill>
          <a:blip r:embed="rId2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65" name="Table 6"/>
          <p:cNvGraphicFramePr/>
          <p:nvPr/>
        </p:nvGraphicFramePr>
        <p:xfrm>
          <a:off x="3920400" y="1028880"/>
          <a:ext cx="5040000" cy="4597920"/>
        </p:xfrm>
        <a:graphic>
          <a:graphicData uri="http://schemas.openxmlformats.org/drawingml/2006/table">
            <a:tbl>
              <a:tblPr/>
              <a:tblGrid>
                <a:gridCol w="1368000"/>
                <a:gridCol w="3672360"/>
              </a:tblGrid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Площадь площадки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 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28 000 кв.м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Кадастровый номер участка/квартала 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Собственник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…………………………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..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Категория земель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земли сельскохозяйственного назначения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2464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Вид разрешенного использования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Площадка для реализации сельскохозяйственного производства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9240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Электроснабжение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Вл-10 кВ проходит вдоль западной границы участка . Необходимо строительство подстанции и эл. сетей. Резерва нет.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Газоснабжение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Газопровод высокого давления проходит вдоль восточной границы участка.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Резерв отсутствует.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Водоснабжение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Центральное водоснабжение отсутствует. Имеется возможность бурения артезианской скважины.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Канализация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отсутствует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Подъездные пути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Дорога  до участка  3 км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Телефонизация/интернет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Центральная сеть . Имеется возможность подключения.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Удаленность от ближайшей Ж/Д станции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………………………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км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Стоимость аренды/выкупа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Стоимость аренды земельного участка будет установлена после постановки участка на кадастровый учет.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Дополнительная информация о земельном участке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Общая численность  с. Ивановка  составляет 439 человек, д. Березовка 1 человек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Данные о заявителе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E-mail: economika_uvat@mail.ru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6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7" name="CustomShape 8"/>
          <p:cNvSpPr/>
          <p:nvPr/>
        </p:nvSpPr>
        <p:spPr>
          <a:xfrm>
            <a:off x="1665720" y="5753520"/>
            <a:ext cx="295200" cy="311400"/>
          </a:xfrm>
          <a:custGeom>
            <a:avLst/>
            <a:gdLst/>
            <a:ahLst/>
            <a:rect l="l" t="t" r="r" b="b"/>
            <a:pathLst>
              <a:path w="871" h="755">
                <a:moveTo>
                  <a:pt x="217" y="0"/>
                </a:moveTo>
                <a:lnTo>
                  <a:pt x="0" y="400"/>
                </a:lnTo>
                <a:lnTo>
                  <a:pt x="653" y="755"/>
                </a:lnTo>
                <a:lnTo>
                  <a:pt x="870" y="355"/>
                </a:lnTo>
                <a:lnTo>
                  <a:pt x="217" y="0"/>
                </a:lnTo>
                <a:close/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8" name="CustomShape 9"/>
          <p:cNvSpPr/>
          <p:nvPr/>
        </p:nvSpPr>
        <p:spPr>
          <a:xfrm>
            <a:off x="1738440" y="5861520"/>
            <a:ext cx="144360" cy="98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>
              <a:lnSpc>
                <a:spcPct val="100000"/>
              </a:lnSpc>
            </a:pPr>
            <a:r>
              <a:rPr b="0" lang="ru-RU" sz="600" spc="-1" strike="noStrike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Cambria"/>
                <a:ea typeface="Arial"/>
              </a:rPr>
              <a:t>650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CustomShape 10"/>
          <p:cNvSpPr/>
          <p:nvPr/>
        </p:nvSpPr>
        <p:spPr>
          <a:xfrm>
            <a:off x="395640" y="3573000"/>
            <a:ext cx="3311280" cy="316728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70" name="Table 11"/>
          <p:cNvGraphicFramePr/>
          <p:nvPr/>
        </p:nvGraphicFramePr>
        <p:xfrm>
          <a:off x="5004000" y="5960520"/>
          <a:ext cx="3024000" cy="649800"/>
        </p:xfrm>
        <a:graphic>
          <a:graphicData uri="http://schemas.openxmlformats.org/drawingml/2006/table">
            <a:tbl>
              <a:tblPr/>
              <a:tblGrid>
                <a:gridCol w="1197000"/>
                <a:gridCol w="1827360"/>
              </a:tblGrid>
              <a:tr h="21672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электроснабжение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672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- </a:t>
                      </a: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газопровод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6720">
                <a:tc>
                  <a:txBody>
                    <a:bodyPr/>
                    <a:p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   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границы земельного участка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1" name="Line 12"/>
          <p:cNvSpPr/>
          <p:nvPr/>
        </p:nvSpPr>
        <p:spPr>
          <a:xfrm>
            <a:off x="5291640" y="6073200"/>
            <a:ext cx="45144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2" name="CustomShape 13"/>
          <p:cNvSpPr/>
          <p:nvPr/>
        </p:nvSpPr>
        <p:spPr>
          <a:xfrm>
            <a:off x="5297760" y="6483600"/>
            <a:ext cx="449280" cy="91440"/>
          </a:xfrm>
          <a:prstGeom prst="rect">
            <a:avLst/>
          </a:prstGeom>
          <a:solidFill>
            <a:srgbClr val="a4a4a4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3" name="Line 14"/>
          <p:cNvSpPr/>
          <p:nvPr/>
        </p:nvSpPr>
        <p:spPr>
          <a:xfrm>
            <a:off x="5291640" y="6301440"/>
            <a:ext cx="451440" cy="360"/>
          </a:xfrm>
          <a:prstGeom prst="line">
            <a:avLst/>
          </a:prstGeom>
          <a:ln w="25560">
            <a:solidFill>
              <a:srgbClr val="ffc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74" name="Рисунок 24" descr=""/>
          <p:cNvPicPr/>
          <p:nvPr/>
        </p:nvPicPr>
        <p:blipFill>
          <a:blip r:embed="rId3"/>
          <a:srcRect l="0" t="10295" r="18490" b="37831"/>
          <a:stretch/>
        </p:blipFill>
        <p:spPr>
          <a:xfrm>
            <a:off x="532440" y="3891240"/>
            <a:ext cx="3037320" cy="2591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ustomShape 1"/>
          <p:cNvSpPr/>
          <p:nvPr/>
        </p:nvSpPr>
        <p:spPr>
          <a:xfrm>
            <a:off x="0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6" name="CustomShape 2"/>
          <p:cNvSpPr/>
          <p:nvPr/>
        </p:nvSpPr>
        <p:spPr>
          <a:xfrm rot="10800000">
            <a:off x="13697280" y="1297440"/>
            <a:ext cx="4714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7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Уватский район,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д. Солянка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CustomShape 4"/>
          <p:cNvSpPr/>
          <p:nvPr/>
        </p:nvSpPr>
        <p:spPr>
          <a:xfrm>
            <a:off x="5192280" y="269640"/>
            <a:ext cx="3789000" cy="50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организации промышленного производства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9" name="Рисунок 7" descr=""/>
          <p:cNvPicPr/>
          <p:nvPr/>
        </p:nvPicPr>
        <p:blipFill>
          <a:blip r:embed="rId1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80" name="CustomShape 5"/>
          <p:cNvSpPr/>
          <p:nvPr/>
        </p:nvSpPr>
        <p:spPr>
          <a:xfrm flipV="1">
            <a:off x="1312920" y="1555920"/>
            <a:ext cx="774000" cy="18244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1" name="Рисунок 9" descr=""/>
          <p:cNvPicPr/>
          <p:nvPr/>
        </p:nvPicPr>
        <p:blipFill>
          <a:blip r:embed="rId2"/>
          <a:stretch/>
        </p:blipFill>
        <p:spPr>
          <a:xfrm>
            <a:off x="452844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82" name="Table 6"/>
          <p:cNvGraphicFramePr/>
          <p:nvPr/>
        </p:nvGraphicFramePr>
        <p:xfrm>
          <a:off x="3920400" y="1028880"/>
          <a:ext cx="5040000" cy="4725720"/>
        </p:xfrm>
        <a:graphic>
          <a:graphicData uri="http://schemas.openxmlformats.org/drawingml/2006/table">
            <a:tbl>
              <a:tblPr/>
              <a:tblGrid>
                <a:gridCol w="1368000"/>
                <a:gridCol w="3672360"/>
              </a:tblGrid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Площадь площадки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  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40 000 кв.м.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Кадастровый номер участка/квартала 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Собственник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…………………………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..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Категория земель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земли  населенных пунктов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Вид разрешенного использования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Для организации промышленного производства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60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Электроснабжение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Вл-10  кВ  проходит вдоль  северной границы участка .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9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Газоснабжение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отсутствует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Водоснабжение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 центрального водопровода поселка.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9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Канализация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 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отсутствует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Подъездные пути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Дорога в щебеночном покрытии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Телефонизация/интернет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Центральная сеть . Имеется возможность подключения.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Удаленность от ближайшей Ж/Д станции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………………………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км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Стоимость аренды/выкупа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Стоимость аренды земельного участка будет установлена после постановки участка на кадастровый учет.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Дополнительная информация о земельном участке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Общая численность  д. Солянка  составляет  316 человек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Данные о заявителе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E-mail: economika_uvat@mail.ru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3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4" name="CustomShape 8"/>
          <p:cNvSpPr/>
          <p:nvPr/>
        </p:nvSpPr>
        <p:spPr>
          <a:xfrm>
            <a:off x="395640" y="3573000"/>
            <a:ext cx="3311280" cy="302364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85" name="Table 9"/>
          <p:cNvGraphicFramePr/>
          <p:nvPr/>
        </p:nvGraphicFramePr>
        <p:xfrm>
          <a:off x="4139640" y="5937840"/>
          <a:ext cx="4608000" cy="558000"/>
        </p:xfrm>
        <a:graphic>
          <a:graphicData uri="http://schemas.openxmlformats.org/drawingml/2006/table">
            <a:tbl>
              <a:tblPr/>
              <a:tblGrid>
                <a:gridCol w="996480"/>
                <a:gridCol w="1451520"/>
                <a:gridCol w="956160"/>
                <a:gridCol w="1204200"/>
              </a:tblGrid>
              <a:tr h="21672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электроснабжение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водопровод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4164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-границы земельного участка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6" name="CustomShape 10"/>
          <p:cNvSpPr/>
          <p:nvPr/>
        </p:nvSpPr>
        <p:spPr>
          <a:xfrm>
            <a:off x="4295880" y="6283080"/>
            <a:ext cx="726480" cy="164160"/>
          </a:xfrm>
          <a:prstGeom prst="rect">
            <a:avLst/>
          </a:prstGeom>
          <a:solidFill>
            <a:srgbClr val="a4a4a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CustomShape 11"/>
          <p:cNvSpPr/>
          <p:nvPr/>
        </p:nvSpPr>
        <p:spPr>
          <a:xfrm>
            <a:off x="4295880" y="6283080"/>
            <a:ext cx="726480" cy="164160"/>
          </a:xfrm>
          <a:prstGeom prst="rect">
            <a:avLst/>
          </a:prstGeom>
          <a:noFill/>
          <a:ln w="38160">
            <a:solidFill>
              <a:srgbClr val="f1f1f1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Line 12"/>
          <p:cNvSpPr/>
          <p:nvPr/>
        </p:nvSpPr>
        <p:spPr>
          <a:xfrm>
            <a:off x="4349160" y="6086160"/>
            <a:ext cx="6202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9" name="Line 13"/>
          <p:cNvSpPr/>
          <p:nvPr/>
        </p:nvSpPr>
        <p:spPr>
          <a:xfrm>
            <a:off x="6732000" y="6077520"/>
            <a:ext cx="591840" cy="360"/>
          </a:xfrm>
          <a:prstGeom prst="line">
            <a:avLst/>
          </a:prstGeom>
          <a:ln w="25560">
            <a:solidFill>
              <a:srgbClr val="006fc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90" name="Рисунок 8" descr=""/>
          <p:cNvPicPr/>
          <p:nvPr/>
        </p:nvPicPr>
        <p:blipFill>
          <a:blip r:embed="rId3"/>
          <a:stretch/>
        </p:blipFill>
        <p:spPr>
          <a:xfrm>
            <a:off x="683640" y="3707640"/>
            <a:ext cx="2807640" cy="27543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0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2" name="CustomShape 2"/>
          <p:cNvSpPr/>
          <p:nvPr/>
        </p:nvSpPr>
        <p:spPr>
          <a:xfrm rot="10800000">
            <a:off x="13697280" y="1276560"/>
            <a:ext cx="4714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3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Уватский район,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с. Уват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CustomShape 4"/>
          <p:cNvSpPr/>
          <p:nvPr/>
        </p:nvSpPr>
        <p:spPr>
          <a:xfrm>
            <a:off x="5364000" y="260640"/>
            <a:ext cx="3671280" cy="50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строительства нежилого здания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5" name="Рисунок 7" descr=""/>
          <p:cNvPicPr/>
          <p:nvPr/>
        </p:nvPicPr>
        <p:blipFill>
          <a:blip r:embed="rId1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96" name="CustomShape 5"/>
          <p:cNvSpPr/>
          <p:nvPr/>
        </p:nvSpPr>
        <p:spPr>
          <a:xfrm flipV="1">
            <a:off x="1312920" y="1555920"/>
            <a:ext cx="738000" cy="18244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7" name="Рисунок 9" descr=""/>
          <p:cNvPicPr/>
          <p:nvPr/>
        </p:nvPicPr>
        <p:blipFill>
          <a:blip r:embed="rId2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98" name="Table 6"/>
          <p:cNvGraphicFramePr/>
          <p:nvPr/>
        </p:nvGraphicFramePr>
        <p:xfrm>
          <a:off x="3920400" y="1028880"/>
          <a:ext cx="5040000" cy="4725720"/>
        </p:xfrm>
        <a:graphic>
          <a:graphicData uri="http://schemas.openxmlformats.org/drawingml/2006/table">
            <a:tbl>
              <a:tblPr/>
              <a:tblGrid>
                <a:gridCol w="1368000"/>
                <a:gridCol w="3672360"/>
              </a:tblGrid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Площадь площадки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10 000 кв.м.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Кадастровый номер участка/квартала 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Собственник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…………………………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..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Категория земель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земли  населенных пунктов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Вид разрешенного использования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Площадка для строительства нежилого здания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60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Электроснабжение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Вл-10 кВ  проходит вдоль  западной границы участка. Резерв отсутствует.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Имеется возможность строительства подстанции и эл. сетей.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9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Газоснабжение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Газопровод проходит в 30 метрах в южном направлении.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Водоснабжение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 центрального водопровода поселка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9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Канализация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 центральной канализации поселка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Подъездные пути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Дорога  в асфальтовом покрытии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Телефонизация/интернет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Центральная сеть . Имеется возможность подключения.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Удаленность от ближайшей Ж/Д станции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………………………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км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Стоимость аренды/выкупа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Стоимость аренды земельного участка будет установлена после постановки участка на кадастровый учет.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Дополнительная информация о земельном участке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Общая численность  с.  Уват составляет  4964 человека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Данные о заявителе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E-mail: economika_uvat@mail.ru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9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0" name="CustomShape 8"/>
          <p:cNvSpPr/>
          <p:nvPr/>
        </p:nvSpPr>
        <p:spPr>
          <a:xfrm>
            <a:off x="395640" y="3573000"/>
            <a:ext cx="3311280" cy="316728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01" name="Table 9"/>
          <p:cNvGraphicFramePr/>
          <p:nvPr/>
        </p:nvGraphicFramePr>
        <p:xfrm>
          <a:off x="4212000" y="5960520"/>
          <a:ext cx="4463640" cy="649800"/>
        </p:xfrm>
        <a:graphic>
          <a:graphicData uri="http://schemas.openxmlformats.org/drawingml/2006/table">
            <a:tbl>
              <a:tblPr/>
              <a:tblGrid>
                <a:gridCol w="792000"/>
                <a:gridCol w="1152000"/>
                <a:gridCol w="1008000"/>
                <a:gridCol w="1512000"/>
              </a:tblGrid>
              <a:tr h="21672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водопровод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канализация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672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электроснабжение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-границы земельного участка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672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газопровод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2" name="Line 10"/>
          <p:cNvSpPr/>
          <p:nvPr/>
        </p:nvSpPr>
        <p:spPr>
          <a:xfrm>
            <a:off x="4345920" y="6309000"/>
            <a:ext cx="5140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3" name="Line 11"/>
          <p:cNvSpPr/>
          <p:nvPr/>
        </p:nvSpPr>
        <p:spPr>
          <a:xfrm>
            <a:off x="4345920" y="6065640"/>
            <a:ext cx="514080" cy="360"/>
          </a:xfrm>
          <a:prstGeom prst="line">
            <a:avLst/>
          </a:prstGeom>
          <a:ln w="25560">
            <a:solidFill>
              <a:srgbClr val="006fc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4" name="Line 12"/>
          <p:cNvSpPr/>
          <p:nvPr/>
        </p:nvSpPr>
        <p:spPr>
          <a:xfrm>
            <a:off x="4345920" y="6490440"/>
            <a:ext cx="514080" cy="360"/>
          </a:xfrm>
          <a:prstGeom prst="line">
            <a:avLst/>
          </a:prstGeom>
          <a:ln w="25560">
            <a:solidFill>
              <a:srgbClr val="ffc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5" name="Line 13"/>
          <p:cNvSpPr/>
          <p:nvPr/>
        </p:nvSpPr>
        <p:spPr>
          <a:xfrm>
            <a:off x="6328800" y="6069960"/>
            <a:ext cx="648000" cy="360"/>
          </a:xfrm>
          <a:prstGeom prst="line">
            <a:avLst/>
          </a:prstGeom>
          <a:ln w="25560">
            <a:solidFill>
              <a:srgbClr val="96460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6" name="CustomShape 14"/>
          <p:cNvSpPr/>
          <p:nvPr/>
        </p:nvSpPr>
        <p:spPr>
          <a:xfrm>
            <a:off x="6329160" y="6236640"/>
            <a:ext cx="647280" cy="56880"/>
          </a:xfrm>
          <a:prstGeom prst="rect">
            <a:avLst/>
          </a:prstGeom>
          <a:solidFill>
            <a:srgbClr val="a4a4a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7" name="CustomShape 15"/>
          <p:cNvSpPr/>
          <p:nvPr/>
        </p:nvSpPr>
        <p:spPr>
          <a:xfrm>
            <a:off x="6329160" y="6236640"/>
            <a:ext cx="647280" cy="56880"/>
          </a:xfrm>
          <a:prstGeom prst="rect">
            <a:avLst/>
          </a:prstGeom>
          <a:noFill/>
          <a:ln w="38160">
            <a:solidFill>
              <a:srgbClr val="f1f1f1"/>
            </a:solidFill>
            <a:miter/>
          </a:ln>
        </p:spPr>
        <p:style>
          <a:lnRef idx="0"/>
          <a:fillRef idx="0"/>
          <a:effectRef idx="0"/>
          <a:fontRef idx="minor"/>
        </p:style>
      </p:sp>
      <p:pic>
        <p:nvPicPr>
          <p:cNvPr id="108" name="Рисунок 22" descr=""/>
          <p:cNvPicPr/>
          <p:nvPr/>
        </p:nvPicPr>
        <p:blipFill>
          <a:blip r:embed="rId3"/>
          <a:srcRect l="0" t="0" r="0" b="48224"/>
          <a:stretch/>
        </p:blipFill>
        <p:spPr>
          <a:xfrm>
            <a:off x="557640" y="3771360"/>
            <a:ext cx="3023640" cy="2734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ustomShape 1"/>
          <p:cNvSpPr/>
          <p:nvPr/>
        </p:nvSpPr>
        <p:spPr>
          <a:xfrm>
            <a:off x="0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0" name="CustomShape 2"/>
          <p:cNvSpPr/>
          <p:nvPr/>
        </p:nvSpPr>
        <p:spPr>
          <a:xfrm rot="10800000">
            <a:off x="13697280" y="1276560"/>
            <a:ext cx="4714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1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Уватский район,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с. Уват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CustomShape 4"/>
          <p:cNvSpPr/>
          <p:nvPr/>
        </p:nvSpPr>
        <p:spPr>
          <a:xfrm>
            <a:off x="5364000" y="260640"/>
            <a:ext cx="3671280" cy="50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строительства нежилого здания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3" name="Рисунок 7" descr=""/>
          <p:cNvPicPr/>
          <p:nvPr/>
        </p:nvPicPr>
        <p:blipFill>
          <a:blip r:embed="rId1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114" name="CustomShape 5"/>
          <p:cNvSpPr/>
          <p:nvPr/>
        </p:nvSpPr>
        <p:spPr>
          <a:xfrm flipV="1">
            <a:off x="1312920" y="1555920"/>
            <a:ext cx="738000" cy="18244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15" name="Рисунок 9" descr=""/>
          <p:cNvPicPr/>
          <p:nvPr/>
        </p:nvPicPr>
        <p:blipFill>
          <a:blip r:embed="rId2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116" name="Table 6"/>
          <p:cNvGraphicFramePr/>
          <p:nvPr/>
        </p:nvGraphicFramePr>
        <p:xfrm>
          <a:off x="3920400" y="1028880"/>
          <a:ext cx="5040000" cy="4725720"/>
        </p:xfrm>
        <a:graphic>
          <a:graphicData uri="http://schemas.openxmlformats.org/drawingml/2006/table">
            <a:tbl>
              <a:tblPr/>
              <a:tblGrid>
                <a:gridCol w="1368000"/>
                <a:gridCol w="3672360"/>
              </a:tblGrid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Площадь площадки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6  000 кв.м.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Кадастровый номер участка/квартала 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Собственник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…………………………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..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Категория земель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земли  населенных пунктов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Вид разрешенного использования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Площадка для строительства нежилого здания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60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Электроснабжение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Вл-10  кВт проходит вдоль  западной границы участка. Резерв отсутствует. Имеется возможность строительства подстанции и эл. сетей.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9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Газоснабжение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Газопровод проходит в 30 метрах в южном направлении. Резерв отсутствует.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Водоснабжение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 центрального водопровода поселка.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9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Канализация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 центральной канализации поселка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Подъездные пути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Дорога  в асфальтовом покрытии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Телефонизация/интернет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Центральная сеть . Имеется возможность подключения.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Удаленность от ближайшей Ж/Д станции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………………………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км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Стоимость аренды/выкупа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Стоимость аренды земельного участка будет установлена после постановки участка на кадастровый учет.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Дополнительная информация о земельном участке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Общая численность  с.  Уват составляет  4964 человека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Данные о заявителе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E-mail: economika_uvat@mail.ru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7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8" name="CustomShape 8"/>
          <p:cNvSpPr/>
          <p:nvPr/>
        </p:nvSpPr>
        <p:spPr>
          <a:xfrm>
            <a:off x="395640" y="3573000"/>
            <a:ext cx="3311280" cy="316728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19" name="Table 9"/>
          <p:cNvGraphicFramePr/>
          <p:nvPr/>
        </p:nvGraphicFramePr>
        <p:xfrm>
          <a:off x="4212000" y="5960520"/>
          <a:ext cx="4463640" cy="649800"/>
        </p:xfrm>
        <a:graphic>
          <a:graphicData uri="http://schemas.openxmlformats.org/drawingml/2006/table">
            <a:tbl>
              <a:tblPr/>
              <a:tblGrid>
                <a:gridCol w="792000"/>
                <a:gridCol w="1152000"/>
                <a:gridCol w="1008000"/>
                <a:gridCol w="1512000"/>
              </a:tblGrid>
              <a:tr h="21672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водопровод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канализация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672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электроснабжение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-границы земельного участка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672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газопровод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0" name="Line 10"/>
          <p:cNvSpPr/>
          <p:nvPr/>
        </p:nvSpPr>
        <p:spPr>
          <a:xfrm>
            <a:off x="4345920" y="6309000"/>
            <a:ext cx="5140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1" name="Line 11"/>
          <p:cNvSpPr/>
          <p:nvPr/>
        </p:nvSpPr>
        <p:spPr>
          <a:xfrm>
            <a:off x="4345920" y="6065640"/>
            <a:ext cx="514080" cy="360"/>
          </a:xfrm>
          <a:prstGeom prst="line">
            <a:avLst/>
          </a:prstGeom>
          <a:ln w="25560">
            <a:solidFill>
              <a:srgbClr val="006fc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2" name="Line 12"/>
          <p:cNvSpPr/>
          <p:nvPr/>
        </p:nvSpPr>
        <p:spPr>
          <a:xfrm>
            <a:off x="4345920" y="6490440"/>
            <a:ext cx="514080" cy="360"/>
          </a:xfrm>
          <a:prstGeom prst="line">
            <a:avLst/>
          </a:prstGeom>
          <a:ln w="25560">
            <a:solidFill>
              <a:srgbClr val="ffc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Line 13"/>
          <p:cNvSpPr/>
          <p:nvPr/>
        </p:nvSpPr>
        <p:spPr>
          <a:xfrm>
            <a:off x="6304320" y="6069960"/>
            <a:ext cx="696960" cy="360"/>
          </a:xfrm>
          <a:prstGeom prst="line">
            <a:avLst/>
          </a:prstGeom>
          <a:ln w="25560">
            <a:solidFill>
              <a:srgbClr val="964605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24" name="Рисунок 22" descr=""/>
          <p:cNvPicPr/>
          <p:nvPr/>
        </p:nvPicPr>
        <p:blipFill>
          <a:blip r:embed="rId3"/>
          <a:srcRect l="0" t="0" r="5279" b="36933"/>
          <a:stretch/>
        </p:blipFill>
        <p:spPr>
          <a:xfrm>
            <a:off x="539640" y="3780000"/>
            <a:ext cx="3023640" cy="2710080"/>
          </a:xfrm>
          <a:prstGeom prst="rect">
            <a:avLst/>
          </a:prstGeom>
          <a:ln>
            <a:noFill/>
          </a:ln>
        </p:spPr>
      </p:pic>
      <p:sp>
        <p:nvSpPr>
          <p:cNvPr id="125" name="CustomShape 14"/>
          <p:cNvSpPr/>
          <p:nvPr/>
        </p:nvSpPr>
        <p:spPr>
          <a:xfrm>
            <a:off x="6304680" y="6196680"/>
            <a:ext cx="695880" cy="142560"/>
          </a:xfrm>
          <a:prstGeom prst="rect">
            <a:avLst/>
          </a:prstGeom>
          <a:solidFill>
            <a:srgbClr val="a4a4a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6" name="CustomShape 15"/>
          <p:cNvSpPr/>
          <p:nvPr/>
        </p:nvSpPr>
        <p:spPr>
          <a:xfrm>
            <a:off x="6304680" y="6196680"/>
            <a:ext cx="695880" cy="142560"/>
          </a:xfrm>
          <a:prstGeom prst="rect">
            <a:avLst/>
          </a:prstGeom>
          <a:noFill/>
          <a:ln w="38160">
            <a:solidFill>
              <a:srgbClr val="f1f1f1"/>
            </a:solidFill>
            <a:miter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0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8" name="CustomShape 2"/>
          <p:cNvSpPr/>
          <p:nvPr/>
        </p:nvSpPr>
        <p:spPr>
          <a:xfrm rot="10800000">
            <a:off x="13697280" y="1276560"/>
            <a:ext cx="4714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9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Уватский район,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с. Демьянское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CustomShape 4"/>
          <p:cNvSpPr/>
          <p:nvPr/>
        </p:nvSpPr>
        <p:spPr>
          <a:xfrm>
            <a:off x="5364000" y="260640"/>
            <a:ext cx="3671280" cy="50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строительства нежилого здания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1" name="Рисунок 7" descr=""/>
          <p:cNvPicPr/>
          <p:nvPr/>
        </p:nvPicPr>
        <p:blipFill>
          <a:blip r:embed="rId1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132" name="CustomShape 5"/>
          <p:cNvSpPr/>
          <p:nvPr/>
        </p:nvSpPr>
        <p:spPr>
          <a:xfrm flipV="1">
            <a:off x="1312920" y="1538640"/>
            <a:ext cx="733320" cy="17524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33" name="Рисунок 9" descr=""/>
          <p:cNvPicPr/>
          <p:nvPr/>
        </p:nvPicPr>
        <p:blipFill>
          <a:blip r:embed="rId2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134" name="Table 6"/>
          <p:cNvGraphicFramePr/>
          <p:nvPr/>
        </p:nvGraphicFramePr>
        <p:xfrm>
          <a:off x="3920400" y="1028880"/>
          <a:ext cx="5040000" cy="4725720"/>
        </p:xfrm>
        <a:graphic>
          <a:graphicData uri="http://schemas.openxmlformats.org/drawingml/2006/table">
            <a:tbl>
              <a:tblPr/>
              <a:tblGrid>
                <a:gridCol w="1368000"/>
                <a:gridCol w="3672360"/>
              </a:tblGrid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Площадь площадки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 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3 000 кв.м.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Кадастровый номер участка/квартала 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Собственник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…………………………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..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Категория земель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земли  населенных пунктов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Вид разрешенного использования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Площадка для строительства нежилого здания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60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Электроснабжение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Вл-10 кВ  проходит в 40 метрах в западном направлении. Имеется возможность строительства Вл-10 кВт и подключения к  эл. сетям. Резерв 500 кВт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9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Газоснабжение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отсутствует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Водоснабжение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 центрального водопровода поселка.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9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Канализация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Подъездные пути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Дорога  в асфальтовом покрытии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Телефонизация/интернет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Центральная сеть . Имеется возможность подключения.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Удаленность от ближайшей Ж/Д станции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………………………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км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Стоимость аренды/выкупа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Стоимость аренды земельного участка будет установлена после постановки участка на кадастровый учет.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Дополнительная информация о земельном участке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Общая численность  с.  Демьянское  составляет  1816 человека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Данные о заявителе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E-mail: economika_uvat@mail.ru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5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6" name="CustomShape 8"/>
          <p:cNvSpPr/>
          <p:nvPr/>
        </p:nvSpPr>
        <p:spPr>
          <a:xfrm>
            <a:off x="395640" y="3573000"/>
            <a:ext cx="3311280" cy="316728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37" name="Table 9"/>
          <p:cNvGraphicFramePr/>
          <p:nvPr/>
        </p:nvGraphicFramePr>
        <p:xfrm>
          <a:off x="4212000" y="5960520"/>
          <a:ext cx="4463640" cy="453600"/>
        </p:xfrm>
        <a:graphic>
          <a:graphicData uri="http://schemas.openxmlformats.org/drawingml/2006/table">
            <a:tbl>
              <a:tblPr/>
              <a:tblGrid>
                <a:gridCol w="792000"/>
                <a:gridCol w="1152000"/>
                <a:gridCol w="1008000"/>
                <a:gridCol w="1512000"/>
              </a:tblGrid>
              <a:tr h="23688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водопровод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-границы земельного участка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672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электроснабжение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теплоснабжение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8" name="Line 10"/>
          <p:cNvSpPr/>
          <p:nvPr/>
        </p:nvSpPr>
        <p:spPr>
          <a:xfrm>
            <a:off x="4360680" y="6381000"/>
            <a:ext cx="5140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9" name="Line 11"/>
          <p:cNvSpPr/>
          <p:nvPr/>
        </p:nvSpPr>
        <p:spPr>
          <a:xfrm>
            <a:off x="4345920" y="6109200"/>
            <a:ext cx="514080" cy="360"/>
          </a:xfrm>
          <a:prstGeom prst="line">
            <a:avLst/>
          </a:prstGeom>
          <a:ln w="25560">
            <a:solidFill>
              <a:srgbClr val="006fc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0" name="Line 12"/>
          <p:cNvSpPr/>
          <p:nvPr/>
        </p:nvSpPr>
        <p:spPr>
          <a:xfrm>
            <a:off x="6407280" y="6377040"/>
            <a:ext cx="545400" cy="360"/>
          </a:xfrm>
          <a:prstGeom prst="line">
            <a:avLst/>
          </a:prstGeom>
          <a:ln w="38160">
            <a:solidFill>
              <a:srgbClr val="f79646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41" name="Рисунок 21" descr=""/>
          <p:cNvPicPr/>
          <p:nvPr/>
        </p:nvPicPr>
        <p:blipFill>
          <a:blip r:embed="rId3"/>
          <a:srcRect l="907" t="7637" r="6335" b="28960"/>
          <a:stretch/>
        </p:blipFill>
        <p:spPr>
          <a:xfrm>
            <a:off x="611640" y="3717000"/>
            <a:ext cx="2869920" cy="2879640"/>
          </a:xfrm>
          <a:prstGeom prst="rect">
            <a:avLst/>
          </a:prstGeom>
          <a:ln>
            <a:noFill/>
          </a:ln>
        </p:spPr>
      </p:pic>
      <p:sp>
        <p:nvSpPr>
          <p:cNvPr id="142" name="CustomShape 13"/>
          <p:cNvSpPr/>
          <p:nvPr/>
        </p:nvSpPr>
        <p:spPr>
          <a:xfrm>
            <a:off x="6271200" y="6043680"/>
            <a:ext cx="808200" cy="136080"/>
          </a:xfrm>
          <a:prstGeom prst="rect">
            <a:avLst/>
          </a:prstGeom>
          <a:solidFill>
            <a:srgbClr val="a4a4a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3" name="CustomShape 14"/>
          <p:cNvSpPr/>
          <p:nvPr/>
        </p:nvSpPr>
        <p:spPr>
          <a:xfrm>
            <a:off x="6271200" y="6043680"/>
            <a:ext cx="808200" cy="136080"/>
          </a:xfrm>
          <a:prstGeom prst="rect">
            <a:avLst/>
          </a:prstGeom>
          <a:noFill/>
          <a:ln w="38160">
            <a:solidFill>
              <a:srgbClr val="f1f1f1"/>
            </a:solidFill>
            <a:miter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0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5" name="CustomShape 2"/>
          <p:cNvSpPr/>
          <p:nvPr/>
        </p:nvSpPr>
        <p:spPr>
          <a:xfrm rot="10800000">
            <a:off x="13697280" y="1276560"/>
            <a:ext cx="4714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6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Уватский район,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с. Алымка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CustomShape 4"/>
          <p:cNvSpPr/>
          <p:nvPr/>
        </p:nvSpPr>
        <p:spPr>
          <a:xfrm>
            <a:off x="5291640" y="260640"/>
            <a:ext cx="3689640" cy="50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организации сельскохозяйственного производства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8" name="Рисунок 7" descr=""/>
          <p:cNvPicPr/>
          <p:nvPr/>
        </p:nvPicPr>
        <p:blipFill>
          <a:blip r:embed="rId1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149" name="CustomShape 5"/>
          <p:cNvSpPr/>
          <p:nvPr/>
        </p:nvSpPr>
        <p:spPr>
          <a:xfrm flipV="1">
            <a:off x="1312920" y="1555920"/>
            <a:ext cx="756360" cy="18244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50" name="Рисунок 9" descr=""/>
          <p:cNvPicPr/>
          <p:nvPr/>
        </p:nvPicPr>
        <p:blipFill>
          <a:blip r:embed="rId2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151" name="Table 6"/>
          <p:cNvGraphicFramePr/>
          <p:nvPr/>
        </p:nvGraphicFramePr>
        <p:xfrm>
          <a:off x="3920400" y="1028880"/>
          <a:ext cx="5040000" cy="4725000"/>
        </p:xfrm>
        <a:graphic>
          <a:graphicData uri="http://schemas.openxmlformats.org/drawingml/2006/table">
            <a:tbl>
              <a:tblPr/>
              <a:tblGrid>
                <a:gridCol w="1368000"/>
                <a:gridCol w="3672360"/>
              </a:tblGrid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Площадь площадки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 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70 000 кв.м.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Кадастровый номер участка/квартала 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Собственник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…………………………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..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Категория земель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земли  населенных пунктов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92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Вид разрешенного использования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Площадка для организации сельскохозяйственного производства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70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Электроснабжение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Вл-10  кВ  проходит вдоль  южной границы участка. Имеется возможность строительства Вл-10 кВт и подключения к  эл. сетям. Резерв 100 кВт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697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Газоснабжение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отсутствует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92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Водоснабжение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 центрального водопровода поселка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697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Канализация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 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отсутствует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Подъездные пути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Дорога  грунтовая в 200 метрах от южной границы участка. Стоимость строительства 7710,0 тыс.руб/км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92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Телефонизация/интернет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Центральная сеть . Имеется возможность подключения.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Удаленность от ближайшей Ж/Д станции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………………………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км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Стоимость аренды/выкупа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Стоимость аренды земельного участка будет установлена после постановки участка на кадастровый учет.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Дополнительная информация о земельном участке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Общая численность  с.  Алымка  составляет  272 человека, д. Трошино 3 человека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Данные о заявителе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E-mail: economika_uvat@mail.ru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52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3" name="CustomShape 8"/>
          <p:cNvSpPr/>
          <p:nvPr/>
        </p:nvSpPr>
        <p:spPr>
          <a:xfrm>
            <a:off x="395640" y="3573000"/>
            <a:ext cx="3311280" cy="316728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54" name="Table 9"/>
          <p:cNvGraphicFramePr/>
          <p:nvPr/>
        </p:nvGraphicFramePr>
        <p:xfrm>
          <a:off x="4212000" y="6123240"/>
          <a:ext cx="4463640" cy="257400"/>
        </p:xfrm>
        <a:graphic>
          <a:graphicData uri="http://schemas.openxmlformats.org/drawingml/2006/table">
            <a:tbl>
              <a:tblPr/>
              <a:tblGrid>
                <a:gridCol w="792000"/>
                <a:gridCol w="1152000"/>
                <a:gridCol w="1008000"/>
                <a:gridCol w="1512000"/>
              </a:tblGrid>
              <a:tr h="25740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электроснабжение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-границы земельного участка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55" name="Line 10"/>
          <p:cNvSpPr/>
          <p:nvPr/>
        </p:nvSpPr>
        <p:spPr>
          <a:xfrm>
            <a:off x="4338720" y="6237000"/>
            <a:ext cx="5140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56" name="Рисунок 19" descr=""/>
          <p:cNvPicPr/>
          <p:nvPr/>
        </p:nvPicPr>
        <p:blipFill>
          <a:blip r:embed="rId3"/>
          <a:srcRect l="0" t="4239" r="0" b="44271"/>
          <a:stretch/>
        </p:blipFill>
        <p:spPr>
          <a:xfrm>
            <a:off x="539640" y="3827880"/>
            <a:ext cx="3023640" cy="2657520"/>
          </a:xfrm>
          <a:prstGeom prst="rect">
            <a:avLst/>
          </a:prstGeom>
          <a:ln>
            <a:noFill/>
          </a:ln>
        </p:spPr>
      </p:pic>
      <p:sp>
        <p:nvSpPr>
          <p:cNvPr id="157" name="CustomShape 11"/>
          <p:cNvSpPr/>
          <p:nvPr/>
        </p:nvSpPr>
        <p:spPr>
          <a:xfrm>
            <a:off x="6196320" y="6177240"/>
            <a:ext cx="924120" cy="131400"/>
          </a:xfrm>
          <a:prstGeom prst="rect">
            <a:avLst/>
          </a:prstGeom>
          <a:solidFill>
            <a:srgbClr val="a4a4a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8" name="CustomShape 12"/>
          <p:cNvSpPr/>
          <p:nvPr/>
        </p:nvSpPr>
        <p:spPr>
          <a:xfrm>
            <a:off x="6196320" y="6177240"/>
            <a:ext cx="924120" cy="131400"/>
          </a:xfrm>
          <a:prstGeom prst="rect">
            <a:avLst/>
          </a:prstGeom>
          <a:noFill/>
          <a:ln w="38160">
            <a:solidFill>
              <a:srgbClr val="f1f1f1"/>
            </a:solidFill>
            <a:miter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0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0" name="CustomShape 2"/>
          <p:cNvSpPr/>
          <p:nvPr/>
        </p:nvSpPr>
        <p:spPr>
          <a:xfrm rot="10800000">
            <a:off x="13697280" y="1276560"/>
            <a:ext cx="4714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1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Уватский район,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с. Красный Яр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CustomShape 4"/>
          <p:cNvSpPr/>
          <p:nvPr/>
        </p:nvSpPr>
        <p:spPr>
          <a:xfrm>
            <a:off x="5291640" y="260640"/>
            <a:ext cx="3689640" cy="50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организации сельскохозяйственного производства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3" name="Рисунок 7" descr=""/>
          <p:cNvPicPr/>
          <p:nvPr/>
        </p:nvPicPr>
        <p:blipFill>
          <a:blip r:embed="rId1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164" name="CustomShape 5"/>
          <p:cNvSpPr/>
          <p:nvPr/>
        </p:nvSpPr>
        <p:spPr>
          <a:xfrm flipV="1">
            <a:off x="1312920" y="1555920"/>
            <a:ext cx="738000" cy="18244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65" name="Рисунок 9" descr=""/>
          <p:cNvPicPr/>
          <p:nvPr/>
        </p:nvPicPr>
        <p:blipFill>
          <a:blip r:embed="rId2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166" name="Table 6"/>
          <p:cNvGraphicFramePr/>
          <p:nvPr/>
        </p:nvGraphicFramePr>
        <p:xfrm>
          <a:off x="3920400" y="1028880"/>
          <a:ext cx="5040000" cy="4725720"/>
        </p:xfrm>
        <a:graphic>
          <a:graphicData uri="http://schemas.openxmlformats.org/drawingml/2006/table">
            <a:tbl>
              <a:tblPr/>
              <a:tblGrid>
                <a:gridCol w="1368000"/>
                <a:gridCol w="3672360"/>
              </a:tblGrid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Площадь площадки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 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15 000 кв.м.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Кадастровый номер участка/квартала 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Собственник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…………………………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..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Категория земель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земли  населенных пунктов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Вид разрешенного использования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Площадка для организации сельскохозяйственного производства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60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Электроснабжение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Вл-10 кВ проходит вдоль южной границы участка.  Резерв 100 кВт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9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Газоснабжение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отсутствует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Водоснабжение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 центрального водопровода поселка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9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Канализация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отсутствует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Подъездные пути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Дорога  в щебеночном покрытии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Телефонизация/интернет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Центральная сеть . Имеется возможность подключения.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Удаленность от ближайшей Ж/Д станции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………………………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км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Стоимость аренды/выкупа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Стоимость аренды земельного участка будет установлена после постановки участка на кадастровый учет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Дополнительная информация о земельном участке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Общая численность  с.  Красный Яр  составляет   464  человека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Данные о заявителе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E-mail: economika_uvat@mail.ru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7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8" name="CustomShape 8"/>
          <p:cNvSpPr/>
          <p:nvPr/>
        </p:nvSpPr>
        <p:spPr>
          <a:xfrm>
            <a:off x="395640" y="3573000"/>
            <a:ext cx="3311280" cy="316728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69" name="Table 9"/>
          <p:cNvGraphicFramePr/>
          <p:nvPr/>
        </p:nvGraphicFramePr>
        <p:xfrm>
          <a:off x="4266360" y="5932080"/>
          <a:ext cx="4463640" cy="515520"/>
        </p:xfrm>
        <a:graphic>
          <a:graphicData uri="http://schemas.openxmlformats.org/drawingml/2006/table">
            <a:tbl>
              <a:tblPr/>
              <a:tblGrid>
                <a:gridCol w="792000"/>
                <a:gridCol w="1152000"/>
                <a:gridCol w="1008000"/>
                <a:gridCol w="1512000"/>
              </a:tblGrid>
              <a:tr h="25812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водопровод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-границы земельного участка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5740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электроснабжение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0" name="Line 10"/>
          <p:cNvSpPr/>
          <p:nvPr/>
        </p:nvSpPr>
        <p:spPr>
          <a:xfrm>
            <a:off x="4385880" y="6309000"/>
            <a:ext cx="5140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71" name="Рисунок 17" descr=""/>
          <p:cNvPicPr/>
          <p:nvPr/>
        </p:nvPicPr>
        <p:blipFill>
          <a:blip r:embed="rId3"/>
          <a:srcRect l="0" t="0" r="11072" b="42548"/>
          <a:stretch/>
        </p:blipFill>
        <p:spPr>
          <a:xfrm>
            <a:off x="611640" y="3753000"/>
            <a:ext cx="2951640" cy="2771640"/>
          </a:xfrm>
          <a:prstGeom prst="rect">
            <a:avLst/>
          </a:prstGeom>
          <a:ln>
            <a:noFill/>
          </a:ln>
        </p:spPr>
      </p:pic>
      <p:sp>
        <p:nvSpPr>
          <p:cNvPr id="172" name="Line 11"/>
          <p:cNvSpPr/>
          <p:nvPr/>
        </p:nvSpPr>
        <p:spPr>
          <a:xfrm>
            <a:off x="4384800" y="6066000"/>
            <a:ext cx="514080" cy="360"/>
          </a:xfrm>
          <a:prstGeom prst="line">
            <a:avLst/>
          </a:prstGeom>
          <a:ln w="25560">
            <a:solidFill>
              <a:srgbClr val="006fc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3" name="CustomShape 12"/>
          <p:cNvSpPr/>
          <p:nvPr/>
        </p:nvSpPr>
        <p:spPr>
          <a:xfrm>
            <a:off x="6313680" y="5968080"/>
            <a:ext cx="808560" cy="177840"/>
          </a:xfrm>
          <a:prstGeom prst="rect">
            <a:avLst/>
          </a:prstGeom>
          <a:solidFill>
            <a:srgbClr val="a4a4a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4" name="CustomShape 13"/>
          <p:cNvSpPr/>
          <p:nvPr/>
        </p:nvSpPr>
        <p:spPr>
          <a:xfrm>
            <a:off x="6313680" y="5968080"/>
            <a:ext cx="808560" cy="177840"/>
          </a:xfrm>
          <a:prstGeom prst="rect">
            <a:avLst/>
          </a:prstGeom>
          <a:noFill/>
          <a:ln w="38160">
            <a:solidFill>
              <a:srgbClr val="f1f1f1"/>
            </a:solidFill>
            <a:miter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0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6" name="CustomShape 2"/>
          <p:cNvSpPr/>
          <p:nvPr/>
        </p:nvSpPr>
        <p:spPr>
          <a:xfrm rot="10800000">
            <a:off x="13697280" y="1276560"/>
            <a:ext cx="4714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7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Уватский район,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п. Першино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8" name="CustomShape 4"/>
          <p:cNvSpPr/>
          <p:nvPr/>
        </p:nvSpPr>
        <p:spPr>
          <a:xfrm>
            <a:off x="5291640" y="260640"/>
            <a:ext cx="3689640" cy="50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строительства цеха по переработке рыбы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9" name="Рисунок 7" descr=""/>
          <p:cNvPicPr/>
          <p:nvPr/>
        </p:nvPicPr>
        <p:blipFill>
          <a:blip r:embed="rId1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180" name="CustomShape 5"/>
          <p:cNvSpPr/>
          <p:nvPr/>
        </p:nvSpPr>
        <p:spPr>
          <a:xfrm flipV="1">
            <a:off x="1312920" y="1555920"/>
            <a:ext cx="738000" cy="18244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81" name="Рисунок 9" descr=""/>
          <p:cNvPicPr/>
          <p:nvPr/>
        </p:nvPicPr>
        <p:blipFill>
          <a:blip r:embed="rId2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182" name="Table 6"/>
          <p:cNvGraphicFramePr/>
          <p:nvPr/>
        </p:nvGraphicFramePr>
        <p:xfrm>
          <a:off x="3920400" y="1028880"/>
          <a:ext cx="5040000" cy="4725720"/>
        </p:xfrm>
        <a:graphic>
          <a:graphicData uri="http://schemas.openxmlformats.org/drawingml/2006/table">
            <a:tbl>
              <a:tblPr/>
              <a:tblGrid>
                <a:gridCol w="1368000"/>
                <a:gridCol w="3672360"/>
              </a:tblGrid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Площадь площадки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 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140 000 кв.м.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Кадастровый номер участка/квартала 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Собственник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…………………………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..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Категория земель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земли  населенных пунктов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Вид разрешенного использования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Площадка для строительства цеха по переработке рыбы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60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Электроснабжение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Вл-10  кВ проходит вдоль южной границы участка. 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9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Газоснабжение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отсутствует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Водоснабжение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 центрального водопровода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9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Канализация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 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отсутствует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Подъездные пути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Дорога в щебеночном покрытии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Телефонизация/интернет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Центральная сеть . Имеется возможность подключения.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Удаленность от ближайшей Ж/Д станции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………………………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км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Стоимость аренды/выкупа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Стоимость аренды земельного участка будет установлена после постановки участка на кадастровый учет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Дополнительная информация о земельном участке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Общая численность  п.  Першино  составляет   493  человека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Данные о заявителе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E-mail: economika_uvat@mail.ru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3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4" name="CustomShape 8"/>
          <p:cNvSpPr/>
          <p:nvPr/>
        </p:nvSpPr>
        <p:spPr>
          <a:xfrm>
            <a:off x="395640" y="3573000"/>
            <a:ext cx="3311280" cy="302364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85" name="Table 9"/>
          <p:cNvGraphicFramePr/>
          <p:nvPr/>
        </p:nvGraphicFramePr>
        <p:xfrm>
          <a:off x="4281480" y="5937840"/>
          <a:ext cx="2666160" cy="773640"/>
        </p:xfrm>
        <a:graphic>
          <a:graphicData uri="http://schemas.openxmlformats.org/drawingml/2006/table">
            <a:tbl>
              <a:tblPr/>
              <a:tblGrid>
                <a:gridCol w="1066680"/>
                <a:gridCol w="1599840"/>
              </a:tblGrid>
              <a:tr h="25812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водопровод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5812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электроснабжение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5740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-границы земельного участка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6" name="CustomShape 10"/>
          <p:cNvSpPr/>
          <p:nvPr/>
        </p:nvSpPr>
        <p:spPr>
          <a:xfrm>
            <a:off x="4440600" y="6490800"/>
            <a:ext cx="750960" cy="164160"/>
          </a:xfrm>
          <a:prstGeom prst="rect">
            <a:avLst/>
          </a:prstGeom>
          <a:solidFill>
            <a:srgbClr val="a4a4a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7" name="CustomShape 11"/>
          <p:cNvSpPr/>
          <p:nvPr/>
        </p:nvSpPr>
        <p:spPr>
          <a:xfrm>
            <a:off x="4440600" y="6490800"/>
            <a:ext cx="750960" cy="164160"/>
          </a:xfrm>
          <a:prstGeom prst="rect">
            <a:avLst/>
          </a:prstGeom>
          <a:noFill/>
          <a:ln w="38160">
            <a:solidFill>
              <a:srgbClr val="f1f1f1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88" name="Line 12"/>
          <p:cNvSpPr/>
          <p:nvPr/>
        </p:nvSpPr>
        <p:spPr>
          <a:xfrm>
            <a:off x="4506120" y="6093000"/>
            <a:ext cx="620280" cy="360"/>
          </a:xfrm>
          <a:prstGeom prst="line">
            <a:avLst/>
          </a:prstGeom>
          <a:ln w="25560">
            <a:solidFill>
              <a:srgbClr val="006fc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9" name="Line 13"/>
          <p:cNvSpPr/>
          <p:nvPr/>
        </p:nvSpPr>
        <p:spPr>
          <a:xfrm>
            <a:off x="4506120" y="6308640"/>
            <a:ext cx="6202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90" name="Рисунок 18" descr=""/>
          <p:cNvPicPr/>
          <p:nvPr/>
        </p:nvPicPr>
        <p:blipFill>
          <a:blip r:embed="rId3"/>
          <a:srcRect l="0" t="0" r="6812" b="27474"/>
          <a:stretch/>
        </p:blipFill>
        <p:spPr>
          <a:xfrm>
            <a:off x="539640" y="3789000"/>
            <a:ext cx="3023640" cy="25398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CustomShape 1"/>
          <p:cNvSpPr/>
          <p:nvPr/>
        </p:nvSpPr>
        <p:spPr>
          <a:xfrm>
            <a:off x="0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2" name="CustomShape 2"/>
          <p:cNvSpPr/>
          <p:nvPr/>
        </p:nvSpPr>
        <p:spPr>
          <a:xfrm rot="10800000">
            <a:off x="13697280" y="1297440"/>
            <a:ext cx="4714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3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Уватский район,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п. Туртас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4" name="CustomShape 4"/>
          <p:cNvSpPr/>
          <p:nvPr/>
        </p:nvSpPr>
        <p:spPr>
          <a:xfrm>
            <a:off x="5192280" y="269640"/>
            <a:ext cx="3789000" cy="50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 algn="ctr">
              <a:lnSpc>
                <a:spcPct val="100000"/>
              </a:lnSpc>
            </a:pPr>
            <a:r>
              <a:rPr b="0" lang="ru-RU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организации промышленного производства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5" name="Рисунок 7" descr=""/>
          <p:cNvPicPr/>
          <p:nvPr/>
        </p:nvPicPr>
        <p:blipFill>
          <a:blip r:embed="rId1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196" name="CustomShape 5"/>
          <p:cNvSpPr/>
          <p:nvPr/>
        </p:nvSpPr>
        <p:spPr>
          <a:xfrm flipV="1">
            <a:off x="1312920" y="1555920"/>
            <a:ext cx="738000" cy="18244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7" name="Рисунок 9" descr=""/>
          <p:cNvPicPr/>
          <p:nvPr/>
        </p:nvPicPr>
        <p:blipFill>
          <a:blip r:embed="rId2"/>
          <a:stretch/>
        </p:blipFill>
        <p:spPr>
          <a:xfrm>
            <a:off x="452844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198" name="Table 6"/>
          <p:cNvGraphicFramePr/>
          <p:nvPr/>
        </p:nvGraphicFramePr>
        <p:xfrm>
          <a:off x="3920400" y="1028880"/>
          <a:ext cx="5040000" cy="4725360"/>
        </p:xfrm>
        <a:graphic>
          <a:graphicData uri="http://schemas.openxmlformats.org/drawingml/2006/table">
            <a:tbl>
              <a:tblPr/>
              <a:tblGrid>
                <a:gridCol w="1368000"/>
                <a:gridCol w="3672360"/>
              </a:tblGrid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Площадь площадки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 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160 000  кв.м.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Кадастровый номер участка/квартала 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Собственник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…………………………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..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Категория земель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земли  населенных пунктов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Вид разрешенного использования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Площадка для организации промышленного производства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8960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Электроснабжение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Вл-10 кВ проходит  по земельному участку. 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44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Газоснабжение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газопровод проходит в 500 м в восточном направлении. Стоимость  строительства-2000,00тыс.руб/км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97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Водоснабжение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 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Отсутствует. Имеется возможность бурения артезианской скважины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44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Канализация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 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отсутствует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Подъездные пути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Имеется дорога в асфальтовом  покрытии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97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Телефонизация/интернет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Центральная сеть . Имеется возможность подключения.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Удаленность от ближайшей Ж/Д станции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………………………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км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Стоимость аренды/выкупа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Стоимость аренды земельного участка будет установлена после постановки участка на кадастровый учет.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Дополнительная информация о земельном участке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Общая численность  п.  Туртас  составляет 5397 человека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Данные о заявителе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8280" rIns="828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7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E-mail: economika_uvat@mail.ru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99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0" name="CustomShape 8"/>
          <p:cNvSpPr/>
          <p:nvPr/>
        </p:nvSpPr>
        <p:spPr>
          <a:xfrm>
            <a:off x="395640" y="3573000"/>
            <a:ext cx="3311280" cy="302364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01" name="Table 9"/>
          <p:cNvGraphicFramePr/>
          <p:nvPr/>
        </p:nvGraphicFramePr>
        <p:xfrm>
          <a:off x="4932000" y="5937840"/>
          <a:ext cx="3023640" cy="773640"/>
        </p:xfrm>
        <a:graphic>
          <a:graphicData uri="http://schemas.openxmlformats.org/drawingml/2006/table">
            <a:tbl>
              <a:tblPr/>
              <a:tblGrid>
                <a:gridCol w="1008000"/>
                <a:gridCol w="2016000"/>
              </a:tblGrid>
              <a:tr h="25812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электроснабжение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5812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газопровод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57400">
                <a:tc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-границы земельного участка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02" name="CustomShape 10"/>
          <p:cNvSpPr/>
          <p:nvPr/>
        </p:nvSpPr>
        <p:spPr>
          <a:xfrm>
            <a:off x="5086440" y="6494400"/>
            <a:ext cx="726480" cy="164160"/>
          </a:xfrm>
          <a:prstGeom prst="rect">
            <a:avLst/>
          </a:prstGeom>
          <a:solidFill>
            <a:srgbClr val="a4a4a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3" name="CustomShape 11"/>
          <p:cNvSpPr/>
          <p:nvPr/>
        </p:nvSpPr>
        <p:spPr>
          <a:xfrm>
            <a:off x="5086440" y="6494400"/>
            <a:ext cx="726480" cy="164160"/>
          </a:xfrm>
          <a:prstGeom prst="rect">
            <a:avLst/>
          </a:prstGeom>
          <a:noFill/>
          <a:ln w="38160">
            <a:solidFill>
              <a:srgbClr val="f1f1f1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04" name="Line 12"/>
          <p:cNvSpPr/>
          <p:nvPr/>
        </p:nvSpPr>
        <p:spPr>
          <a:xfrm>
            <a:off x="5104080" y="6093000"/>
            <a:ext cx="6202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05" name="Line 13"/>
          <p:cNvSpPr/>
          <p:nvPr/>
        </p:nvSpPr>
        <p:spPr>
          <a:xfrm>
            <a:off x="5104080" y="6329160"/>
            <a:ext cx="620280" cy="360"/>
          </a:xfrm>
          <a:prstGeom prst="line">
            <a:avLst/>
          </a:prstGeom>
          <a:ln w="25560">
            <a:solidFill>
              <a:srgbClr val="ffc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206" name="Рисунок 19" descr=""/>
          <p:cNvPicPr/>
          <p:nvPr/>
        </p:nvPicPr>
        <p:blipFill>
          <a:blip r:embed="rId3"/>
          <a:srcRect l="0" t="0" r="6743" b="27912"/>
          <a:stretch/>
        </p:blipFill>
        <p:spPr>
          <a:xfrm>
            <a:off x="539640" y="3747960"/>
            <a:ext cx="3023640" cy="2673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1142</TotalTime>
  <Application>LibreOffice/5.2.2.2$Windows_x86 LibreOffice_project/8f96e87c890bf8fa77463cd4b640a2312823f3ad</Application>
  <Words>1340</Words>
  <Paragraphs>374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2017-02-28T06:58:12Z</dcterms:created>
  <dc:creator>schurkin_am</dc:creator>
  <dc:description/>
  <dc:language>ru-RU</dc:language>
  <cp:lastModifiedBy/>
  <dcterms:modified xsi:type="dcterms:W3CDTF">2017-07-17T11:54:23Z</dcterms:modified>
  <cp:revision>73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10</vt:i4>
  </property>
</Properties>
</file>