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66" r:id="rId3"/>
    <p:sldId id="257" r:id="rId4"/>
    <p:sldId id="258" r:id="rId5"/>
    <p:sldId id="267" r:id="rId6"/>
    <p:sldId id="26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9" r:id="rId15"/>
    <p:sldId id="270" r:id="rId16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6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</a:p>
        </p:txBody>
      </p:sp>
      <p:sp>
        <p:nvSpPr>
          <p:cNvPr id="38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39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69C7A312-D9F3-4E9B-9126-C6E12431D6A7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338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4281480" y="10155240"/>
            <a:ext cx="3276000" cy="53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4FBCCA2-7B92-4286-BE2B-5882EB0C5031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6807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4281480" y="10155240"/>
            <a:ext cx="3276000" cy="534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4FBCCA2-7B92-4286-BE2B-5882EB0C5031}" type="slidenum">
              <a:rPr lang="ru-RU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2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287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320" cy="6809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72540" y="234858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CustomShape 2"/>
          <p:cNvSpPr/>
          <p:nvPr/>
        </p:nvSpPr>
        <p:spPr>
          <a:xfrm rot="10800000">
            <a:off x="4284000" y="2280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CustomShape 3"/>
          <p:cNvSpPr/>
          <p:nvPr/>
        </p:nvSpPr>
        <p:spPr>
          <a:xfrm>
            <a:off x="179640" y="260640"/>
            <a:ext cx="3887280" cy="43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Демьянское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4"/>
          <p:cNvSpPr/>
          <p:nvPr/>
        </p:nvSpPr>
        <p:spPr>
          <a:xfrm>
            <a:off x="5436000" y="260640"/>
            <a:ext cx="3599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организации промышленного производства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46" name="CustomShape 5"/>
          <p:cNvSpPr/>
          <p:nvPr/>
        </p:nvSpPr>
        <p:spPr>
          <a:xfrm flipV="1">
            <a:off x="1312920" y="1555920"/>
            <a:ext cx="75636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48" name="Table 6"/>
          <p:cNvGraphicFramePr/>
          <p:nvPr>
            <p:extLst>
              <p:ext uri="{D42A27DB-BD31-4B8C-83A1-F6EECF244321}">
                <p14:modId xmlns:p14="http://schemas.microsoft.com/office/powerpoint/2010/main" val="4118519010"/>
              </p:ext>
            </p:extLst>
          </p:nvPr>
        </p:nvGraphicFramePr>
        <p:xfrm>
          <a:off x="3851641" y="868141"/>
          <a:ext cx="5075076" cy="5376000"/>
        </p:xfrm>
        <a:graphic>
          <a:graphicData uri="http://schemas.openxmlformats.org/drawingml/2006/table">
            <a:tbl>
              <a:tblPr/>
              <a:tblGrid>
                <a:gridCol w="1542762"/>
                <a:gridCol w="3532314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48 595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72:18:0301001:289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производственная деятельность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3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проходит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вблизи южной границы участка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30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поселка.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33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дорога в асфальтовом покрытии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47 км до ЖД Демьянка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7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с.Демьянское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 составляет 1894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8"/>
          <p:cNvSpPr/>
          <p:nvPr/>
        </p:nvSpPr>
        <p:spPr>
          <a:xfrm>
            <a:off x="1665720" y="5753520"/>
            <a:ext cx="295200" cy="311400"/>
          </a:xfrm>
          <a:custGeom>
            <a:avLst/>
            <a:gdLst/>
            <a:ahLst/>
            <a:cxnLst/>
            <a:rect l="l" t="t" r="r" b="b"/>
            <a:pathLst>
              <a:path w="871" h="755">
                <a:moveTo>
                  <a:pt x="217" y="0"/>
                </a:moveTo>
                <a:lnTo>
                  <a:pt x="0" y="400"/>
                </a:lnTo>
                <a:lnTo>
                  <a:pt x="653" y="755"/>
                </a:lnTo>
                <a:lnTo>
                  <a:pt x="870" y="355"/>
                </a:lnTo>
                <a:lnTo>
                  <a:pt x="217" y="0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9"/>
          <p:cNvSpPr/>
          <p:nvPr/>
        </p:nvSpPr>
        <p:spPr>
          <a:xfrm>
            <a:off x="1738440" y="5861520"/>
            <a:ext cx="144360" cy="98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600" b="0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mbria"/>
                <a:ea typeface="Arial"/>
              </a:rPr>
              <a:t>650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10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 11"/>
          <p:cNvGraphicFramePr/>
          <p:nvPr>
            <p:extLst>
              <p:ext uri="{D42A27DB-BD31-4B8C-83A1-F6EECF244321}">
                <p14:modId xmlns:p14="http://schemas.microsoft.com/office/powerpoint/2010/main" val="1232620600"/>
              </p:ext>
            </p:extLst>
          </p:nvPr>
        </p:nvGraphicFramePr>
        <p:xfrm>
          <a:off x="4004640" y="6381301"/>
          <a:ext cx="2572560" cy="240480"/>
        </p:xfrm>
        <a:graphic>
          <a:graphicData uri="http://schemas.openxmlformats.org/drawingml/2006/table">
            <a:tbl>
              <a:tblPr/>
              <a:tblGrid>
                <a:gridCol w="738360"/>
                <a:gridCol w="1834200"/>
              </a:tblGrid>
              <a:tr h="240480">
                <a:tc>
                  <a:txBody>
                    <a:bodyPr/>
                    <a:lstStyle/>
                    <a:p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 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границы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5" name="Line 13"/>
          <p:cNvSpPr/>
          <p:nvPr/>
        </p:nvSpPr>
        <p:spPr>
          <a:xfrm>
            <a:off x="4120020" y="6501541"/>
            <a:ext cx="45144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59" y="3712000"/>
            <a:ext cx="2614005" cy="2675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CustomShape 2"/>
          <p:cNvSpPr/>
          <p:nvPr/>
        </p:nvSpPr>
        <p:spPr>
          <a:xfrm rot="10800000">
            <a:off x="4284000" y="228060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CustomShape 3"/>
          <p:cNvSpPr/>
          <p:nvPr/>
        </p:nvSpPr>
        <p:spPr>
          <a:xfrm>
            <a:off x="179640" y="260640"/>
            <a:ext cx="3887280" cy="43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Горнослинкинское</a:t>
            </a:r>
            <a:r>
              <a:rPr lang="ru-RU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сельское поселение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4"/>
          <p:cNvSpPr/>
          <p:nvPr/>
        </p:nvSpPr>
        <p:spPr>
          <a:xfrm>
            <a:off x="5436000" y="260640"/>
            <a:ext cx="3599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организации </a:t>
            </a:r>
            <a:r>
              <a:rPr lang="ru-RU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сельскохозяйственного производства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46" name="CustomShape 5"/>
          <p:cNvSpPr/>
          <p:nvPr/>
        </p:nvSpPr>
        <p:spPr>
          <a:xfrm flipV="1">
            <a:off x="1312920" y="1555920"/>
            <a:ext cx="75636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48" name="Table 6"/>
          <p:cNvGraphicFramePr/>
          <p:nvPr>
            <p:extLst>
              <p:ext uri="{D42A27DB-BD31-4B8C-83A1-F6EECF244321}">
                <p14:modId xmlns:p14="http://schemas.microsoft.com/office/powerpoint/2010/main" val="4077434643"/>
              </p:ext>
            </p:extLst>
          </p:nvPr>
        </p:nvGraphicFramePr>
        <p:xfrm>
          <a:off x="3958560" y="841109"/>
          <a:ext cx="5040360" cy="5043030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231 717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72:18:1205002:241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сельскохозяйственного назначения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Для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сельскохозяйственного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производства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7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проходит вдоль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западной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границы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участка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73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24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39 км до ЖД Юность-Комсомольская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численность с.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Горнослинкино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составляет 606 человек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8"/>
          <p:cNvSpPr/>
          <p:nvPr/>
        </p:nvSpPr>
        <p:spPr>
          <a:xfrm>
            <a:off x="1665720" y="5753520"/>
            <a:ext cx="295200" cy="311400"/>
          </a:xfrm>
          <a:custGeom>
            <a:avLst/>
            <a:gdLst/>
            <a:ahLst/>
            <a:cxnLst/>
            <a:rect l="l" t="t" r="r" b="b"/>
            <a:pathLst>
              <a:path w="871" h="755">
                <a:moveTo>
                  <a:pt x="217" y="0"/>
                </a:moveTo>
                <a:lnTo>
                  <a:pt x="0" y="400"/>
                </a:lnTo>
                <a:lnTo>
                  <a:pt x="653" y="755"/>
                </a:lnTo>
                <a:lnTo>
                  <a:pt x="870" y="355"/>
                </a:lnTo>
                <a:lnTo>
                  <a:pt x="217" y="0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10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 11"/>
          <p:cNvGraphicFramePr/>
          <p:nvPr>
            <p:extLst>
              <p:ext uri="{D42A27DB-BD31-4B8C-83A1-F6EECF244321}">
                <p14:modId xmlns:p14="http://schemas.microsoft.com/office/powerpoint/2010/main" val="1048571088"/>
              </p:ext>
            </p:extLst>
          </p:nvPr>
        </p:nvGraphicFramePr>
        <p:xfrm>
          <a:off x="4138920" y="6178292"/>
          <a:ext cx="2652666" cy="213360"/>
        </p:xfrm>
        <a:graphic>
          <a:graphicData uri="http://schemas.openxmlformats.org/drawingml/2006/table">
            <a:tbl>
              <a:tblPr/>
              <a:tblGrid>
                <a:gridCol w="761351"/>
                <a:gridCol w="1891315"/>
              </a:tblGrid>
              <a:tr h="203161">
                <a:tc>
                  <a:txBody>
                    <a:bodyPr/>
                    <a:lstStyle/>
                    <a:p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  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границы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5" name="Line 13"/>
          <p:cNvSpPr/>
          <p:nvPr/>
        </p:nvSpPr>
        <p:spPr>
          <a:xfrm>
            <a:off x="4264560" y="6288156"/>
            <a:ext cx="45144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09" y="3875118"/>
            <a:ext cx="3214742" cy="256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8586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560" y="236942"/>
            <a:ext cx="4737003" cy="530398"/>
          </a:xfrm>
          <a:prstGeom prst="rect">
            <a:avLst/>
          </a:prstGeom>
        </p:spPr>
      </p:pic>
      <p:sp>
        <p:nvSpPr>
          <p:cNvPr id="58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" name="CustomShape 3"/>
          <p:cNvSpPr/>
          <p:nvPr/>
        </p:nvSpPr>
        <p:spPr>
          <a:xfrm>
            <a:off x="179640" y="260640"/>
            <a:ext cx="3887280" cy="43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д.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Солянка, улица Новая, 1б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CustomShape 4"/>
          <p:cNvSpPr/>
          <p:nvPr/>
        </p:nvSpPr>
        <p:spPr>
          <a:xfrm>
            <a:off x="5436000" y="260640"/>
            <a:ext cx="3599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реализации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промышленного 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производства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2" name="Рисунок 7"/>
          <p:cNvPicPr/>
          <p:nvPr/>
        </p:nvPicPr>
        <p:blipFill>
          <a:blip r:embed="rId3"/>
          <a:stretch/>
        </p:blipFill>
        <p:spPr>
          <a:xfrm>
            <a:off x="467640" y="883376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63" name="CustomShape 5"/>
          <p:cNvSpPr/>
          <p:nvPr/>
        </p:nvSpPr>
        <p:spPr>
          <a:xfrm flipV="1">
            <a:off x="1106640" y="1536642"/>
            <a:ext cx="728640" cy="1803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4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65" name="Table 6"/>
          <p:cNvGraphicFramePr/>
          <p:nvPr>
            <p:extLst>
              <p:ext uri="{D42A27DB-BD31-4B8C-83A1-F6EECF244321}">
                <p14:modId xmlns:p14="http://schemas.microsoft.com/office/powerpoint/2010/main" val="1211265203"/>
              </p:ext>
            </p:extLst>
          </p:nvPr>
        </p:nvGraphicFramePr>
        <p:xfrm>
          <a:off x="3613512" y="1028880"/>
          <a:ext cx="5347248" cy="4830070"/>
        </p:xfrm>
        <a:graphic>
          <a:graphicData uri="http://schemas.openxmlformats.org/drawingml/2006/table">
            <a:tbl>
              <a:tblPr/>
              <a:tblGrid>
                <a:gridCol w="1546963"/>
                <a:gridCol w="3800285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76 736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72:18:0000000:3123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населенных пунктов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4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Производственная деятельность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5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проходит вдоль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северной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границы участка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5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поселка.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дорога в щебеночном покрытии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7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сеть . 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73 км до ЖД Юность-Комсомольская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Юровского сельского поселения составляет 372 человека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6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CustomShape 8"/>
          <p:cNvSpPr/>
          <p:nvPr/>
        </p:nvSpPr>
        <p:spPr>
          <a:xfrm>
            <a:off x="1665720" y="5753520"/>
            <a:ext cx="295200" cy="311400"/>
          </a:xfrm>
          <a:custGeom>
            <a:avLst/>
            <a:gdLst/>
            <a:ahLst/>
            <a:cxnLst/>
            <a:rect l="l" t="t" r="r" b="b"/>
            <a:pathLst>
              <a:path w="871" h="755">
                <a:moveTo>
                  <a:pt x="217" y="0"/>
                </a:moveTo>
                <a:lnTo>
                  <a:pt x="0" y="400"/>
                </a:lnTo>
                <a:lnTo>
                  <a:pt x="653" y="755"/>
                </a:lnTo>
                <a:lnTo>
                  <a:pt x="870" y="355"/>
                </a:lnTo>
                <a:lnTo>
                  <a:pt x="217" y="0"/>
                </a:lnTo>
                <a:close/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CustomShape 10"/>
          <p:cNvSpPr/>
          <p:nvPr/>
        </p:nvSpPr>
        <p:spPr>
          <a:xfrm>
            <a:off x="179640" y="3523714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70" name="Table 11"/>
          <p:cNvGraphicFramePr/>
          <p:nvPr>
            <p:extLst>
              <p:ext uri="{D42A27DB-BD31-4B8C-83A1-F6EECF244321}">
                <p14:modId xmlns:p14="http://schemas.microsoft.com/office/powerpoint/2010/main" val="3422353383"/>
              </p:ext>
            </p:extLst>
          </p:nvPr>
        </p:nvGraphicFramePr>
        <p:xfrm>
          <a:off x="4138921" y="5944030"/>
          <a:ext cx="2723606" cy="365760"/>
        </p:xfrm>
        <a:graphic>
          <a:graphicData uri="http://schemas.openxmlformats.org/drawingml/2006/table">
            <a:tbl>
              <a:tblPr/>
              <a:tblGrid>
                <a:gridCol w="1077966"/>
                <a:gridCol w="1645640"/>
              </a:tblGrid>
              <a:tr h="1764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 границы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1" name="Line 12"/>
          <p:cNvSpPr/>
          <p:nvPr/>
        </p:nvSpPr>
        <p:spPr>
          <a:xfrm>
            <a:off x="4525560" y="6064920"/>
            <a:ext cx="45144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32" y="4279384"/>
            <a:ext cx="3066096" cy="1696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stomShape 2"/>
          <p:cNvSpPr/>
          <p:nvPr/>
        </p:nvSpPr>
        <p:spPr>
          <a:xfrm rot="10800000">
            <a:off x="4266360" y="264388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5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Демьянское, улица Полевая, 4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4"/>
          <p:cNvSpPr/>
          <p:nvPr/>
        </p:nvSpPr>
        <p:spPr>
          <a:xfrm>
            <a:off x="5192280" y="269640"/>
            <a:ext cx="378900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           организации магазина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9" name="Рисунок 7"/>
          <p:cNvPicPr/>
          <p:nvPr/>
        </p:nvPicPr>
        <p:blipFill>
          <a:blip r:embed="rId2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80" name="CustomShape 5"/>
          <p:cNvSpPr/>
          <p:nvPr/>
        </p:nvSpPr>
        <p:spPr>
          <a:xfrm flipV="1">
            <a:off x="1312920" y="1555920"/>
            <a:ext cx="774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1" name="Рисунок 9"/>
          <p:cNvPicPr/>
          <p:nvPr/>
        </p:nvPicPr>
        <p:blipFill>
          <a:blip r:embed="rId3"/>
          <a:stretch/>
        </p:blipFill>
        <p:spPr>
          <a:xfrm>
            <a:off x="452844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82" name="Table 6"/>
          <p:cNvGraphicFramePr/>
          <p:nvPr>
            <p:extLst>
              <p:ext uri="{D42A27DB-BD31-4B8C-83A1-F6EECF244321}">
                <p14:modId xmlns:p14="http://schemas.microsoft.com/office/powerpoint/2010/main" val="2920285378"/>
              </p:ext>
            </p:extLst>
          </p:nvPr>
        </p:nvGraphicFramePr>
        <p:xfrm>
          <a:off x="3778920" y="872075"/>
          <a:ext cx="5202360" cy="4861777"/>
        </p:xfrm>
        <a:graphic>
          <a:graphicData uri="http://schemas.openxmlformats.org/drawingml/2006/table">
            <a:tbl>
              <a:tblPr/>
              <a:tblGrid>
                <a:gridCol w="1411968"/>
                <a:gridCol w="3790392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4 737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72:18:0301004:895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магазины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74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 проходит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 40 метрах в западном направлении.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1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поселка.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46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дорога в асфальтовом покрытии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47 км до ЖД Демьянка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Общая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численность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Демьянское 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1894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85" name="Table 9"/>
          <p:cNvGraphicFramePr/>
          <p:nvPr>
            <p:extLst>
              <p:ext uri="{D42A27DB-BD31-4B8C-83A1-F6EECF244321}">
                <p14:modId xmlns:p14="http://schemas.microsoft.com/office/powerpoint/2010/main" val="2714563834"/>
              </p:ext>
            </p:extLst>
          </p:nvPr>
        </p:nvGraphicFramePr>
        <p:xfrm>
          <a:off x="4139639" y="5937840"/>
          <a:ext cx="2759101" cy="365760"/>
        </p:xfrm>
        <a:graphic>
          <a:graphicData uri="http://schemas.openxmlformats.org/drawingml/2006/table">
            <a:tbl>
              <a:tblPr/>
              <a:tblGrid>
                <a:gridCol w="1123116"/>
                <a:gridCol w="1635985"/>
              </a:tblGrid>
              <a:tr h="2167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Граница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Line 12"/>
          <p:cNvSpPr/>
          <p:nvPr/>
        </p:nvSpPr>
        <p:spPr>
          <a:xfrm>
            <a:off x="4349160" y="6086160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76" y="3684600"/>
            <a:ext cx="2755007" cy="280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stomShape 2"/>
          <p:cNvSpPr/>
          <p:nvPr/>
        </p:nvSpPr>
        <p:spPr>
          <a:xfrm rot="10800000">
            <a:off x="4266360" y="264388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5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 Красный яр, ул. Лесная, 12в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4"/>
          <p:cNvSpPr/>
          <p:nvPr/>
        </p:nvSpPr>
        <p:spPr>
          <a:xfrm>
            <a:off x="5192280" y="269640"/>
            <a:ext cx="378900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организации промышленного производства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9" name="Рисунок 7"/>
          <p:cNvPicPr/>
          <p:nvPr/>
        </p:nvPicPr>
        <p:blipFill>
          <a:blip r:embed="rId2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80" name="CustomShape 5"/>
          <p:cNvSpPr/>
          <p:nvPr/>
        </p:nvSpPr>
        <p:spPr>
          <a:xfrm flipV="1">
            <a:off x="1312920" y="1555920"/>
            <a:ext cx="774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1" name="Рисунок 9"/>
          <p:cNvPicPr/>
          <p:nvPr/>
        </p:nvPicPr>
        <p:blipFill>
          <a:blip r:embed="rId3"/>
          <a:stretch/>
        </p:blipFill>
        <p:spPr>
          <a:xfrm>
            <a:off x="452844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82" name="Table 6"/>
          <p:cNvGraphicFramePr/>
          <p:nvPr>
            <p:extLst>
              <p:ext uri="{D42A27DB-BD31-4B8C-83A1-F6EECF244321}">
                <p14:modId xmlns:p14="http://schemas.microsoft.com/office/powerpoint/2010/main" val="3638672823"/>
              </p:ext>
            </p:extLst>
          </p:nvPr>
        </p:nvGraphicFramePr>
        <p:xfrm>
          <a:off x="3778200" y="1028880"/>
          <a:ext cx="5182560" cy="5002945"/>
        </p:xfrm>
        <a:graphic>
          <a:graphicData uri="http://schemas.openxmlformats.org/drawingml/2006/table">
            <a:tbl>
              <a:tblPr/>
              <a:tblGrid>
                <a:gridCol w="1406594"/>
                <a:gridCol w="3775966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13 320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Производственная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деятельность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1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 проходит вдоль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южной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границы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участка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3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поселка.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01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Дорога в щебеночном покрытии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73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км до ЖД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Юность-Комсомольская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8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Красный яр 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316 человек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85" name="Table 9"/>
          <p:cNvGraphicFramePr/>
          <p:nvPr>
            <p:extLst>
              <p:ext uri="{D42A27DB-BD31-4B8C-83A1-F6EECF244321}">
                <p14:modId xmlns:p14="http://schemas.microsoft.com/office/powerpoint/2010/main" val="3843634041"/>
              </p:ext>
            </p:extLst>
          </p:nvPr>
        </p:nvGraphicFramePr>
        <p:xfrm>
          <a:off x="4138920" y="6230880"/>
          <a:ext cx="2448000" cy="365760"/>
        </p:xfrm>
        <a:graphic>
          <a:graphicData uri="http://schemas.openxmlformats.org/drawingml/2006/table">
            <a:tbl>
              <a:tblPr/>
              <a:tblGrid>
                <a:gridCol w="996480"/>
                <a:gridCol w="1451520"/>
              </a:tblGrid>
              <a:tr h="2167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границы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Line 12"/>
          <p:cNvSpPr/>
          <p:nvPr/>
        </p:nvSpPr>
        <p:spPr>
          <a:xfrm>
            <a:off x="4266360" y="6364800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85" y="3726075"/>
            <a:ext cx="2596270" cy="263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7396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stomShape 2"/>
          <p:cNvSpPr/>
          <p:nvPr/>
        </p:nvSpPr>
        <p:spPr>
          <a:xfrm rot="10800000">
            <a:off x="4266360" y="264388"/>
            <a:ext cx="4714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5" name="CustomShape 1"/>
          <p:cNvSpPr/>
          <p:nvPr/>
        </p:nvSpPr>
        <p:spPr>
          <a:xfrm>
            <a:off x="72720" y="269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7" name="CustomShape 3"/>
          <p:cNvSpPr/>
          <p:nvPr/>
        </p:nvSpPr>
        <p:spPr>
          <a:xfrm>
            <a:off x="72720" y="332640"/>
            <a:ext cx="403200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Демьянское сельское поселение, </a:t>
            </a:r>
            <a:r>
              <a:rPr lang="ru-RU" sz="1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зем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участок 92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4"/>
          <p:cNvSpPr/>
          <p:nvPr/>
        </p:nvSpPr>
        <p:spPr>
          <a:xfrm>
            <a:off x="5192280" y="269640"/>
            <a:ext cx="378900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организации промышленного производства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9" name="Рисунок 7"/>
          <p:cNvPicPr/>
          <p:nvPr/>
        </p:nvPicPr>
        <p:blipFill>
          <a:blip r:embed="rId2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80" name="CustomShape 5"/>
          <p:cNvSpPr/>
          <p:nvPr/>
        </p:nvSpPr>
        <p:spPr>
          <a:xfrm flipV="1">
            <a:off x="1312920" y="1555920"/>
            <a:ext cx="774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1" name="Рисунок 9"/>
          <p:cNvPicPr/>
          <p:nvPr/>
        </p:nvPicPr>
        <p:blipFill>
          <a:blip r:embed="rId3"/>
          <a:stretch/>
        </p:blipFill>
        <p:spPr>
          <a:xfrm>
            <a:off x="452844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82" name="Table 6"/>
          <p:cNvGraphicFramePr/>
          <p:nvPr>
            <p:extLst>
              <p:ext uri="{D42A27DB-BD31-4B8C-83A1-F6EECF244321}">
                <p14:modId xmlns:p14="http://schemas.microsoft.com/office/powerpoint/2010/main" val="60299978"/>
              </p:ext>
            </p:extLst>
          </p:nvPr>
        </p:nvGraphicFramePr>
        <p:xfrm>
          <a:off x="3778920" y="875189"/>
          <a:ext cx="5182560" cy="5373840"/>
        </p:xfrm>
        <a:graphic>
          <a:graphicData uri="http://schemas.openxmlformats.org/drawingml/2006/table">
            <a:tbl>
              <a:tblPr/>
              <a:tblGrid>
                <a:gridCol w="1481143"/>
                <a:gridCol w="3701417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420 000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72:18:0306002:ЗУ1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сельскохозяйственного использования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Производственная деятельность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1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 проходит вдоль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южной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границы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3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01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Дорога в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асфальтовом покрытии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kumimoji="0" lang="ru-RU" sz="10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47 км до ЖД Демьянка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8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Демьянское составляет 1894 человека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85" name="Table 9"/>
          <p:cNvGraphicFramePr/>
          <p:nvPr>
            <p:extLst>
              <p:ext uri="{D42A27DB-BD31-4B8C-83A1-F6EECF244321}">
                <p14:modId xmlns:p14="http://schemas.microsoft.com/office/powerpoint/2010/main" val="2102882474"/>
              </p:ext>
            </p:extLst>
          </p:nvPr>
        </p:nvGraphicFramePr>
        <p:xfrm>
          <a:off x="3968280" y="6364637"/>
          <a:ext cx="2448000" cy="365760"/>
        </p:xfrm>
        <a:graphic>
          <a:graphicData uri="http://schemas.openxmlformats.org/drawingml/2006/table">
            <a:tbl>
              <a:tblPr/>
              <a:tblGrid>
                <a:gridCol w="996480"/>
                <a:gridCol w="1451520"/>
              </a:tblGrid>
              <a:tr h="2167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границы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8" name="Line 12"/>
          <p:cNvSpPr/>
          <p:nvPr/>
        </p:nvSpPr>
        <p:spPr>
          <a:xfrm>
            <a:off x="4195620" y="6547157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999" y="3622123"/>
            <a:ext cx="2383842" cy="292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847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000" y="246901"/>
            <a:ext cx="4737003" cy="530398"/>
          </a:xfrm>
          <a:prstGeom prst="rect">
            <a:avLst/>
          </a:prstGeom>
        </p:spPr>
      </p:pic>
      <p:sp>
        <p:nvSpPr>
          <p:cNvPr id="91" name="CustomShape 1"/>
          <p:cNvSpPr/>
          <p:nvPr/>
        </p:nvSpPr>
        <p:spPr>
          <a:xfrm>
            <a:off x="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3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с.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Демьянское, ул. Подгорная, 6а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5364000" y="260640"/>
            <a:ext cx="3671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магазина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5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96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7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98" name="Table 6"/>
          <p:cNvGraphicFramePr/>
          <p:nvPr>
            <p:extLst>
              <p:ext uri="{D42A27DB-BD31-4B8C-83A1-F6EECF244321}">
                <p14:modId xmlns:p14="http://schemas.microsoft.com/office/powerpoint/2010/main" val="2173224058"/>
              </p:ext>
            </p:extLst>
          </p:nvPr>
        </p:nvGraphicFramePr>
        <p:xfrm>
          <a:off x="3865830" y="1028880"/>
          <a:ext cx="5094930" cy="5334000"/>
        </p:xfrm>
        <a:graphic>
          <a:graphicData uri="http://schemas.openxmlformats.org/drawingml/2006/table">
            <a:tbl>
              <a:tblPr/>
              <a:tblGrid>
                <a:gridCol w="1382811"/>
                <a:gridCol w="3712119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5 199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72:18:0301003:ЗУ1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магазины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2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 проходит вдоль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восточной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границы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63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901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73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центральной канализации поселка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Дорога  в асфальтовом покрытии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47 км до ЖД Демьянка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Общая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численность  с.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Демьянское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1894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01" name="Table 9"/>
          <p:cNvGraphicFramePr/>
          <p:nvPr>
            <p:extLst>
              <p:ext uri="{D42A27DB-BD31-4B8C-83A1-F6EECF244321}">
                <p14:modId xmlns:p14="http://schemas.microsoft.com/office/powerpoint/2010/main" val="3495790033"/>
              </p:ext>
            </p:extLst>
          </p:nvPr>
        </p:nvGraphicFramePr>
        <p:xfrm>
          <a:off x="4311844" y="6409028"/>
          <a:ext cx="2632163" cy="365760"/>
        </p:xfrm>
        <a:graphic>
          <a:graphicData uri="http://schemas.openxmlformats.org/drawingml/2006/table">
            <a:tbl>
              <a:tblPr/>
              <a:tblGrid>
                <a:gridCol w="1072363"/>
                <a:gridCol w="1559800"/>
              </a:tblGrid>
              <a:tr h="2167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-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Границы  земельного участка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2" name="Line 10"/>
          <p:cNvSpPr/>
          <p:nvPr/>
        </p:nvSpPr>
        <p:spPr>
          <a:xfrm>
            <a:off x="4458960" y="6591548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20" y="3841624"/>
            <a:ext cx="2846600" cy="2630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238" y="133838"/>
            <a:ext cx="4737003" cy="530398"/>
          </a:xfrm>
          <a:prstGeom prst="rect">
            <a:avLst/>
          </a:prstGeom>
        </p:spPr>
      </p:pic>
      <p:sp>
        <p:nvSpPr>
          <p:cNvPr id="109" name="CustomShape 1"/>
          <p:cNvSpPr/>
          <p:nvPr/>
        </p:nvSpPr>
        <p:spPr>
          <a:xfrm>
            <a:off x="179640" y="149342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1" name="CustomShape 3"/>
          <p:cNvSpPr/>
          <p:nvPr/>
        </p:nvSpPr>
        <p:spPr>
          <a:xfrm>
            <a:off x="326119" y="21276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с.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Демьянское, ул. Почтовая, 23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4"/>
          <p:cNvSpPr/>
          <p:nvPr/>
        </p:nvSpPr>
        <p:spPr>
          <a:xfrm>
            <a:off x="5344230" y="133838"/>
            <a:ext cx="3671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нежилого здания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3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14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5" name="Рисунок 9"/>
          <p:cNvPicPr/>
          <p:nvPr/>
        </p:nvPicPr>
        <p:blipFill>
          <a:blip r:embed="rId4"/>
          <a:stretch/>
        </p:blipFill>
        <p:spPr>
          <a:xfrm>
            <a:off x="4685580" y="215536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16" name="Table 6"/>
          <p:cNvGraphicFramePr/>
          <p:nvPr>
            <p:extLst>
              <p:ext uri="{D42A27DB-BD31-4B8C-83A1-F6EECF244321}">
                <p14:modId xmlns:p14="http://schemas.microsoft.com/office/powerpoint/2010/main" val="2477259383"/>
              </p:ext>
            </p:extLst>
          </p:nvPr>
        </p:nvGraphicFramePr>
        <p:xfrm>
          <a:off x="3876865" y="700279"/>
          <a:ext cx="5097003" cy="5628897"/>
        </p:xfrm>
        <a:graphic>
          <a:graphicData uri="http://schemas.openxmlformats.org/drawingml/2006/table">
            <a:tbl>
              <a:tblPr/>
              <a:tblGrid>
                <a:gridCol w="1752747"/>
                <a:gridCol w="3344256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7 756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72:18:0301003:ЗУ1 условный номер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магазины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88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 кВт проходит вдоль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северной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границы участка.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16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 центрального водопровода поселка.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5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Точки подключения к инженерным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сетям определяются проектом, согласно расчетов и выданных технических условий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Дорога  в асфальтовом покрытии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kumimoji="0" lang="ru-RU" sz="10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47 км до ЖД Демьянка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с.Демьянское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1 894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7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19" name="Table 9"/>
          <p:cNvGraphicFramePr/>
          <p:nvPr>
            <p:extLst>
              <p:ext uri="{D42A27DB-BD31-4B8C-83A1-F6EECF244321}">
                <p14:modId xmlns:p14="http://schemas.microsoft.com/office/powerpoint/2010/main" val="1349275374"/>
              </p:ext>
            </p:extLst>
          </p:nvPr>
        </p:nvGraphicFramePr>
        <p:xfrm>
          <a:off x="4943191" y="6377193"/>
          <a:ext cx="2661719" cy="365760"/>
        </p:xfrm>
        <a:graphic>
          <a:graphicData uri="http://schemas.openxmlformats.org/drawingml/2006/table">
            <a:tbl>
              <a:tblPr/>
              <a:tblGrid>
                <a:gridCol w="1084405"/>
                <a:gridCol w="1577314"/>
              </a:tblGrid>
              <a:tr h="3630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0" name="Line 10"/>
          <p:cNvSpPr/>
          <p:nvPr/>
        </p:nvSpPr>
        <p:spPr>
          <a:xfrm>
            <a:off x="5087190" y="6509160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95" y="3708720"/>
            <a:ext cx="2756249" cy="280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560" y="248382"/>
            <a:ext cx="4737003" cy="530398"/>
          </a:xfrm>
          <a:prstGeom prst="rect">
            <a:avLst/>
          </a:prstGeom>
        </p:spPr>
      </p:pic>
      <p:sp>
        <p:nvSpPr>
          <p:cNvPr id="127" name="CustomShape 1"/>
          <p:cNvSpPr/>
          <p:nvPr/>
        </p:nvSpPr>
        <p:spPr>
          <a:xfrm>
            <a:off x="179640" y="251674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с.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Уват, ул. Промышленная, 7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4"/>
          <p:cNvSpPr/>
          <p:nvPr/>
        </p:nvSpPr>
        <p:spPr>
          <a:xfrm>
            <a:off x="5364000" y="260640"/>
            <a:ext cx="367128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под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ru-RU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азмещения автостоянки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1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32" name="CustomShape 5"/>
          <p:cNvSpPr/>
          <p:nvPr/>
        </p:nvSpPr>
        <p:spPr>
          <a:xfrm flipV="1">
            <a:off x="1312920" y="1538640"/>
            <a:ext cx="733320" cy="1752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3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34" name="Table 6"/>
          <p:cNvGraphicFramePr/>
          <p:nvPr>
            <p:extLst>
              <p:ext uri="{D42A27DB-BD31-4B8C-83A1-F6EECF244321}">
                <p14:modId xmlns:p14="http://schemas.microsoft.com/office/powerpoint/2010/main" val="1206139892"/>
              </p:ext>
            </p:extLst>
          </p:nvPr>
        </p:nvGraphicFramePr>
        <p:xfrm>
          <a:off x="3787796" y="791038"/>
          <a:ext cx="5247484" cy="5688297"/>
        </p:xfrm>
        <a:graphic>
          <a:graphicData uri="http://schemas.openxmlformats.org/drawingml/2006/table">
            <a:tbl>
              <a:tblPr/>
              <a:tblGrid>
                <a:gridCol w="1761978"/>
                <a:gridCol w="3485506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10 801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72:18:0601010:321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Площадка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 размещение автостоянки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26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(удаленность 200м)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534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Газопровод проходит вдоль восточной границы 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Центральный водопровод проходит вдоль восточной границы 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9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Точки подключения к инженерным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сетям определяются проектом, согласно расчетов и выданных технических условий</a:t>
                      </a:r>
                      <a:endParaRPr lang="ru-RU" sz="10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Дорога  в асфальтовом покрытии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36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км (ст. Юность-Комсомольская)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с.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Уват  составляет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5083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5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37" name="Table 9"/>
          <p:cNvGraphicFramePr/>
          <p:nvPr>
            <p:extLst>
              <p:ext uri="{D42A27DB-BD31-4B8C-83A1-F6EECF244321}">
                <p14:modId xmlns:p14="http://schemas.microsoft.com/office/powerpoint/2010/main" val="416299129"/>
              </p:ext>
            </p:extLst>
          </p:nvPr>
        </p:nvGraphicFramePr>
        <p:xfrm>
          <a:off x="4227968" y="6529398"/>
          <a:ext cx="2971672" cy="365760"/>
        </p:xfrm>
        <a:graphic>
          <a:graphicData uri="http://schemas.openxmlformats.org/drawingml/2006/table">
            <a:tbl>
              <a:tblPr/>
              <a:tblGrid>
                <a:gridCol w="1210681"/>
                <a:gridCol w="1760991"/>
              </a:tblGrid>
              <a:tr h="32860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8" name="Line 10"/>
          <p:cNvSpPr/>
          <p:nvPr/>
        </p:nvSpPr>
        <p:spPr>
          <a:xfrm>
            <a:off x="4483519" y="6649471"/>
            <a:ext cx="54450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41" y="4327495"/>
            <a:ext cx="3167640" cy="16978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8230" y="3423240"/>
            <a:ext cx="367539" cy="11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277" y="244921"/>
            <a:ext cx="4737003" cy="530398"/>
          </a:xfrm>
          <a:prstGeom prst="rect">
            <a:avLst/>
          </a:prstGeom>
        </p:spPr>
      </p:pic>
      <p:sp>
        <p:nvSpPr>
          <p:cNvPr id="144" name="CustomShape 1"/>
          <p:cNvSpPr/>
          <p:nvPr/>
        </p:nvSpPr>
        <p:spPr>
          <a:xfrm>
            <a:off x="78348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с.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Ивановка, ул. </a:t>
            </a:r>
            <a:r>
              <a:rPr lang="ru-RU" sz="1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Омелинская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29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4"/>
          <p:cNvSpPr/>
          <p:nvPr/>
        </p:nvSpPr>
        <p:spPr>
          <a:xfrm>
            <a:off x="5635672" y="241893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нежилого здания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8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49" name="CustomShape 5"/>
          <p:cNvSpPr/>
          <p:nvPr/>
        </p:nvSpPr>
        <p:spPr>
          <a:xfrm flipV="1">
            <a:off x="1312920" y="1555920"/>
            <a:ext cx="75636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0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51" name="Table 6"/>
          <p:cNvGraphicFramePr/>
          <p:nvPr>
            <p:extLst>
              <p:ext uri="{D42A27DB-BD31-4B8C-83A1-F6EECF244321}">
                <p14:modId xmlns:p14="http://schemas.microsoft.com/office/powerpoint/2010/main" val="4280690507"/>
              </p:ext>
            </p:extLst>
          </p:nvPr>
        </p:nvGraphicFramePr>
        <p:xfrm>
          <a:off x="3799440" y="832532"/>
          <a:ext cx="5181840" cy="5139146"/>
        </p:xfrm>
        <a:graphic>
          <a:graphicData uri="http://schemas.openxmlformats.org/drawingml/2006/table">
            <a:tbl>
              <a:tblPr/>
              <a:tblGrid>
                <a:gridCol w="1696013"/>
                <a:gridCol w="3485827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4 378 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72:18:0701001:923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9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магазины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0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Вл-0,4 </a:t>
                      </a:r>
                      <a:r>
                        <a:rPr lang="ru-RU" sz="9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кВ</a:t>
                      </a: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проходит вдоль западной границы земельного участка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6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Газопровод проходит вдоль западной границы участка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9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Центральный водопровод (удаленность 20м)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6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Точки подключения к инженерным сетям определяются проектом, согласно расчетов и выданных технических условий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дорога в щебеночном покрытии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9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baseline="0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44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км (ст. Юность-Комсомольская) п.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Туртас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с.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Ивановка 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768 человек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2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3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54" name="Table 9"/>
          <p:cNvGraphicFramePr/>
          <p:nvPr>
            <p:extLst>
              <p:ext uri="{D42A27DB-BD31-4B8C-83A1-F6EECF244321}">
                <p14:modId xmlns:p14="http://schemas.microsoft.com/office/powerpoint/2010/main" val="955146951"/>
              </p:ext>
            </p:extLst>
          </p:nvPr>
        </p:nvGraphicFramePr>
        <p:xfrm>
          <a:off x="4291357" y="6089476"/>
          <a:ext cx="2688630" cy="365760"/>
        </p:xfrm>
        <a:graphic>
          <a:graphicData uri="http://schemas.openxmlformats.org/drawingml/2006/table">
            <a:tbl>
              <a:tblPr/>
              <a:tblGrid>
                <a:gridCol w="1095367"/>
                <a:gridCol w="1593263"/>
              </a:tblGrid>
              <a:tr h="2574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5" name="Line 10"/>
          <p:cNvSpPr/>
          <p:nvPr/>
        </p:nvSpPr>
        <p:spPr>
          <a:xfrm>
            <a:off x="4561867" y="6206752"/>
            <a:ext cx="514080" cy="360"/>
          </a:xfrm>
          <a:prstGeom prst="line">
            <a:avLst/>
          </a:prstGeom>
          <a:ln w="25560">
            <a:solidFill>
              <a:srgbClr val="0033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299" y="3725802"/>
            <a:ext cx="2901962" cy="2895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560" y="263042"/>
            <a:ext cx="4737003" cy="530398"/>
          </a:xfrm>
          <a:prstGeom prst="rect">
            <a:avLst/>
          </a:prstGeom>
        </p:spPr>
      </p:pic>
      <p:sp>
        <p:nvSpPr>
          <p:cNvPr id="159" name="CustomShape 1"/>
          <p:cNvSpPr/>
          <p:nvPr/>
        </p:nvSpPr>
        <p:spPr>
          <a:xfrm>
            <a:off x="151050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с.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Демьянское, ул. Шоссейная, 17а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4"/>
          <p:cNvSpPr/>
          <p:nvPr/>
        </p:nvSpPr>
        <p:spPr>
          <a:xfrm>
            <a:off x="5291640" y="260640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организации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коммунального обслуживания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3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64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5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66" name="Table 6"/>
          <p:cNvGraphicFramePr/>
          <p:nvPr>
            <p:extLst>
              <p:ext uri="{D42A27DB-BD31-4B8C-83A1-F6EECF244321}">
                <p14:modId xmlns:p14="http://schemas.microsoft.com/office/powerpoint/2010/main" val="2736647926"/>
              </p:ext>
            </p:extLst>
          </p:nvPr>
        </p:nvGraphicFramePr>
        <p:xfrm>
          <a:off x="3920400" y="1028880"/>
          <a:ext cx="5040360" cy="5044057"/>
        </p:xfrm>
        <a:graphic>
          <a:graphicData uri="http://schemas.openxmlformats.org/drawingml/2006/table">
            <a:tbl>
              <a:tblPr/>
              <a:tblGrid>
                <a:gridCol w="1368000"/>
                <a:gridCol w="3672360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19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859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72:18:0000000:3097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коммунальное обслуживание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0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Вл-10 </a:t>
                      </a:r>
                      <a:r>
                        <a:rPr lang="ru-RU" sz="9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кВ</a:t>
                      </a: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(удаленность 100м)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4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17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Дорога  в щебеночном покрытии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сеть . 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47 км до ЖД Демьянка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с. 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Демьянское составляет 1894 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7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" name="CustomShape 8"/>
          <p:cNvSpPr/>
          <p:nvPr/>
        </p:nvSpPr>
        <p:spPr>
          <a:xfrm>
            <a:off x="395640" y="3573000"/>
            <a:ext cx="3311280" cy="316728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69" name="Table 9"/>
          <p:cNvGraphicFramePr/>
          <p:nvPr>
            <p:extLst>
              <p:ext uri="{D42A27DB-BD31-4B8C-83A1-F6EECF244321}">
                <p14:modId xmlns:p14="http://schemas.microsoft.com/office/powerpoint/2010/main" val="2993132364"/>
              </p:ext>
            </p:extLst>
          </p:nvPr>
        </p:nvGraphicFramePr>
        <p:xfrm>
          <a:off x="4544357" y="6158017"/>
          <a:ext cx="2360777" cy="365760"/>
        </p:xfrm>
        <a:graphic>
          <a:graphicData uri="http://schemas.openxmlformats.org/drawingml/2006/table">
            <a:tbl>
              <a:tblPr/>
              <a:tblGrid>
                <a:gridCol w="792000"/>
                <a:gridCol w="1568777"/>
              </a:tblGrid>
              <a:tr h="3604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0" name="Line 10"/>
          <p:cNvSpPr/>
          <p:nvPr/>
        </p:nvSpPr>
        <p:spPr>
          <a:xfrm>
            <a:off x="4716000" y="6297480"/>
            <a:ext cx="5140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47" y="4229400"/>
            <a:ext cx="3257793" cy="2068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277" y="253762"/>
            <a:ext cx="4737003" cy="530398"/>
          </a:xfrm>
          <a:prstGeom prst="rect">
            <a:avLst/>
          </a:prstGeom>
        </p:spPr>
      </p:pic>
      <p:sp>
        <p:nvSpPr>
          <p:cNvPr id="175" name="CustomShape 1"/>
          <p:cNvSpPr/>
          <p:nvPr/>
        </p:nvSpPr>
        <p:spPr>
          <a:xfrm>
            <a:off x="104997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п. </a:t>
            </a:r>
            <a:r>
              <a:rPr lang="ru-RU" sz="1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Туртас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микрорайон Дорожников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4"/>
          <p:cNvSpPr/>
          <p:nvPr/>
        </p:nvSpPr>
        <p:spPr>
          <a:xfrm>
            <a:off x="5291640" y="260640"/>
            <a:ext cx="368964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endParaRPr lang="ru-RU" sz="1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магазина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9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80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1" name="Рисунок 9"/>
          <p:cNvPicPr/>
          <p:nvPr/>
        </p:nvPicPr>
        <p:blipFill>
          <a:blip r:embed="rId4"/>
          <a:stretch/>
        </p:blipFill>
        <p:spPr>
          <a:xfrm>
            <a:off x="471600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82" name="Table 6"/>
          <p:cNvGraphicFramePr/>
          <p:nvPr>
            <p:extLst>
              <p:ext uri="{D42A27DB-BD31-4B8C-83A1-F6EECF244321}">
                <p14:modId xmlns:p14="http://schemas.microsoft.com/office/powerpoint/2010/main" val="4245000936"/>
              </p:ext>
            </p:extLst>
          </p:nvPr>
        </p:nvGraphicFramePr>
        <p:xfrm>
          <a:off x="3904457" y="1009438"/>
          <a:ext cx="5076823" cy="4801684"/>
        </p:xfrm>
        <a:graphic>
          <a:graphicData uri="http://schemas.openxmlformats.org/drawingml/2006/table">
            <a:tbl>
              <a:tblPr/>
              <a:tblGrid>
                <a:gridCol w="1473301"/>
                <a:gridCol w="360352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8 520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72:18:0901002:2341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магазины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498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Вл-10 </a:t>
                      </a:r>
                      <a:r>
                        <a:rPr lang="ru-RU" sz="900" dirty="0" err="1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кВ</a:t>
                      </a: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(удаленность 200м)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5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Газопровод высокого давления (удаленность 200м)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kumimoji="0" lang="ru-RU" sz="9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1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отсутствует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отсутствуют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ст.</a:t>
                      </a:r>
                      <a:r>
                        <a:rPr lang="ru-RU" sz="9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Юность-Комсомольская, п. </a:t>
                      </a:r>
                      <a:r>
                        <a:rPr lang="ru-RU" sz="900" b="0" strike="noStrike" spc="-1" baseline="0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Туртас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п. </a:t>
                      </a:r>
                      <a:r>
                        <a:rPr lang="ru-RU" sz="9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Туртас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составляет 5351  человек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9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9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9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9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9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3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185" name="Table 9"/>
          <p:cNvGraphicFramePr/>
          <p:nvPr>
            <p:extLst>
              <p:ext uri="{D42A27DB-BD31-4B8C-83A1-F6EECF244321}">
                <p14:modId xmlns:p14="http://schemas.microsoft.com/office/powerpoint/2010/main" val="628027468"/>
              </p:ext>
            </p:extLst>
          </p:nvPr>
        </p:nvGraphicFramePr>
        <p:xfrm>
          <a:off x="4469940" y="5976640"/>
          <a:ext cx="2666520" cy="365760"/>
        </p:xfrm>
        <a:graphic>
          <a:graphicData uri="http://schemas.openxmlformats.org/drawingml/2006/table">
            <a:tbl>
              <a:tblPr/>
              <a:tblGrid>
                <a:gridCol w="1066680"/>
                <a:gridCol w="1599840"/>
              </a:tblGrid>
              <a:tr h="33362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9" name="Line 13"/>
          <p:cNvSpPr/>
          <p:nvPr/>
        </p:nvSpPr>
        <p:spPr>
          <a:xfrm>
            <a:off x="4716000" y="6121246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10971" t="24819" r="9292" b="28185"/>
          <a:stretch/>
        </p:blipFill>
        <p:spPr>
          <a:xfrm>
            <a:off x="446100" y="3755371"/>
            <a:ext cx="3189180" cy="2658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277" y="253762"/>
            <a:ext cx="4737003" cy="530398"/>
          </a:xfrm>
          <a:prstGeom prst="rect">
            <a:avLst/>
          </a:prstGeom>
        </p:spPr>
      </p:pic>
      <p:sp>
        <p:nvSpPr>
          <p:cNvPr id="191" name="CustomShape 1"/>
          <p:cNvSpPr/>
          <p:nvPr/>
        </p:nvSpPr>
        <p:spPr>
          <a:xfrm>
            <a:off x="60897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Уват, Механизаторов, 32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4"/>
          <p:cNvSpPr/>
          <p:nvPr/>
        </p:nvSpPr>
        <p:spPr>
          <a:xfrm>
            <a:off x="4780230" y="234802"/>
            <a:ext cx="4245510" cy="4660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3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для </a:t>
            </a:r>
            <a:r>
              <a:rPr lang="ru-RU" sz="13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строительства мини-завода по производству </a:t>
            </a:r>
            <a:r>
              <a:rPr lang="ru-RU" sz="13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теплоблоков</a:t>
            </a:r>
            <a:r>
              <a:rPr lang="ru-RU" sz="13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и тротуарной плитки</a:t>
            </a:r>
            <a:endParaRPr lang="ru-RU" sz="13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5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96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7" name="Рисунок 9"/>
          <p:cNvPicPr/>
          <p:nvPr/>
        </p:nvPicPr>
        <p:blipFill>
          <a:blip r:embed="rId4"/>
          <a:stretch/>
        </p:blipFill>
        <p:spPr>
          <a:xfrm>
            <a:off x="4260714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98" name="Table 6"/>
          <p:cNvGraphicFramePr/>
          <p:nvPr>
            <p:extLst>
              <p:ext uri="{D42A27DB-BD31-4B8C-83A1-F6EECF244321}">
                <p14:modId xmlns:p14="http://schemas.microsoft.com/office/powerpoint/2010/main" val="4079422507"/>
              </p:ext>
            </p:extLst>
          </p:nvPr>
        </p:nvGraphicFramePr>
        <p:xfrm>
          <a:off x="3778920" y="848583"/>
          <a:ext cx="5181840" cy="5174020"/>
        </p:xfrm>
        <a:graphic>
          <a:graphicData uri="http://schemas.openxmlformats.org/drawingml/2006/table">
            <a:tbl>
              <a:tblPr/>
              <a:tblGrid>
                <a:gridCol w="1662213"/>
                <a:gridCol w="3519627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13 450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72:18:0601001:353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73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Площадка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для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</a:rPr>
                        <a:t> строительства мини-завода по производству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</a:rPr>
                        <a:t>теплоблоков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+mn-ea"/>
                        </a:rPr>
                        <a:t> и тротуарной плитки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проходит вдоль западной границы 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0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Газопровод проходит вдоль западной границы 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Центральный водопровод (удаленность 20м)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13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дорога в щебеночном покрытии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36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км (ст. Юность-Комсомольская)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Уват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5083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01" name="Table 9"/>
          <p:cNvGraphicFramePr/>
          <p:nvPr>
            <p:extLst>
              <p:ext uri="{D42A27DB-BD31-4B8C-83A1-F6EECF244321}">
                <p14:modId xmlns:p14="http://schemas.microsoft.com/office/powerpoint/2010/main" val="4010367335"/>
              </p:ext>
            </p:extLst>
          </p:nvPr>
        </p:nvGraphicFramePr>
        <p:xfrm>
          <a:off x="4678503" y="6183517"/>
          <a:ext cx="3024000" cy="487680"/>
        </p:xfrm>
        <a:graphic>
          <a:graphicData uri="http://schemas.openxmlformats.org/drawingml/2006/table">
            <a:tbl>
              <a:tblPr/>
              <a:tblGrid>
                <a:gridCol w="1008000"/>
                <a:gridCol w="2016000"/>
              </a:tblGrid>
              <a:tr h="2315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4" name="Line 12"/>
          <p:cNvSpPr/>
          <p:nvPr/>
        </p:nvSpPr>
        <p:spPr>
          <a:xfrm>
            <a:off x="4941117" y="6310283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84" y="4258983"/>
            <a:ext cx="3132196" cy="1678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277" y="253762"/>
            <a:ext cx="4737003" cy="530398"/>
          </a:xfrm>
          <a:prstGeom prst="rect">
            <a:avLst/>
          </a:prstGeom>
        </p:spPr>
      </p:pic>
      <p:sp>
        <p:nvSpPr>
          <p:cNvPr id="191" name="CustomShape 1"/>
          <p:cNvSpPr/>
          <p:nvPr/>
        </p:nvSpPr>
        <p:spPr>
          <a:xfrm>
            <a:off x="60897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Уват, строительный, 78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4"/>
          <p:cNvSpPr/>
          <p:nvPr/>
        </p:nvSpPr>
        <p:spPr>
          <a:xfrm>
            <a:off x="4780230" y="234802"/>
            <a:ext cx="4245510" cy="4660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под </a:t>
            </a:r>
          </a:p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производственную деятельность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5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96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7" name="Рисунок 9"/>
          <p:cNvPicPr/>
          <p:nvPr/>
        </p:nvPicPr>
        <p:blipFill>
          <a:blip r:embed="rId4"/>
          <a:stretch/>
        </p:blipFill>
        <p:spPr>
          <a:xfrm>
            <a:off x="457146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98" name="Table 6"/>
          <p:cNvGraphicFramePr/>
          <p:nvPr>
            <p:extLst>
              <p:ext uri="{D42A27DB-BD31-4B8C-83A1-F6EECF244321}">
                <p14:modId xmlns:p14="http://schemas.microsoft.com/office/powerpoint/2010/main" val="2666265002"/>
              </p:ext>
            </p:extLst>
          </p:nvPr>
        </p:nvGraphicFramePr>
        <p:xfrm>
          <a:off x="3775296" y="848583"/>
          <a:ext cx="5185465" cy="5442940"/>
        </p:xfrm>
        <a:graphic>
          <a:graphicData uri="http://schemas.openxmlformats.org/drawingml/2006/table">
            <a:tbl>
              <a:tblPr/>
              <a:tblGrid>
                <a:gridCol w="1520982"/>
                <a:gridCol w="3664483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233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72:18:0601002:233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73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Площадка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 производственную деятельность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Вл-10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проходит вдоль западной границы 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0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Газопровод высокого давления (удаленность 600м)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Центральный водопровод (удаленность 600м)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13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дорога в асфальтовом покрытии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36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км (ст. Юность-Комсомольская)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Уват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5083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01" name="Table 9"/>
          <p:cNvGraphicFramePr/>
          <p:nvPr>
            <p:extLst>
              <p:ext uri="{D42A27DB-BD31-4B8C-83A1-F6EECF244321}">
                <p14:modId xmlns:p14="http://schemas.microsoft.com/office/powerpoint/2010/main" val="3028286553"/>
              </p:ext>
            </p:extLst>
          </p:nvPr>
        </p:nvGraphicFramePr>
        <p:xfrm>
          <a:off x="4669450" y="6376546"/>
          <a:ext cx="3024000" cy="365760"/>
        </p:xfrm>
        <a:graphic>
          <a:graphicData uri="http://schemas.openxmlformats.org/drawingml/2006/table">
            <a:tbl>
              <a:tblPr/>
              <a:tblGrid>
                <a:gridCol w="1008000"/>
                <a:gridCol w="2016000"/>
              </a:tblGrid>
              <a:tr h="2315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4" name="Line 12"/>
          <p:cNvSpPr/>
          <p:nvPr/>
        </p:nvSpPr>
        <p:spPr>
          <a:xfrm>
            <a:off x="4858920" y="6509459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083" y="4226664"/>
            <a:ext cx="3245673" cy="179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8558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277" y="253762"/>
            <a:ext cx="4737003" cy="530398"/>
          </a:xfrm>
          <a:prstGeom prst="rect">
            <a:avLst/>
          </a:prstGeom>
        </p:spPr>
      </p:pic>
      <p:sp>
        <p:nvSpPr>
          <p:cNvPr id="191" name="CustomShape 1"/>
          <p:cNvSpPr/>
          <p:nvPr/>
        </p:nvSpPr>
        <p:spPr>
          <a:xfrm>
            <a:off x="60897" y="260640"/>
            <a:ext cx="4138920" cy="502920"/>
          </a:xfrm>
          <a:prstGeom prst="homePlate">
            <a:avLst>
              <a:gd name="adj" fmla="val 50000"/>
            </a:avLst>
          </a:prstGeom>
          <a:solidFill>
            <a:srgbClr val="00B0F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CustomShape 3"/>
          <p:cNvSpPr/>
          <p:nvPr/>
        </p:nvSpPr>
        <p:spPr>
          <a:xfrm>
            <a:off x="179640" y="332640"/>
            <a:ext cx="3455640" cy="35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Тюменская область,  </a:t>
            </a:r>
            <a:r>
              <a:rPr lang="ru-RU" sz="1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Уватский</a:t>
            </a: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район,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Осинник, Механизаторов, 15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4"/>
          <p:cNvSpPr/>
          <p:nvPr/>
        </p:nvSpPr>
        <p:spPr>
          <a:xfrm>
            <a:off x="4780230" y="234802"/>
            <a:ext cx="4245510" cy="4660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2000"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Инвестиционная площадка </a:t>
            </a:r>
            <a:r>
              <a:rPr lang="ru-RU" sz="1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под строительство производственной базы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5" name="Рисунок 7"/>
          <p:cNvPicPr/>
          <p:nvPr/>
        </p:nvPicPr>
        <p:blipFill>
          <a:blip r:embed="rId3"/>
          <a:stretch/>
        </p:blipFill>
        <p:spPr>
          <a:xfrm>
            <a:off x="467640" y="908640"/>
            <a:ext cx="3311280" cy="2501640"/>
          </a:xfrm>
          <a:prstGeom prst="rect">
            <a:avLst/>
          </a:prstGeom>
          <a:ln>
            <a:noFill/>
          </a:ln>
        </p:spPr>
      </p:pic>
      <p:sp>
        <p:nvSpPr>
          <p:cNvPr id="196" name="CustomShape 5"/>
          <p:cNvSpPr/>
          <p:nvPr/>
        </p:nvSpPr>
        <p:spPr>
          <a:xfrm flipV="1">
            <a:off x="1312920" y="1555920"/>
            <a:ext cx="738000" cy="182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7" name="Рисунок 9"/>
          <p:cNvPicPr/>
          <p:nvPr/>
        </p:nvPicPr>
        <p:blipFill>
          <a:blip r:embed="rId4"/>
          <a:stretch/>
        </p:blipFill>
        <p:spPr>
          <a:xfrm>
            <a:off x="4492770" y="332640"/>
            <a:ext cx="574920" cy="358920"/>
          </a:xfrm>
          <a:prstGeom prst="rect">
            <a:avLst/>
          </a:prstGeom>
          <a:ln>
            <a:noFill/>
          </a:ln>
        </p:spPr>
      </p:pic>
      <p:graphicFrame>
        <p:nvGraphicFramePr>
          <p:cNvPr id="198" name="Table 6"/>
          <p:cNvGraphicFramePr/>
          <p:nvPr>
            <p:extLst>
              <p:ext uri="{D42A27DB-BD31-4B8C-83A1-F6EECF244321}">
                <p14:modId xmlns:p14="http://schemas.microsoft.com/office/powerpoint/2010/main" val="992544678"/>
              </p:ext>
            </p:extLst>
          </p:nvPr>
        </p:nvGraphicFramePr>
        <p:xfrm>
          <a:off x="3778920" y="848583"/>
          <a:ext cx="5181840" cy="5442940"/>
        </p:xfrm>
        <a:graphic>
          <a:graphicData uri="http://schemas.openxmlformats.org/drawingml/2006/table">
            <a:tbl>
              <a:tblPr/>
              <a:tblGrid>
                <a:gridCol w="1517357"/>
                <a:gridCol w="3664483"/>
              </a:tblGrid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Площадь площадки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11 840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кв.м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Кадастровый номер участка/квартала 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72:18:0501001:329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Собственник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…………………………..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Категория земель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земли  населенных пунктов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873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Вид разрешенного использования 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Площадка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 производственную деятельность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899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Электроснабжение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ВЛ-0,4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кВ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в границах участка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0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Газоснабжение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отсутствует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Водоснабжение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Центральный водопровод (удаленность 200м)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13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Канализация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00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Подъездные пути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дорога в асфальтовом покрытии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7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Телефонизация/интернет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Центральная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сеть.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Имеется возможность подключения.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Удаленность от ближайшей Ж/Д станции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52</a:t>
                      </a:r>
                      <a:r>
                        <a:rPr lang="ru-RU" sz="1000" b="0" strike="noStrike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км (ст. Юность-Комсомольская)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аренды/выкупа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Стоимость аренды земельного участка будет установлена после постановки участка на кадастровый учет.</a:t>
                      </a: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Дополнительная информация о земельном участке 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 Общая численность 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с. Осинник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составляет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773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человека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Данные о заявителе</a:t>
                      </a:r>
                      <a:endParaRPr lang="ru-RU" sz="1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Начальник отдела экономики и стратегического развития администрации Уватского муниципального района Давшевская Елена Викторовна тел. 8(34561) 28038, +79829827446 E-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mail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: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economiсa_uvat@mail.ru</a:t>
                      </a:r>
                      <a:endParaRPr lang="ru-RU" sz="10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8280" marR="82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9" name="CustomShape 7"/>
          <p:cNvSpPr/>
          <p:nvPr/>
        </p:nvSpPr>
        <p:spPr>
          <a:xfrm>
            <a:off x="0" y="0"/>
            <a:ext cx="91429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CustomShape 8"/>
          <p:cNvSpPr/>
          <p:nvPr/>
        </p:nvSpPr>
        <p:spPr>
          <a:xfrm>
            <a:off x="395640" y="3573000"/>
            <a:ext cx="3311280" cy="3023640"/>
          </a:xfrm>
          <a:prstGeom prst="wedgeRoundRectCallout">
            <a:avLst>
              <a:gd name="adj1" fmla="val -22293"/>
              <a:gd name="adj2" fmla="val -55999"/>
              <a:gd name="adj3" fmla="val 16667"/>
            </a:avLst>
          </a:prstGeom>
          <a:noFill/>
          <a:ln>
            <a:solidFill>
              <a:srgbClr val="00B0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01" name="Table 9"/>
          <p:cNvGraphicFramePr/>
          <p:nvPr>
            <p:extLst>
              <p:ext uri="{D42A27DB-BD31-4B8C-83A1-F6EECF244321}">
                <p14:modId xmlns:p14="http://schemas.microsoft.com/office/powerpoint/2010/main" val="3703588025"/>
              </p:ext>
            </p:extLst>
          </p:nvPr>
        </p:nvGraphicFramePr>
        <p:xfrm>
          <a:off x="4780230" y="6370320"/>
          <a:ext cx="3024000" cy="365760"/>
        </p:xfrm>
        <a:graphic>
          <a:graphicData uri="http://schemas.openxmlformats.org/drawingml/2006/table">
            <a:tbl>
              <a:tblPr/>
              <a:tblGrid>
                <a:gridCol w="1008000"/>
                <a:gridCol w="2016000"/>
              </a:tblGrid>
              <a:tr h="2315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-границы земельного участка</a:t>
                      </a:r>
                      <a:endParaRPr kumimoji="0" lang="ru-RU" sz="1800" b="0" i="0" u="none" strike="noStrike" kern="120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04" name="Line 12"/>
          <p:cNvSpPr/>
          <p:nvPr/>
        </p:nvSpPr>
        <p:spPr>
          <a:xfrm>
            <a:off x="4950171" y="6500406"/>
            <a:ext cx="620280" cy="360"/>
          </a:xfrm>
          <a:prstGeom prst="line">
            <a:avLst/>
          </a:prstGeom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511" y="4250865"/>
            <a:ext cx="3111769" cy="166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8738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1468</TotalTime>
  <Words>1866</Words>
  <Application>Microsoft Office PowerPoint</Application>
  <PresentationFormat>Экран (4:3)</PresentationFormat>
  <Paragraphs>521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Cambria</vt:lpstr>
      <vt:lpstr>DejaVu Sans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schurkin_am</dc:creator>
  <dc:description/>
  <cp:lastModifiedBy>Новикова Анастасия Александровна</cp:lastModifiedBy>
  <cp:revision>112</cp:revision>
  <dcterms:created xsi:type="dcterms:W3CDTF">2017-02-28T06:58:12Z</dcterms:created>
  <dcterms:modified xsi:type="dcterms:W3CDTF">2020-12-29T07:40:07Z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10</vt:i4>
  </property>
</Properties>
</file>