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7" r:id="rId5"/>
    <p:sldId id="260" r:id="rId6"/>
    <p:sldId id="261" r:id="rId7"/>
    <p:sldId id="263" r:id="rId8"/>
    <p:sldId id="264" r:id="rId9"/>
    <p:sldId id="268" r:id="rId10"/>
    <p:sldId id="269" r:id="rId11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-136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37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&lt;заголовок&gt;</a:t>
            </a:r>
          </a:p>
        </p:txBody>
      </p:sp>
      <p:sp>
        <p:nvSpPr>
          <p:cNvPr id="38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&lt;дата/время&gt;</a:t>
            </a:r>
          </a:p>
        </p:txBody>
      </p:sp>
      <p:sp>
        <p:nvSpPr>
          <p:cNvPr id="39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&lt;нижний колонтитул&gt;</a:t>
            </a:r>
          </a:p>
        </p:txBody>
      </p:sp>
      <p:sp>
        <p:nvSpPr>
          <p:cNvPr id="40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69C7A312-D9F3-4E9B-9126-C6E12431D6A7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43388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8" name="CustomShape 2"/>
          <p:cNvSpPr/>
          <p:nvPr/>
        </p:nvSpPr>
        <p:spPr>
          <a:xfrm>
            <a:off x="4281480" y="10155240"/>
            <a:ext cx="3276000" cy="534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E4FBCCA2-7B92-4286-BE2B-5882EB0C5031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6807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320" cy="6809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Рисунок 33"/>
          <p:cNvPicPr/>
          <p:nvPr/>
        </p:nvPicPr>
        <p:blipFill>
          <a:blip r:embed="rId2"/>
          <a:stretch/>
        </p:blipFill>
        <p:spPr>
          <a:xfrm>
            <a:off x="2079360" y="1604160"/>
            <a:ext cx="4984200" cy="3976920"/>
          </a:xfrm>
          <a:prstGeom prst="rect">
            <a:avLst/>
          </a:prstGeom>
          <a:ln>
            <a:noFill/>
          </a:ln>
        </p:spPr>
      </p:pic>
      <p:pic>
        <p:nvPicPr>
          <p:cNvPr id="35" name="Рисунок 34"/>
          <p:cNvPicPr/>
          <p:nvPr/>
        </p:nvPicPr>
        <p:blipFill>
          <a:blip r:embed="rId2"/>
          <a:stretch/>
        </p:blipFill>
        <p:spPr>
          <a:xfrm>
            <a:off x="2079360" y="1604160"/>
            <a:ext cx="4984200" cy="397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72540" y="234858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" name="CustomShape 2"/>
          <p:cNvSpPr/>
          <p:nvPr/>
        </p:nvSpPr>
        <p:spPr>
          <a:xfrm rot="10800000">
            <a:off x="4284000" y="228060"/>
            <a:ext cx="4714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" name="CustomShape 3"/>
          <p:cNvSpPr/>
          <p:nvPr/>
        </p:nvSpPr>
        <p:spPr>
          <a:xfrm>
            <a:off x="179640" y="260640"/>
            <a:ext cx="3887280" cy="430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с. </a:t>
            </a:r>
            <a:r>
              <a:rPr lang="ru-RU" sz="14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Демьянское,ул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. Шоссейная, 22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CustomShape 4"/>
          <p:cNvSpPr/>
          <p:nvPr/>
        </p:nvSpPr>
        <p:spPr>
          <a:xfrm>
            <a:off x="5436000" y="260640"/>
            <a:ext cx="3599280" cy="5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организации промышленного производства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5" name="Рисунок 7"/>
          <p:cNvPicPr/>
          <p:nvPr/>
        </p:nvPicPr>
        <p:blipFill>
          <a:blip r:embed="rId3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46" name="CustomShape 5"/>
          <p:cNvSpPr/>
          <p:nvPr/>
        </p:nvSpPr>
        <p:spPr>
          <a:xfrm flipV="1">
            <a:off x="1312920" y="1555920"/>
            <a:ext cx="756360" cy="1824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7" name="Рисунок 9"/>
          <p:cNvPicPr/>
          <p:nvPr/>
        </p:nvPicPr>
        <p:blipFill>
          <a:blip r:embed="rId4"/>
          <a:stretch/>
        </p:blipFill>
        <p:spPr>
          <a:xfrm>
            <a:off x="471600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48" name="Table 6"/>
          <p:cNvGraphicFramePr/>
          <p:nvPr>
            <p:extLst>
              <p:ext uri="{D42A27DB-BD31-4B8C-83A1-F6EECF244321}">
                <p14:modId xmlns:p14="http://schemas.microsoft.com/office/powerpoint/2010/main" val="1865682698"/>
              </p:ext>
            </p:extLst>
          </p:nvPr>
        </p:nvGraphicFramePr>
        <p:xfrm>
          <a:off x="3851641" y="868141"/>
          <a:ext cx="5075076" cy="5376000"/>
        </p:xfrm>
        <a:graphic>
          <a:graphicData uri="http://schemas.openxmlformats.org/drawingml/2006/table">
            <a:tbl>
              <a:tblPr/>
              <a:tblGrid>
                <a:gridCol w="1542762"/>
                <a:gridCol w="3532314"/>
              </a:tblGrid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48 595 </a:t>
                      </a:r>
                      <a:r>
                        <a:rPr lang="ru-RU" sz="10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72:18:0301001:289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земли населенных пунктов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производственная деятельность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33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Вл-10 </a:t>
                      </a: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проходит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вблизи южной границы участка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430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отсутствует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 центрального водопровода поселка. 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433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дорога в асфальтовом покрытии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Центральная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сеть.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возможность подключения.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47 км до ЖД Демьянка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48,8</a:t>
                      </a:r>
                      <a:r>
                        <a:rPr lang="ru-RU" sz="10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lang="ru-RU" sz="1000" b="0" strike="noStrike" spc="-1" baseline="0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тыс.руб</a:t>
                      </a:r>
                      <a:r>
                        <a:rPr lang="ru-RU" sz="10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79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Общая численность </a:t>
                      </a:r>
                      <a:r>
                        <a:rPr lang="ru-RU" sz="10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с.Демьянское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 составляет 1894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человека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9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" name="CustomShape 8"/>
          <p:cNvSpPr/>
          <p:nvPr/>
        </p:nvSpPr>
        <p:spPr>
          <a:xfrm>
            <a:off x="1665720" y="5753520"/>
            <a:ext cx="295200" cy="311400"/>
          </a:xfrm>
          <a:custGeom>
            <a:avLst/>
            <a:gdLst/>
            <a:ahLst/>
            <a:cxnLst/>
            <a:rect l="l" t="t" r="r" b="b"/>
            <a:pathLst>
              <a:path w="871" h="755">
                <a:moveTo>
                  <a:pt x="217" y="0"/>
                </a:moveTo>
                <a:lnTo>
                  <a:pt x="0" y="400"/>
                </a:lnTo>
                <a:lnTo>
                  <a:pt x="653" y="755"/>
                </a:lnTo>
                <a:lnTo>
                  <a:pt x="870" y="355"/>
                </a:lnTo>
                <a:lnTo>
                  <a:pt x="217" y="0"/>
                </a:lnTo>
                <a:close/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" name="CustomShape 9"/>
          <p:cNvSpPr/>
          <p:nvPr/>
        </p:nvSpPr>
        <p:spPr>
          <a:xfrm>
            <a:off x="1738440" y="5861520"/>
            <a:ext cx="144360" cy="982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ru-RU" sz="600" b="0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Cambria"/>
                <a:ea typeface="Arial"/>
              </a:rPr>
              <a:t>650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CustomShape 10"/>
          <p:cNvSpPr/>
          <p:nvPr/>
        </p:nvSpPr>
        <p:spPr>
          <a:xfrm>
            <a:off x="395640" y="3573000"/>
            <a:ext cx="3311280" cy="316728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53" name="Table 11"/>
          <p:cNvGraphicFramePr/>
          <p:nvPr>
            <p:extLst>
              <p:ext uri="{D42A27DB-BD31-4B8C-83A1-F6EECF244321}">
                <p14:modId xmlns:p14="http://schemas.microsoft.com/office/powerpoint/2010/main" val="1232620600"/>
              </p:ext>
            </p:extLst>
          </p:nvPr>
        </p:nvGraphicFramePr>
        <p:xfrm>
          <a:off x="4004640" y="6381301"/>
          <a:ext cx="2572560" cy="240480"/>
        </p:xfrm>
        <a:graphic>
          <a:graphicData uri="http://schemas.openxmlformats.org/drawingml/2006/table">
            <a:tbl>
              <a:tblPr/>
              <a:tblGrid>
                <a:gridCol w="738360"/>
                <a:gridCol w="1834200"/>
              </a:tblGrid>
              <a:tr h="240480">
                <a:tc>
                  <a:txBody>
                    <a:bodyPr/>
                    <a:lstStyle/>
                    <a:p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   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границы земельного участка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5" name="Line 13"/>
          <p:cNvSpPr/>
          <p:nvPr/>
        </p:nvSpPr>
        <p:spPr>
          <a:xfrm>
            <a:off x="4120020" y="6501541"/>
            <a:ext cx="45144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659" y="3712000"/>
            <a:ext cx="2614005" cy="26752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6560" y="236942"/>
            <a:ext cx="4737003" cy="530398"/>
          </a:xfrm>
          <a:prstGeom prst="rect">
            <a:avLst/>
          </a:prstGeom>
        </p:spPr>
      </p:pic>
      <p:sp>
        <p:nvSpPr>
          <p:cNvPr id="58" name="CustomShape 1"/>
          <p:cNvSpPr/>
          <p:nvPr/>
        </p:nvSpPr>
        <p:spPr>
          <a:xfrm>
            <a:off x="0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0" name="CustomShape 3"/>
          <p:cNvSpPr/>
          <p:nvPr/>
        </p:nvSpPr>
        <p:spPr>
          <a:xfrm>
            <a:off x="179640" y="260640"/>
            <a:ext cx="3887280" cy="430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д.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Солянка, улица Новая, 1б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CustomShape 4"/>
          <p:cNvSpPr/>
          <p:nvPr/>
        </p:nvSpPr>
        <p:spPr>
          <a:xfrm>
            <a:off x="5436000" y="260640"/>
            <a:ext cx="3599280" cy="5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реализации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промышленного 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производства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2" name="Рисунок 7"/>
          <p:cNvPicPr/>
          <p:nvPr/>
        </p:nvPicPr>
        <p:blipFill>
          <a:blip r:embed="rId3"/>
          <a:stretch/>
        </p:blipFill>
        <p:spPr>
          <a:xfrm>
            <a:off x="467640" y="883376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63" name="CustomShape 5"/>
          <p:cNvSpPr/>
          <p:nvPr/>
        </p:nvSpPr>
        <p:spPr>
          <a:xfrm flipV="1">
            <a:off x="1106640" y="1536642"/>
            <a:ext cx="728640" cy="1803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4" name="Рисунок 9"/>
          <p:cNvPicPr/>
          <p:nvPr/>
        </p:nvPicPr>
        <p:blipFill>
          <a:blip r:embed="rId4"/>
          <a:stretch/>
        </p:blipFill>
        <p:spPr>
          <a:xfrm>
            <a:off x="471600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65" name="Table 6"/>
          <p:cNvGraphicFramePr/>
          <p:nvPr>
            <p:extLst>
              <p:ext uri="{D42A27DB-BD31-4B8C-83A1-F6EECF244321}">
                <p14:modId xmlns:p14="http://schemas.microsoft.com/office/powerpoint/2010/main" val="3126896801"/>
              </p:ext>
            </p:extLst>
          </p:nvPr>
        </p:nvGraphicFramePr>
        <p:xfrm>
          <a:off x="3613512" y="1028880"/>
          <a:ext cx="5347248" cy="4830070"/>
        </p:xfrm>
        <a:graphic>
          <a:graphicData uri="http://schemas.openxmlformats.org/drawingml/2006/table">
            <a:tbl>
              <a:tblPr/>
              <a:tblGrid>
                <a:gridCol w="1546963"/>
                <a:gridCol w="3800285"/>
              </a:tblGrid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76 736 </a:t>
                      </a:r>
                      <a:r>
                        <a:rPr lang="ru-RU" sz="9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72:18:0000000:3123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земли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населенных пунктов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24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Производственная деятельность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55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Вл-10 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проходит вдоль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северной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границы участка 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53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отсутствует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 центрального водопровода поселка.</a:t>
                      </a:r>
                      <a:r>
                        <a:rPr lang="ru-RU" sz="9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(удаленность 200 м)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отсутствует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дорога в щебеночном покрытии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276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Центральная сеть . Имеется возможность подключения.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73 км до ЖД Юность-Комсомольская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79,9 </a:t>
                      </a:r>
                      <a:r>
                        <a:rPr lang="ru-RU" sz="9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тыс.руб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Общая численность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Юровского сельского поселения составляет 372 человека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6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" name="CustomShape 8"/>
          <p:cNvSpPr/>
          <p:nvPr/>
        </p:nvSpPr>
        <p:spPr>
          <a:xfrm>
            <a:off x="1665720" y="5753520"/>
            <a:ext cx="295200" cy="311400"/>
          </a:xfrm>
          <a:custGeom>
            <a:avLst/>
            <a:gdLst/>
            <a:ahLst/>
            <a:cxnLst/>
            <a:rect l="l" t="t" r="r" b="b"/>
            <a:pathLst>
              <a:path w="871" h="755">
                <a:moveTo>
                  <a:pt x="217" y="0"/>
                </a:moveTo>
                <a:lnTo>
                  <a:pt x="0" y="400"/>
                </a:lnTo>
                <a:lnTo>
                  <a:pt x="653" y="755"/>
                </a:lnTo>
                <a:lnTo>
                  <a:pt x="870" y="355"/>
                </a:lnTo>
                <a:lnTo>
                  <a:pt x="217" y="0"/>
                </a:lnTo>
                <a:close/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" name="CustomShape 10"/>
          <p:cNvSpPr/>
          <p:nvPr/>
        </p:nvSpPr>
        <p:spPr>
          <a:xfrm>
            <a:off x="179640" y="3523714"/>
            <a:ext cx="3311280" cy="316728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70" name="Table 11"/>
          <p:cNvGraphicFramePr/>
          <p:nvPr>
            <p:extLst>
              <p:ext uri="{D42A27DB-BD31-4B8C-83A1-F6EECF244321}">
                <p14:modId xmlns:p14="http://schemas.microsoft.com/office/powerpoint/2010/main" val="3422353383"/>
              </p:ext>
            </p:extLst>
          </p:nvPr>
        </p:nvGraphicFramePr>
        <p:xfrm>
          <a:off x="4138921" y="5944030"/>
          <a:ext cx="2723606" cy="365760"/>
        </p:xfrm>
        <a:graphic>
          <a:graphicData uri="http://schemas.openxmlformats.org/drawingml/2006/table">
            <a:tbl>
              <a:tblPr/>
              <a:tblGrid>
                <a:gridCol w="1077966"/>
                <a:gridCol w="1645640"/>
              </a:tblGrid>
              <a:tr h="1764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- границы земельного участка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1" name="Line 12"/>
          <p:cNvSpPr/>
          <p:nvPr/>
        </p:nvSpPr>
        <p:spPr>
          <a:xfrm>
            <a:off x="4525560" y="6064920"/>
            <a:ext cx="45144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232" y="4279384"/>
            <a:ext cx="3066096" cy="16961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stomShape 2"/>
          <p:cNvSpPr/>
          <p:nvPr/>
        </p:nvSpPr>
        <p:spPr>
          <a:xfrm rot="10800000">
            <a:off x="4266360" y="264388"/>
            <a:ext cx="4714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5" name="CustomShape 1"/>
          <p:cNvSpPr/>
          <p:nvPr/>
        </p:nvSpPr>
        <p:spPr>
          <a:xfrm>
            <a:off x="0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7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с. Демьянское, улица Полевая, 4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CustomShape 4"/>
          <p:cNvSpPr/>
          <p:nvPr/>
        </p:nvSpPr>
        <p:spPr>
          <a:xfrm>
            <a:off x="5192280" y="269640"/>
            <a:ext cx="3789000" cy="5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</a:pP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                       организации магазина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9" name="Рисунок 7"/>
          <p:cNvPicPr/>
          <p:nvPr/>
        </p:nvPicPr>
        <p:blipFill>
          <a:blip r:embed="rId2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80" name="CustomShape 5"/>
          <p:cNvSpPr/>
          <p:nvPr/>
        </p:nvSpPr>
        <p:spPr>
          <a:xfrm flipV="1">
            <a:off x="1312920" y="1555920"/>
            <a:ext cx="774000" cy="1824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1" name="Рисунок 9"/>
          <p:cNvPicPr/>
          <p:nvPr/>
        </p:nvPicPr>
        <p:blipFill>
          <a:blip r:embed="rId3"/>
          <a:stretch/>
        </p:blipFill>
        <p:spPr>
          <a:xfrm>
            <a:off x="452844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82" name="Table 6"/>
          <p:cNvGraphicFramePr/>
          <p:nvPr>
            <p:extLst>
              <p:ext uri="{D42A27DB-BD31-4B8C-83A1-F6EECF244321}">
                <p14:modId xmlns:p14="http://schemas.microsoft.com/office/powerpoint/2010/main" val="4143666599"/>
              </p:ext>
            </p:extLst>
          </p:nvPr>
        </p:nvGraphicFramePr>
        <p:xfrm>
          <a:off x="3778920" y="872075"/>
          <a:ext cx="5202360" cy="4861777"/>
        </p:xfrm>
        <a:graphic>
          <a:graphicData uri="http://schemas.openxmlformats.org/drawingml/2006/table">
            <a:tbl>
              <a:tblPr/>
              <a:tblGrid>
                <a:gridCol w="1411968"/>
                <a:gridCol w="3790392"/>
              </a:tblGrid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 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4 737 </a:t>
                      </a:r>
                      <a:r>
                        <a:rPr lang="ru-RU" sz="9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72:18:0301004:895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земли  населенных пунктов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магазины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274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Вл-10  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 проходит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 40 метрах в западном направлении.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218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отсутствует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 центрального водопровода поселка. 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46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отсутствует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</a:t>
                      </a:r>
                      <a:r>
                        <a:rPr lang="ru-RU" sz="9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дорога в асфальтовом покрытии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Центральная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сеть.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возможность подключения.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47 км до ЖД Демьянка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14,2 </a:t>
                      </a:r>
                      <a:r>
                        <a:rPr lang="ru-RU" sz="9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тыс.руб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Общая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численность 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с. Демьянское 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составляет 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1894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человек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3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4" name="CustomShape 8"/>
          <p:cNvSpPr/>
          <p:nvPr/>
        </p:nvSpPr>
        <p:spPr>
          <a:xfrm>
            <a:off x="395640" y="3573000"/>
            <a:ext cx="3311280" cy="302364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85" name="Table 9"/>
          <p:cNvGraphicFramePr/>
          <p:nvPr>
            <p:extLst>
              <p:ext uri="{D42A27DB-BD31-4B8C-83A1-F6EECF244321}">
                <p14:modId xmlns:p14="http://schemas.microsoft.com/office/powerpoint/2010/main" val="2714563834"/>
              </p:ext>
            </p:extLst>
          </p:nvPr>
        </p:nvGraphicFramePr>
        <p:xfrm>
          <a:off x="4139639" y="5937840"/>
          <a:ext cx="2759101" cy="365760"/>
        </p:xfrm>
        <a:graphic>
          <a:graphicData uri="http://schemas.openxmlformats.org/drawingml/2006/table">
            <a:tbl>
              <a:tblPr/>
              <a:tblGrid>
                <a:gridCol w="1123116"/>
                <a:gridCol w="1635985"/>
              </a:tblGrid>
              <a:tr h="2167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</a:t>
                      </a: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Граница земельного участка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8" name="Line 12"/>
          <p:cNvSpPr/>
          <p:nvPr/>
        </p:nvSpPr>
        <p:spPr>
          <a:xfrm>
            <a:off x="4349160" y="6086160"/>
            <a:ext cx="6202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76" y="3684600"/>
            <a:ext cx="2755007" cy="2800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stomShape 2"/>
          <p:cNvSpPr/>
          <p:nvPr/>
        </p:nvSpPr>
        <p:spPr>
          <a:xfrm rot="10800000">
            <a:off x="4266360" y="264388"/>
            <a:ext cx="4714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5" name="CustomShape 1"/>
          <p:cNvSpPr/>
          <p:nvPr/>
        </p:nvSpPr>
        <p:spPr>
          <a:xfrm>
            <a:off x="0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7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с. Красный яр, ул. Лесная, 12в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CustomShape 4"/>
          <p:cNvSpPr/>
          <p:nvPr/>
        </p:nvSpPr>
        <p:spPr>
          <a:xfrm>
            <a:off x="5192280" y="269640"/>
            <a:ext cx="3789000" cy="5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организации промышленного производства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9" name="Рисунок 7"/>
          <p:cNvPicPr/>
          <p:nvPr/>
        </p:nvPicPr>
        <p:blipFill>
          <a:blip r:embed="rId2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80" name="CustomShape 5"/>
          <p:cNvSpPr/>
          <p:nvPr/>
        </p:nvSpPr>
        <p:spPr>
          <a:xfrm flipV="1">
            <a:off x="1312920" y="1555920"/>
            <a:ext cx="774000" cy="1824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1" name="Рисунок 9"/>
          <p:cNvPicPr/>
          <p:nvPr/>
        </p:nvPicPr>
        <p:blipFill>
          <a:blip r:embed="rId3"/>
          <a:stretch/>
        </p:blipFill>
        <p:spPr>
          <a:xfrm>
            <a:off x="452844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82" name="Table 6"/>
          <p:cNvGraphicFramePr/>
          <p:nvPr>
            <p:extLst>
              <p:ext uri="{D42A27DB-BD31-4B8C-83A1-F6EECF244321}">
                <p14:modId xmlns:p14="http://schemas.microsoft.com/office/powerpoint/2010/main" val="4104692232"/>
              </p:ext>
            </p:extLst>
          </p:nvPr>
        </p:nvGraphicFramePr>
        <p:xfrm>
          <a:off x="3778200" y="1028880"/>
          <a:ext cx="5182560" cy="5002945"/>
        </p:xfrm>
        <a:graphic>
          <a:graphicData uri="http://schemas.openxmlformats.org/drawingml/2006/table">
            <a:tbl>
              <a:tblPr/>
              <a:tblGrid>
                <a:gridCol w="1406594"/>
                <a:gridCol w="3775966"/>
              </a:tblGrid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13 320 </a:t>
                      </a:r>
                      <a:r>
                        <a:rPr lang="ru-RU" sz="9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72:18:1001001:726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земли  населенных пунктов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Для организации сельскохозяйственного производства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19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Вл-10  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 проходит вдоль 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южной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границы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участка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37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отсутствует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 центрального водопровода поселка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  <a:r>
                        <a:rPr lang="ru-RU" sz="9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(удаленность 100 м)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01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отсутствует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Дорога в щебеночном покрытии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Центральная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сеть.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возможность подключения.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73</a:t>
                      </a:r>
                      <a:r>
                        <a:rPr lang="ru-RU" sz="9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км до ЖД</a:t>
                      </a:r>
                      <a:r>
                        <a:rPr lang="ru-RU" sz="9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Юность-Комсомольская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13,3</a:t>
                      </a:r>
                      <a:r>
                        <a:rPr lang="ru-RU" sz="9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lang="ru-RU" sz="900" b="0" strike="noStrike" spc="-1" baseline="0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тыс.руб</a:t>
                      </a:r>
                      <a:r>
                        <a:rPr lang="ru-RU" sz="9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85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Общая численность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с. Красный яр 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составляет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316 человек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3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4" name="CustomShape 8"/>
          <p:cNvSpPr/>
          <p:nvPr/>
        </p:nvSpPr>
        <p:spPr>
          <a:xfrm>
            <a:off x="395640" y="3573000"/>
            <a:ext cx="3311280" cy="302364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85" name="Table 9"/>
          <p:cNvGraphicFramePr/>
          <p:nvPr>
            <p:extLst>
              <p:ext uri="{D42A27DB-BD31-4B8C-83A1-F6EECF244321}">
                <p14:modId xmlns:p14="http://schemas.microsoft.com/office/powerpoint/2010/main" val="3843634041"/>
              </p:ext>
            </p:extLst>
          </p:nvPr>
        </p:nvGraphicFramePr>
        <p:xfrm>
          <a:off x="4138920" y="6230880"/>
          <a:ext cx="2448000" cy="365760"/>
        </p:xfrm>
        <a:graphic>
          <a:graphicData uri="http://schemas.openxmlformats.org/drawingml/2006/table">
            <a:tbl>
              <a:tblPr/>
              <a:tblGrid>
                <a:gridCol w="996480"/>
                <a:gridCol w="1451520"/>
              </a:tblGrid>
              <a:tr h="2167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границы земельного участка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8" name="Line 12"/>
          <p:cNvSpPr/>
          <p:nvPr/>
        </p:nvSpPr>
        <p:spPr>
          <a:xfrm>
            <a:off x="4266360" y="6364800"/>
            <a:ext cx="6202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785" y="3726075"/>
            <a:ext cx="2596270" cy="263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27396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2238" y="133838"/>
            <a:ext cx="4737003" cy="530398"/>
          </a:xfrm>
          <a:prstGeom prst="rect">
            <a:avLst/>
          </a:prstGeom>
        </p:spPr>
      </p:pic>
      <p:sp>
        <p:nvSpPr>
          <p:cNvPr id="109" name="CustomShape 1"/>
          <p:cNvSpPr/>
          <p:nvPr/>
        </p:nvSpPr>
        <p:spPr>
          <a:xfrm>
            <a:off x="179640" y="149342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1" name="CustomShape 3"/>
          <p:cNvSpPr/>
          <p:nvPr/>
        </p:nvSpPr>
        <p:spPr>
          <a:xfrm>
            <a:off x="326119" y="21276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с.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Демьянское, ул. Почтовая, 23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CustomShape 4"/>
          <p:cNvSpPr/>
          <p:nvPr/>
        </p:nvSpPr>
        <p:spPr>
          <a:xfrm>
            <a:off x="5344230" y="133838"/>
            <a:ext cx="3671280" cy="5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строительства нежилого здания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3" name="Рисунок 7"/>
          <p:cNvPicPr/>
          <p:nvPr/>
        </p:nvPicPr>
        <p:blipFill>
          <a:blip r:embed="rId3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114" name="CustomShape 5"/>
          <p:cNvSpPr/>
          <p:nvPr/>
        </p:nvSpPr>
        <p:spPr>
          <a:xfrm flipV="1">
            <a:off x="1312920" y="1555920"/>
            <a:ext cx="738000" cy="1824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15" name="Рисунок 9"/>
          <p:cNvPicPr/>
          <p:nvPr/>
        </p:nvPicPr>
        <p:blipFill>
          <a:blip r:embed="rId4"/>
          <a:stretch/>
        </p:blipFill>
        <p:spPr>
          <a:xfrm>
            <a:off x="4685580" y="215536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116" name="Table 6"/>
          <p:cNvGraphicFramePr/>
          <p:nvPr>
            <p:extLst>
              <p:ext uri="{D42A27DB-BD31-4B8C-83A1-F6EECF244321}">
                <p14:modId xmlns:p14="http://schemas.microsoft.com/office/powerpoint/2010/main" val="3070398855"/>
              </p:ext>
            </p:extLst>
          </p:nvPr>
        </p:nvGraphicFramePr>
        <p:xfrm>
          <a:off x="3876865" y="700279"/>
          <a:ext cx="5097003" cy="5388777"/>
        </p:xfrm>
        <a:graphic>
          <a:graphicData uri="http://schemas.openxmlformats.org/drawingml/2006/table">
            <a:tbl>
              <a:tblPr/>
              <a:tblGrid>
                <a:gridCol w="1752747"/>
                <a:gridCol w="3344256"/>
              </a:tblGrid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7 756 </a:t>
                      </a:r>
                      <a:r>
                        <a:rPr lang="ru-RU" sz="10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72:18:0301003:1139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земли  населенных пунктов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магазины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88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Вл-0,4 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кВт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 границах</a:t>
                      </a:r>
                      <a:r>
                        <a:rPr lang="ru-RU" sz="10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участка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16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отсутствует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 центрального водопровода поселка. 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85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Точки подключения к инженерным</a:t>
                      </a:r>
                      <a:r>
                        <a:rPr lang="ru-RU" sz="10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сетям определяются проектом, согласно расчетов и выданных технических условий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Дорога  в асфальтовом покрытии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Центральная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сеть.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возможность подключения.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kumimoji="0" lang="ru-RU" sz="10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47 км до ЖД Демьянка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23,2 </a:t>
                      </a:r>
                      <a:r>
                        <a:rPr lang="ru-RU" sz="10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тыс.руб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Общая численность  </a:t>
                      </a:r>
                      <a:r>
                        <a:rPr lang="ru-RU" sz="10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с.Демьянское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составляет 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1 894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человека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7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8" name="CustomShape 8"/>
          <p:cNvSpPr/>
          <p:nvPr/>
        </p:nvSpPr>
        <p:spPr>
          <a:xfrm>
            <a:off x="395640" y="3573000"/>
            <a:ext cx="3311280" cy="316728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19" name="Table 9"/>
          <p:cNvGraphicFramePr/>
          <p:nvPr>
            <p:extLst>
              <p:ext uri="{D42A27DB-BD31-4B8C-83A1-F6EECF244321}">
                <p14:modId xmlns:p14="http://schemas.microsoft.com/office/powerpoint/2010/main" val="1349275374"/>
              </p:ext>
            </p:extLst>
          </p:nvPr>
        </p:nvGraphicFramePr>
        <p:xfrm>
          <a:off x="4943191" y="6377193"/>
          <a:ext cx="2661719" cy="365760"/>
        </p:xfrm>
        <a:graphic>
          <a:graphicData uri="http://schemas.openxmlformats.org/drawingml/2006/table">
            <a:tbl>
              <a:tblPr/>
              <a:tblGrid>
                <a:gridCol w="1084405"/>
                <a:gridCol w="1577314"/>
              </a:tblGrid>
              <a:tr h="36308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границы земельного участка</a:t>
                      </a:r>
                      <a:endParaRPr kumimoji="0" lang="ru-RU" sz="1800" b="0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0" name="Line 10"/>
          <p:cNvSpPr/>
          <p:nvPr/>
        </p:nvSpPr>
        <p:spPr>
          <a:xfrm>
            <a:off x="5087190" y="6509160"/>
            <a:ext cx="5140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795" y="3708720"/>
            <a:ext cx="2756249" cy="2800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560" y="248382"/>
            <a:ext cx="4737003" cy="530398"/>
          </a:xfrm>
          <a:prstGeom prst="rect">
            <a:avLst/>
          </a:prstGeom>
        </p:spPr>
      </p:pic>
      <p:sp>
        <p:nvSpPr>
          <p:cNvPr id="127" name="CustomShape 1"/>
          <p:cNvSpPr/>
          <p:nvPr/>
        </p:nvSpPr>
        <p:spPr>
          <a:xfrm>
            <a:off x="179640" y="251674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9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с.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Уват, ул. Промышленная, 7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CustomShape 4"/>
          <p:cNvSpPr/>
          <p:nvPr/>
        </p:nvSpPr>
        <p:spPr>
          <a:xfrm>
            <a:off x="5364000" y="260640"/>
            <a:ext cx="3671280" cy="5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под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ctr">
              <a:lnSpc>
                <a:spcPct val="100000"/>
              </a:lnSpc>
            </a:pPr>
            <a:r>
              <a:rPr lang="ru-RU" sz="1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р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азмещения автостоянки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1" name="Рисунок 7"/>
          <p:cNvPicPr/>
          <p:nvPr/>
        </p:nvPicPr>
        <p:blipFill>
          <a:blip r:embed="rId3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132" name="CustomShape 5"/>
          <p:cNvSpPr/>
          <p:nvPr/>
        </p:nvSpPr>
        <p:spPr>
          <a:xfrm flipV="1">
            <a:off x="1312920" y="1538640"/>
            <a:ext cx="733320" cy="1752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33" name="Рисунок 9"/>
          <p:cNvPicPr/>
          <p:nvPr/>
        </p:nvPicPr>
        <p:blipFill>
          <a:blip r:embed="rId4"/>
          <a:stretch/>
        </p:blipFill>
        <p:spPr>
          <a:xfrm>
            <a:off x="471600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134" name="Table 6"/>
          <p:cNvGraphicFramePr/>
          <p:nvPr>
            <p:extLst>
              <p:ext uri="{D42A27DB-BD31-4B8C-83A1-F6EECF244321}">
                <p14:modId xmlns:p14="http://schemas.microsoft.com/office/powerpoint/2010/main" val="713068364"/>
              </p:ext>
            </p:extLst>
          </p:nvPr>
        </p:nvGraphicFramePr>
        <p:xfrm>
          <a:off x="3787796" y="791038"/>
          <a:ext cx="5247484" cy="5448177"/>
        </p:xfrm>
        <a:graphic>
          <a:graphicData uri="http://schemas.openxmlformats.org/drawingml/2006/table">
            <a:tbl>
              <a:tblPr/>
              <a:tblGrid>
                <a:gridCol w="1761978"/>
                <a:gridCol w="3485506"/>
              </a:tblGrid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10 801 </a:t>
                      </a:r>
                      <a:r>
                        <a:rPr lang="ru-RU" sz="10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72:18:0601010:321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земли  населенных пунктов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Площадка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 размещение автостоянки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426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Вл-10 </a:t>
                      </a:r>
                      <a:r>
                        <a:rPr lang="ru-RU" sz="10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(удаленность 200м)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534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Газопровод проходит вдоль восточной границы участка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Центральный водопровод проходит вдоль восточной границы участка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89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Точки подключения к инженерным</a:t>
                      </a:r>
                      <a:r>
                        <a:rPr lang="ru-RU" sz="10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сетям определяются проектом, согласно расчетов и выданных технических условий</a:t>
                      </a:r>
                      <a:endParaRPr lang="ru-RU" sz="1000" b="0" strike="noStrike" spc="-1" dirty="0" smtClean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Дорога  в асфальтовом покрытии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Центральная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сеть.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возможность подключения.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36</a:t>
                      </a:r>
                      <a:r>
                        <a:rPr lang="ru-RU" sz="10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км (ст. Юность-Комсомольская)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10,3 </a:t>
                      </a:r>
                      <a:r>
                        <a:rPr lang="ru-RU" sz="10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тыс.руб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Общая численность  с. 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Уват  составляет</a:t>
                      </a:r>
                      <a:r>
                        <a:rPr lang="ru-RU" sz="10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5083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человека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5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6" name="CustomShape 8"/>
          <p:cNvSpPr/>
          <p:nvPr/>
        </p:nvSpPr>
        <p:spPr>
          <a:xfrm>
            <a:off x="395640" y="3573000"/>
            <a:ext cx="3311280" cy="316728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37" name="Table 9"/>
          <p:cNvGraphicFramePr/>
          <p:nvPr>
            <p:extLst>
              <p:ext uri="{D42A27DB-BD31-4B8C-83A1-F6EECF244321}">
                <p14:modId xmlns:p14="http://schemas.microsoft.com/office/powerpoint/2010/main" val="1559764297"/>
              </p:ext>
            </p:extLst>
          </p:nvPr>
        </p:nvGraphicFramePr>
        <p:xfrm>
          <a:off x="4227968" y="6350817"/>
          <a:ext cx="2971672" cy="365760"/>
        </p:xfrm>
        <a:graphic>
          <a:graphicData uri="http://schemas.openxmlformats.org/drawingml/2006/table">
            <a:tbl>
              <a:tblPr/>
              <a:tblGrid>
                <a:gridCol w="1210681"/>
                <a:gridCol w="1760991"/>
              </a:tblGrid>
              <a:tr h="32860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-границы земельного участка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8" name="Line 10"/>
          <p:cNvSpPr/>
          <p:nvPr/>
        </p:nvSpPr>
        <p:spPr>
          <a:xfrm>
            <a:off x="4458960" y="6532380"/>
            <a:ext cx="54450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641" y="4327495"/>
            <a:ext cx="3167640" cy="16978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8230" y="3423240"/>
            <a:ext cx="367539" cy="11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560" y="263042"/>
            <a:ext cx="4737003" cy="530398"/>
          </a:xfrm>
          <a:prstGeom prst="rect">
            <a:avLst/>
          </a:prstGeom>
        </p:spPr>
      </p:pic>
      <p:sp>
        <p:nvSpPr>
          <p:cNvPr id="159" name="CustomShape 1"/>
          <p:cNvSpPr/>
          <p:nvPr/>
        </p:nvSpPr>
        <p:spPr>
          <a:xfrm>
            <a:off x="151050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1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с.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Демьянское, ул. Шоссейная, 17а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CustomShape 4"/>
          <p:cNvSpPr/>
          <p:nvPr/>
        </p:nvSpPr>
        <p:spPr>
          <a:xfrm>
            <a:off x="5291640" y="260640"/>
            <a:ext cx="3689640" cy="5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организации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коммунального обслуживания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3" name="Рисунок 7"/>
          <p:cNvPicPr/>
          <p:nvPr/>
        </p:nvPicPr>
        <p:blipFill>
          <a:blip r:embed="rId3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164" name="CustomShape 5"/>
          <p:cNvSpPr/>
          <p:nvPr/>
        </p:nvSpPr>
        <p:spPr>
          <a:xfrm flipV="1">
            <a:off x="1312920" y="1555920"/>
            <a:ext cx="738000" cy="1824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65" name="Рисунок 9"/>
          <p:cNvPicPr/>
          <p:nvPr/>
        </p:nvPicPr>
        <p:blipFill>
          <a:blip r:embed="rId4"/>
          <a:stretch/>
        </p:blipFill>
        <p:spPr>
          <a:xfrm>
            <a:off x="471600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166" name="Table 6"/>
          <p:cNvGraphicFramePr/>
          <p:nvPr>
            <p:extLst>
              <p:ext uri="{D42A27DB-BD31-4B8C-83A1-F6EECF244321}">
                <p14:modId xmlns:p14="http://schemas.microsoft.com/office/powerpoint/2010/main" val="2160970840"/>
              </p:ext>
            </p:extLst>
          </p:nvPr>
        </p:nvGraphicFramePr>
        <p:xfrm>
          <a:off x="3920400" y="1028880"/>
          <a:ext cx="5040360" cy="5044057"/>
        </p:xfrm>
        <a:graphic>
          <a:graphicData uri="http://schemas.openxmlformats.org/drawingml/2006/table">
            <a:tbl>
              <a:tblPr/>
              <a:tblGrid>
                <a:gridCol w="1368000"/>
                <a:gridCol w="3672360"/>
              </a:tblGrid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19</a:t>
                      </a:r>
                      <a:r>
                        <a:rPr lang="ru-RU" sz="9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859 </a:t>
                      </a:r>
                      <a:r>
                        <a:rPr lang="ru-RU" sz="9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72:18:0000000:3097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земли  населенных пунктов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коммунальное обслуживание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07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Вл-10 </a:t>
                      </a:r>
                      <a:r>
                        <a:rPr lang="ru-RU" sz="9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кВ</a:t>
                      </a:r>
                      <a:r>
                        <a:rPr lang="ru-RU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(удаленность 100м)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444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отсутствует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отсутствует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17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Дорога  в щебеночном покрытии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Центральная сеть . Имеется возможность подключения.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47 км до ЖД Демьянка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20,7 </a:t>
                      </a:r>
                      <a:r>
                        <a:rPr lang="ru-RU" sz="9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тыс.руб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Общая численность  с. 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Демьянское составляет 1894 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человека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67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8" name="CustomShape 8"/>
          <p:cNvSpPr/>
          <p:nvPr/>
        </p:nvSpPr>
        <p:spPr>
          <a:xfrm>
            <a:off x="395640" y="3573000"/>
            <a:ext cx="3311280" cy="316728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69" name="Table 9"/>
          <p:cNvGraphicFramePr/>
          <p:nvPr>
            <p:extLst>
              <p:ext uri="{D42A27DB-BD31-4B8C-83A1-F6EECF244321}">
                <p14:modId xmlns:p14="http://schemas.microsoft.com/office/powerpoint/2010/main" val="2993132364"/>
              </p:ext>
            </p:extLst>
          </p:nvPr>
        </p:nvGraphicFramePr>
        <p:xfrm>
          <a:off x="4544357" y="6158017"/>
          <a:ext cx="2360777" cy="365760"/>
        </p:xfrm>
        <a:graphic>
          <a:graphicData uri="http://schemas.openxmlformats.org/drawingml/2006/table">
            <a:tbl>
              <a:tblPr/>
              <a:tblGrid>
                <a:gridCol w="792000"/>
                <a:gridCol w="1568777"/>
              </a:tblGrid>
              <a:tr h="36047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-границы земельного участка</a:t>
                      </a:r>
                      <a:endParaRPr kumimoji="0" lang="ru-RU" sz="1800" b="0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0" name="Line 10"/>
          <p:cNvSpPr/>
          <p:nvPr/>
        </p:nvSpPr>
        <p:spPr>
          <a:xfrm>
            <a:off x="4716000" y="6297480"/>
            <a:ext cx="5140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047" y="4229400"/>
            <a:ext cx="3257793" cy="2068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4277" y="253762"/>
            <a:ext cx="4737003" cy="530398"/>
          </a:xfrm>
          <a:prstGeom prst="rect">
            <a:avLst/>
          </a:prstGeom>
        </p:spPr>
      </p:pic>
      <p:sp>
        <p:nvSpPr>
          <p:cNvPr id="175" name="CustomShape 1"/>
          <p:cNvSpPr/>
          <p:nvPr/>
        </p:nvSpPr>
        <p:spPr>
          <a:xfrm>
            <a:off x="104997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7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п. </a:t>
            </a:r>
            <a:r>
              <a:rPr lang="ru-RU" sz="14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Туртас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, микрорайон Дорожников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8" name="CustomShape 4"/>
          <p:cNvSpPr/>
          <p:nvPr/>
        </p:nvSpPr>
        <p:spPr>
          <a:xfrm>
            <a:off x="5291640" y="260640"/>
            <a:ext cx="3689640" cy="5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</a:t>
            </a:r>
            <a:endParaRPr lang="ru-RU" sz="14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строительства магазина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9" name="Рисунок 7"/>
          <p:cNvPicPr/>
          <p:nvPr/>
        </p:nvPicPr>
        <p:blipFill>
          <a:blip r:embed="rId3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180" name="CustomShape 5"/>
          <p:cNvSpPr/>
          <p:nvPr/>
        </p:nvSpPr>
        <p:spPr>
          <a:xfrm flipV="1">
            <a:off x="1312920" y="1555920"/>
            <a:ext cx="738000" cy="1824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81" name="Рисунок 9"/>
          <p:cNvPicPr/>
          <p:nvPr/>
        </p:nvPicPr>
        <p:blipFill>
          <a:blip r:embed="rId4"/>
          <a:stretch/>
        </p:blipFill>
        <p:spPr>
          <a:xfrm>
            <a:off x="471600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182" name="Table 6"/>
          <p:cNvGraphicFramePr/>
          <p:nvPr>
            <p:extLst>
              <p:ext uri="{D42A27DB-BD31-4B8C-83A1-F6EECF244321}">
                <p14:modId xmlns:p14="http://schemas.microsoft.com/office/powerpoint/2010/main" val="4002444166"/>
              </p:ext>
            </p:extLst>
          </p:nvPr>
        </p:nvGraphicFramePr>
        <p:xfrm>
          <a:off x="3904457" y="1009438"/>
          <a:ext cx="5076823" cy="4801684"/>
        </p:xfrm>
        <a:graphic>
          <a:graphicData uri="http://schemas.openxmlformats.org/drawingml/2006/table">
            <a:tbl>
              <a:tblPr/>
              <a:tblGrid>
                <a:gridCol w="1473301"/>
                <a:gridCol w="3603522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8 520 </a:t>
                      </a:r>
                      <a:r>
                        <a:rPr lang="ru-RU" sz="9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72:18:0901002:2341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земли  населенных пунктов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магазины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498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Вл-10 </a:t>
                      </a:r>
                      <a:r>
                        <a:rPr lang="ru-RU" sz="9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кВ</a:t>
                      </a:r>
                      <a:r>
                        <a:rPr lang="ru-RU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(удаленность 200м)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53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Газопровод высокого давления (удаленность 200м)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kumimoji="0" lang="ru-RU" sz="9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отсутствует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4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отсутствует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отсутствуют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Центральная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сеть.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возможность подключения.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ст.</a:t>
                      </a:r>
                      <a:r>
                        <a:rPr lang="ru-RU" sz="9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Юность-Комсомольская, п. </a:t>
                      </a:r>
                      <a:r>
                        <a:rPr lang="ru-RU" sz="900" b="0" strike="noStrike" spc="-1" baseline="0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Туртас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51,1 </a:t>
                      </a:r>
                      <a:r>
                        <a:rPr lang="ru-RU" sz="9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тыс.руб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Общая численность  п. </a:t>
                      </a:r>
                      <a:r>
                        <a:rPr lang="ru-RU" sz="9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Туртас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составляет 5351  человек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3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4" name="CustomShape 8"/>
          <p:cNvSpPr/>
          <p:nvPr/>
        </p:nvSpPr>
        <p:spPr>
          <a:xfrm>
            <a:off x="395640" y="3573000"/>
            <a:ext cx="3311280" cy="302364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85" name="Table 9"/>
          <p:cNvGraphicFramePr/>
          <p:nvPr>
            <p:extLst>
              <p:ext uri="{D42A27DB-BD31-4B8C-83A1-F6EECF244321}">
                <p14:modId xmlns:p14="http://schemas.microsoft.com/office/powerpoint/2010/main" val="628027468"/>
              </p:ext>
            </p:extLst>
          </p:nvPr>
        </p:nvGraphicFramePr>
        <p:xfrm>
          <a:off x="4469940" y="5976640"/>
          <a:ext cx="2666520" cy="365760"/>
        </p:xfrm>
        <a:graphic>
          <a:graphicData uri="http://schemas.openxmlformats.org/drawingml/2006/table">
            <a:tbl>
              <a:tblPr/>
              <a:tblGrid>
                <a:gridCol w="1066680"/>
                <a:gridCol w="1599840"/>
              </a:tblGrid>
              <a:tr h="33362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-границы земельного участка</a:t>
                      </a:r>
                      <a:endParaRPr kumimoji="0" lang="ru-RU" sz="1800" b="0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9" name="Line 13"/>
          <p:cNvSpPr/>
          <p:nvPr/>
        </p:nvSpPr>
        <p:spPr>
          <a:xfrm>
            <a:off x="4716000" y="6121246"/>
            <a:ext cx="6202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10971" t="24819" r="9292" b="28185"/>
          <a:stretch/>
        </p:blipFill>
        <p:spPr>
          <a:xfrm>
            <a:off x="446100" y="3755371"/>
            <a:ext cx="3189180" cy="26588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4277" y="253762"/>
            <a:ext cx="4737003" cy="530398"/>
          </a:xfrm>
          <a:prstGeom prst="rect">
            <a:avLst/>
          </a:prstGeom>
        </p:spPr>
      </p:pic>
      <p:sp>
        <p:nvSpPr>
          <p:cNvPr id="175" name="CustomShape 1"/>
          <p:cNvSpPr/>
          <p:nvPr/>
        </p:nvSpPr>
        <p:spPr>
          <a:xfrm>
            <a:off x="104997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7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4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Горнослинкино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, земельный участок № 51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8" name="CustomShape 4"/>
          <p:cNvSpPr/>
          <p:nvPr/>
        </p:nvSpPr>
        <p:spPr>
          <a:xfrm>
            <a:off x="5291640" y="260640"/>
            <a:ext cx="3689640" cy="5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</a:t>
            </a:r>
            <a:endParaRPr lang="ru-RU" sz="14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Производственной деятельности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9" name="Рисунок 7"/>
          <p:cNvPicPr/>
          <p:nvPr/>
        </p:nvPicPr>
        <p:blipFill>
          <a:blip r:embed="rId3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180" name="CustomShape 5"/>
          <p:cNvSpPr/>
          <p:nvPr/>
        </p:nvSpPr>
        <p:spPr>
          <a:xfrm flipV="1">
            <a:off x="1312920" y="1555920"/>
            <a:ext cx="738000" cy="1824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81" name="Рисунок 9"/>
          <p:cNvPicPr/>
          <p:nvPr/>
        </p:nvPicPr>
        <p:blipFill>
          <a:blip r:embed="rId4"/>
          <a:stretch/>
        </p:blipFill>
        <p:spPr>
          <a:xfrm>
            <a:off x="471600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182" name="Table 6"/>
          <p:cNvGraphicFramePr/>
          <p:nvPr>
            <p:extLst>
              <p:ext uri="{D42A27DB-BD31-4B8C-83A1-F6EECF244321}">
                <p14:modId xmlns:p14="http://schemas.microsoft.com/office/powerpoint/2010/main" val="1213859335"/>
              </p:ext>
            </p:extLst>
          </p:nvPr>
        </p:nvGraphicFramePr>
        <p:xfrm>
          <a:off x="3904457" y="1009438"/>
          <a:ext cx="5076823" cy="5213164"/>
        </p:xfrm>
        <a:graphic>
          <a:graphicData uri="http://schemas.openxmlformats.org/drawingml/2006/table">
            <a:tbl>
              <a:tblPr/>
              <a:tblGrid>
                <a:gridCol w="1473301"/>
                <a:gridCol w="3603522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1 134 544 </a:t>
                      </a:r>
                      <a:r>
                        <a:rPr lang="ru-RU" sz="9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72:18:1205003:260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земли 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сельскохозяйственного</a:t>
                      </a:r>
                      <a:r>
                        <a:rPr lang="ru-RU" sz="9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назначения (требуется перевод в категорию «земли промышленности….»)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 производственную деятельность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498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Вл-10 </a:t>
                      </a:r>
                      <a:r>
                        <a:rPr lang="ru-RU" sz="9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кВ</a:t>
                      </a:r>
                      <a:r>
                        <a:rPr lang="ru-RU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9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проходит в 320 метрах в западном направлении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53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отсутствуют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kumimoji="0" lang="ru-RU" sz="9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отсутствует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4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отсутствует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С западной стороны участок примыкает к ФАД Тюмень-Тобольск –Ханты-Мансийск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Центральная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сеть.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возможность подключения.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ст. Юность-Комсомольская, п. </a:t>
                      </a:r>
                      <a:r>
                        <a:rPr lang="ru-RU" sz="9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Туртас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39 км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 будет установлена после перевода земельного участка из категории земель с/х назначения в категорию "земли промышленности…"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Общая численность 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с. </a:t>
                      </a:r>
                      <a:r>
                        <a:rPr lang="ru-RU" sz="9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Горнослинкино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составляет 597  человек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3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4" name="CustomShape 8"/>
          <p:cNvSpPr/>
          <p:nvPr/>
        </p:nvSpPr>
        <p:spPr>
          <a:xfrm>
            <a:off x="395640" y="3151762"/>
            <a:ext cx="3311280" cy="3444878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85" name="Table 9"/>
          <p:cNvGraphicFramePr/>
          <p:nvPr>
            <p:extLst>
              <p:ext uri="{D42A27DB-BD31-4B8C-83A1-F6EECF244321}">
                <p14:modId xmlns:p14="http://schemas.microsoft.com/office/powerpoint/2010/main" val="1287744009"/>
              </p:ext>
            </p:extLst>
          </p:nvPr>
        </p:nvGraphicFramePr>
        <p:xfrm>
          <a:off x="4469940" y="6230880"/>
          <a:ext cx="2666520" cy="365760"/>
        </p:xfrm>
        <a:graphic>
          <a:graphicData uri="http://schemas.openxmlformats.org/drawingml/2006/table">
            <a:tbl>
              <a:tblPr/>
              <a:tblGrid>
                <a:gridCol w="1066680"/>
                <a:gridCol w="1599840"/>
              </a:tblGrid>
              <a:tr h="33362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-границы земельного участка</a:t>
                      </a:r>
                      <a:endParaRPr kumimoji="0" lang="ru-RU" sz="1800" b="0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9" name="Line 13"/>
          <p:cNvSpPr/>
          <p:nvPr/>
        </p:nvSpPr>
        <p:spPr>
          <a:xfrm>
            <a:off x="4716000" y="6364437"/>
            <a:ext cx="6202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43" y="3493073"/>
            <a:ext cx="3143554" cy="2748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064304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4277" y="253762"/>
            <a:ext cx="4737003" cy="530398"/>
          </a:xfrm>
          <a:prstGeom prst="rect">
            <a:avLst/>
          </a:prstGeom>
        </p:spPr>
      </p:pic>
      <p:sp>
        <p:nvSpPr>
          <p:cNvPr id="175" name="CustomShape 1"/>
          <p:cNvSpPr/>
          <p:nvPr/>
        </p:nvSpPr>
        <p:spPr>
          <a:xfrm>
            <a:off x="104997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7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с. </a:t>
            </a:r>
            <a:r>
              <a:rPr lang="ru-RU" sz="14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Горнослинкино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8" name="CustomShape 4"/>
          <p:cNvSpPr/>
          <p:nvPr/>
        </p:nvSpPr>
        <p:spPr>
          <a:xfrm>
            <a:off x="5291640" y="260640"/>
            <a:ext cx="3689640" cy="5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</a:t>
            </a:r>
            <a:endParaRPr lang="ru-RU" sz="14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Производственной деятельности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9" name="Рисунок 7"/>
          <p:cNvPicPr/>
          <p:nvPr/>
        </p:nvPicPr>
        <p:blipFill>
          <a:blip r:embed="rId3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180" name="CustomShape 5"/>
          <p:cNvSpPr/>
          <p:nvPr/>
        </p:nvSpPr>
        <p:spPr>
          <a:xfrm flipV="1">
            <a:off x="1312920" y="1555920"/>
            <a:ext cx="738000" cy="1824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81" name="Рисунок 9"/>
          <p:cNvPicPr/>
          <p:nvPr/>
        </p:nvPicPr>
        <p:blipFill>
          <a:blip r:embed="rId4"/>
          <a:stretch/>
        </p:blipFill>
        <p:spPr>
          <a:xfrm>
            <a:off x="471600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182" name="Table 6"/>
          <p:cNvGraphicFramePr/>
          <p:nvPr>
            <p:extLst>
              <p:ext uri="{D42A27DB-BD31-4B8C-83A1-F6EECF244321}">
                <p14:modId xmlns:p14="http://schemas.microsoft.com/office/powerpoint/2010/main" val="2907088251"/>
              </p:ext>
            </p:extLst>
          </p:nvPr>
        </p:nvGraphicFramePr>
        <p:xfrm>
          <a:off x="3904457" y="1009438"/>
          <a:ext cx="5076823" cy="5076004"/>
        </p:xfrm>
        <a:graphic>
          <a:graphicData uri="http://schemas.openxmlformats.org/drawingml/2006/table">
            <a:tbl>
              <a:tblPr/>
              <a:tblGrid>
                <a:gridCol w="1473301"/>
                <a:gridCol w="3603522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110 000 </a:t>
                      </a:r>
                      <a:r>
                        <a:rPr lang="ru-RU" sz="9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отсутствует (требуется</a:t>
                      </a:r>
                      <a:r>
                        <a:rPr lang="ru-RU" sz="9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проведение кадастровых работ)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земли 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сельскохозяйственного назначения (требуется перевод в категорию «земли промышленности…»)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 производственную деятельность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498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Вл-10 </a:t>
                      </a:r>
                      <a:r>
                        <a:rPr lang="ru-RU" sz="9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кВ</a:t>
                      </a:r>
                      <a:r>
                        <a:rPr lang="ru-RU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9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проходит в границах земельного участка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53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отсутствуют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kumimoji="0" lang="ru-RU" sz="9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от центрального водопровода поселка (удаленность -370м)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4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отсутствует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Имеется дорога в грунтовом покрытии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Центральная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сеть.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возможность подключения.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ст. Юность-Комсомольская, п. </a:t>
                      </a:r>
                      <a:r>
                        <a:rPr lang="ru-RU" sz="9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Туртас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39 км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 будет установлена после перевода земельного участка из категории земель с/х назначения в категорию "земли промышленности…"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Общая численность 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с. </a:t>
                      </a:r>
                      <a:r>
                        <a:rPr lang="ru-RU" sz="9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Горнослинкино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составляет 597  человек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3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4" name="CustomShape 8"/>
          <p:cNvSpPr/>
          <p:nvPr/>
        </p:nvSpPr>
        <p:spPr>
          <a:xfrm>
            <a:off x="395640" y="3573000"/>
            <a:ext cx="3311280" cy="302364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85" name="Table 9"/>
          <p:cNvGraphicFramePr/>
          <p:nvPr>
            <p:extLst>
              <p:ext uri="{D42A27DB-BD31-4B8C-83A1-F6EECF244321}">
                <p14:modId xmlns:p14="http://schemas.microsoft.com/office/powerpoint/2010/main" val="1413442656"/>
              </p:ext>
            </p:extLst>
          </p:nvPr>
        </p:nvGraphicFramePr>
        <p:xfrm>
          <a:off x="4469940" y="6230880"/>
          <a:ext cx="2666520" cy="365760"/>
        </p:xfrm>
        <a:graphic>
          <a:graphicData uri="http://schemas.openxmlformats.org/drawingml/2006/table">
            <a:tbl>
              <a:tblPr/>
              <a:tblGrid>
                <a:gridCol w="1066680"/>
                <a:gridCol w="1599840"/>
              </a:tblGrid>
              <a:tr h="33362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-границы земельного участка</a:t>
                      </a:r>
                      <a:endParaRPr kumimoji="0" lang="ru-RU" sz="1800" b="0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9" name="Line 13"/>
          <p:cNvSpPr/>
          <p:nvPr/>
        </p:nvSpPr>
        <p:spPr>
          <a:xfrm>
            <a:off x="4716000" y="6364437"/>
            <a:ext cx="6202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76" y="3621474"/>
            <a:ext cx="2957208" cy="28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133221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1557</TotalTime>
  <Words>1181</Words>
  <Application>Microsoft Office PowerPoint</Application>
  <PresentationFormat>Экран (4:3)</PresentationFormat>
  <Paragraphs>349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schurkin_am</dc:creator>
  <dc:description/>
  <cp:lastModifiedBy>ISOGD1</cp:lastModifiedBy>
  <cp:revision>122</cp:revision>
  <dcterms:created xsi:type="dcterms:W3CDTF">2017-02-28T06:58:12Z</dcterms:created>
  <dcterms:modified xsi:type="dcterms:W3CDTF">2022-01-11T05:10:50Z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10</vt:i4>
  </property>
</Properties>
</file>