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theme/themeOverride2.xml" ContentType="application/vnd.openxmlformats-officedocument.themeOverride+xml"/>
  <Override PartName="/ppt/charts/chart10.xml" ContentType="application/vnd.openxmlformats-officedocument.drawingml.chart+xml"/>
  <Override PartName="/ppt/theme/themeOverride3.xml" ContentType="application/vnd.openxmlformats-officedocument.themeOverr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6520" r:id="rId2"/>
  </p:sldMasterIdLst>
  <p:notesMasterIdLst>
    <p:notesMasterId r:id="rId35"/>
  </p:notesMasterIdLst>
  <p:sldIdLst>
    <p:sldId id="315" r:id="rId3"/>
    <p:sldId id="439" r:id="rId4"/>
    <p:sldId id="311" r:id="rId5"/>
    <p:sldId id="312" r:id="rId6"/>
    <p:sldId id="317" r:id="rId7"/>
    <p:sldId id="318" r:id="rId8"/>
    <p:sldId id="319" r:id="rId9"/>
    <p:sldId id="314" r:id="rId10"/>
    <p:sldId id="449" r:id="rId11"/>
    <p:sldId id="450" r:id="rId12"/>
    <p:sldId id="451" r:id="rId13"/>
    <p:sldId id="452" r:id="rId14"/>
    <p:sldId id="453" r:id="rId15"/>
    <p:sldId id="428" r:id="rId16"/>
    <p:sldId id="440" r:id="rId17"/>
    <p:sldId id="441" r:id="rId18"/>
    <p:sldId id="442" r:id="rId19"/>
    <p:sldId id="443" r:id="rId20"/>
    <p:sldId id="444" r:id="rId21"/>
    <p:sldId id="445" r:id="rId22"/>
    <p:sldId id="446" r:id="rId23"/>
    <p:sldId id="307" r:id="rId24"/>
    <p:sldId id="309" r:id="rId25"/>
    <p:sldId id="308" r:id="rId26"/>
    <p:sldId id="321" r:id="rId27"/>
    <p:sldId id="371" r:id="rId28"/>
    <p:sldId id="322" r:id="rId29"/>
    <p:sldId id="408" r:id="rId30"/>
    <p:sldId id="447" r:id="rId31"/>
    <p:sldId id="448" r:id="rId32"/>
    <p:sldId id="372" r:id="rId33"/>
    <p:sldId id="454" r:id="rId34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33"/>
    <a:srgbClr val="9900FF"/>
    <a:srgbClr val="FFCC00"/>
    <a:srgbClr val="6600CC"/>
    <a:srgbClr val="99CC00"/>
    <a:srgbClr val="00FFFF"/>
    <a:srgbClr val="993300"/>
    <a:srgbClr val="FF3399"/>
    <a:srgbClr val="33CC33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068" autoAdjust="0"/>
    <p:restoredTop sz="83416" autoAdjust="0"/>
  </p:normalViewPr>
  <p:slideViewPr>
    <p:cSldViewPr>
      <p:cViewPr varScale="1">
        <p:scale>
          <a:sx n="92" d="100"/>
          <a:sy n="92" d="100"/>
        </p:scale>
        <p:origin x="-139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5.xlsx"/><Relationship Id="rId1" Type="http://schemas.openxmlformats.org/officeDocument/2006/relationships/image" Target="../media/image13.jpeg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8.xlsx"/><Relationship Id="rId1" Type="http://schemas.openxmlformats.org/officeDocument/2006/relationships/image" Target="../media/image13.jpeg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9.xlsx"/><Relationship Id="rId1" Type="http://schemas.openxmlformats.org/officeDocument/2006/relationships/themeOverride" Target="../theme/themeOverride2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0.xlsx"/><Relationship Id="rId1" Type="http://schemas.openxmlformats.org/officeDocument/2006/relationships/themeOverride" Target="../theme/themeOverride3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4.xlsx"/><Relationship Id="rId1" Type="http://schemas.openxmlformats.org/officeDocument/2006/relationships/image" Target="../media/image11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47"/>
    </mc:Choice>
    <mc:Fallback>
      <c:style val="47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chemeClr val="accent5">
            <a:lumMod val="60000"/>
            <a:lumOff val="40000"/>
          </a:schemeClr>
        </a:solidFill>
      </c:spPr>
    </c:floor>
    <c:sideWall>
      <c:thickness val="0"/>
      <c:spPr>
        <a:solidFill>
          <a:schemeClr val="accent5">
            <a:lumMod val="60000"/>
            <a:lumOff val="40000"/>
          </a:schemeClr>
        </a:solidFill>
      </c:spPr>
    </c:sideWall>
    <c:backWall>
      <c:thickness val="0"/>
      <c:spPr>
        <a:solidFill>
          <a:schemeClr val="accent5">
            <a:lumMod val="60000"/>
            <a:lumOff val="40000"/>
          </a:schemeClr>
        </a:soli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'мун район 2023-2025'!$B$3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4.8840727098698432E-2"/>
                  <c:y val="-2.58857040575738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6046350975247758E-3"/>
                  <c:y val="-1.96382500709797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8812724512091251E-2"/>
                  <c:y val="-0.102304201341969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'мун район 2023-2025'!$C$2:$G$2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'мун район 2023-2025'!$C$3:$G$3</c:f>
              <c:numCache>
                <c:formatCode>#,##0.00</c:formatCode>
                <c:ptCount val="3"/>
                <c:pt idx="0">
                  <c:v>2626454.6</c:v>
                </c:pt>
                <c:pt idx="1">
                  <c:v>2629067.2000000002</c:v>
                </c:pt>
                <c:pt idx="2">
                  <c:v>2450722.9</c:v>
                </c:pt>
              </c:numCache>
            </c:numRef>
          </c:val>
        </c:ser>
        <c:ser>
          <c:idx val="1"/>
          <c:order val="1"/>
          <c:tx>
            <c:strRef>
              <c:f>'мун район 2023-2025'!$B$4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3.5354511891841078E-2"/>
                  <c:y val="-1.4452715130417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5007869495981927E-2"/>
                  <c:y val="-1.4050599316125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354182868570159E-2"/>
                  <c:y val="-3.36170658040579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'мун район 2023-2025'!$C$2:$G$2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'мун район 2023-2025'!$C$4:$G$4</c:f>
              <c:numCache>
                <c:formatCode>#,##0.00</c:formatCode>
                <c:ptCount val="3"/>
                <c:pt idx="0">
                  <c:v>2649973.4</c:v>
                </c:pt>
                <c:pt idx="1">
                  <c:v>2629067.2000000002</c:v>
                </c:pt>
                <c:pt idx="2">
                  <c:v>2450722.9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9259392"/>
        <c:axId val="129260928"/>
        <c:axId val="0"/>
      </c:bar3DChart>
      <c:catAx>
        <c:axId val="129259392"/>
        <c:scaling>
          <c:orientation val="minMax"/>
        </c:scaling>
        <c:delete val="0"/>
        <c:axPos val="b"/>
        <c:majorTickMark val="out"/>
        <c:minorTickMark val="none"/>
        <c:tickLblPos val="nextTo"/>
        <c:crossAx val="129260928"/>
        <c:crosses val="autoZero"/>
        <c:auto val="1"/>
        <c:lblAlgn val="ctr"/>
        <c:lblOffset val="100"/>
        <c:noMultiLvlLbl val="0"/>
      </c:catAx>
      <c:valAx>
        <c:axId val="129260928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#,##0.00" sourceLinked="1"/>
        <c:majorTickMark val="out"/>
        <c:minorTickMark val="none"/>
        <c:tickLblPos val="nextTo"/>
        <c:crossAx val="12925939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>
              <a:solidFill>
                <a:sysClr val="windowText" lastClr="000000"/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2">
          <a:noFill/>
        </a:ln>
      </c:spPr>
    </c:plotArea>
    <c:legend>
      <c:legendPos val="r"/>
      <c:layout>
        <c:manualLayout>
          <c:xMode val="edge"/>
          <c:yMode val="edge"/>
          <c:x val="0.59259259259259256"/>
          <c:y val="6.5259117082533583E-2"/>
          <c:w val="0.3987941429801895"/>
          <c:h val="0.8714011516314778"/>
        </c:manualLayout>
      </c:layout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7514993625943671E-3"/>
          <c:y val="5.9201584893644819E-2"/>
          <c:w val="0.63967174551226891"/>
          <c:h val="0.9343712121979465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4972362500181624"/>
          <c:y val="0.10501522086480659"/>
          <c:w val="0.32164180076649468"/>
          <c:h val="0.89498477913519336"/>
        </c:manualLayout>
      </c:layout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75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Pt>
            <c:idx val="2"/>
            <c:bubble3D val="0"/>
            <c:spPr>
              <a:solidFill>
                <a:srgbClr val="00B0F0"/>
              </a:solidFill>
            </c:spPr>
          </c:dPt>
          <c:dPt>
            <c:idx val="3"/>
            <c:bubble3D val="0"/>
            <c:spPr>
              <a:solidFill>
                <a:srgbClr val="CC00FF"/>
              </a:solidFill>
            </c:spPr>
          </c:dPt>
          <c:dPt>
            <c:idx val="4"/>
            <c:bubble3D val="0"/>
            <c:spPr>
              <a:solidFill>
                <a:srgbClr val="FF0000"/>
              </a:solidFill>
            </c:spPr>
          </c:dPt>
          <c:dPt>
            <c:idx val="5"/>
            <c:bubble3D val="0"/>
            <c:spPr>
              <a:solidFill>
                <a:srgbClr val="00FFCC"/>
              </a:solidFill>
            </c:spPr>
          </c:dPt>
          <c:dPt>
            <c:idx val="6"/>
            <c:bubble3D val="0"/>
            <c:spPr>
              <a:solidFill>
                <a:srgbClr val="FF99FF"/>
              </a:solidFill>
            </c:spPr>
          </c:dPt>
          <c:dPt>
            <c:idx val="7"/>
            <c:bubble3D val="0"/>
            <c:spPr>
              <a:solidFill>
                <a:srgbClr val="0000FF"/>
              </a:solidFill>
            </c:spPr>
          </c:dPt>
          <c:dPt>
            <c:idx val="8"/>
            <c:bubble3D val="0"/>
            <c:spPr>
              <a:solidFill>
                <a:srgbClr val="00CC00"/>
              </a:solidFill>
            </c:spPr>
          </c:dPt>
          <c:dLbls>
            <c:dLbl>
              <c:idx val="2"/>
              <c:layout>
                <c:manualLayout>
                  <c:x val="-6.1242570830920481E-2"/>
                  <c:y val="-2.80529045000528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'структ налог ненал 22'!$A$7:$A$20</c:f>
              <c:strCache>
                <c:ptCount val="9"/>
                <c:pt idx="0">
                  <c:v>Налог на доходы физических лиц</c:v>
                </c:pt>
                <c:pt idx="1">
                  <c:v>Акцизы по подакцизным товарам (продукции), производимым на территории Российской Федерации</c:v>
                </c:pt>
                <c:pt idx="2">
                  <c:v>Налоги на совокупный доход</c:v>
                </c:pt>
                <c:pt idx="3">
                  <c:v>Государственная пошлина</c:v>
                </c:pt>
                <c:pt idx="4">
                  <c:v>Доходы от использования имущества, находящегося в государственной и муниципальной собственности</c:v>
                </c:pt>
                <c:pt idx="5">
                  <c:v>Плата за негативное воздействие на окружающую среду</c:v>
                </c:pt>
                <c:pt idx="6">
                  <c:v>Доходы от оказания платных услуг и компенсации затрат государства</c:v>
                </c:pt>
                <c:pt idx="7">
                  <c:v>Доходы от продажи материальных и нематериальных активов</c:v>
                </c:pt>
                <c:pt idx="8">
                  <c:v>Штрафы, санкции, возмещение ущерба</c:v>
                </c:pt>
              </c:strCache>
            </c:strRef>
          </c:cat>
          <c:val>
            <c:numRef>
              <c:f>'структ налог ненал 22'!$B$7:$B$20</c:f>
              <c:numCache>
                <c:formatCode>#,##0.0</c:formatCode>
                <c:ptCount val="9"/>
                <c:pt idx="0">
                  <c:v>526971.5</c:v>
                </c:pt>
                <c:pt idx="1">
                  <c:v>20060.5</c:v>
                </c:pt>
                <c:pt idx="2">
                  <c:v>25945.599999999999</c:v>
                </c:pt>
                <c:pt idx="3">
                  <c:v>3132</c:v>
                </c:pt>
                <c:pt idx="4">
                  <c:v>17203</c:v>
                </c:pt>
                <c:pt idx="5">
                  <c:v>47082</c:v>
                </c:pt>
                <c:pt idx="6">
                  <c:v>1046.3</c:v>
                </c:pt>
                <c:pt idx="7">
                  <c:v>614</c:v>
                </c:pt>
                <c:pt idx="8">
                  <c:v>1763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404237092696837"/>
          <c:y val="5.2679062407852438E-2"/>
          <c:w val="0.33754140736898747"/>
          <c:h val="0.94294802642112818"/>
        </c:manualLayout>
      </c:layout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blipFill>
          <a:blip xmlns:r="http://schemas.openxmlformats.org/officeDocument/2006/relationships" r:embed="rId1"/>
          <a:tile tx="0" ty="0" sx="100000" sy="100000" flip="none" algn="tl"/>
        </a:blip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7.407407407407407E-2"/>
          <c:w val="0.93888888888888888"/>
          <c:h val="0.83309419655876349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1.725351772508367E-2"/>
                  <c:y val="-8.818462165742094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r>
                      <a:rPr lang="en-US" dirty="0" smtClean="0"/>
                      <a:t> 6</a:t>
                    </a:r>
                    <a:r>
                      <a:rPr lang="ru-RU" dirty="0" smtClean="0"/>
                      <a:t>49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973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253517725083687E-2"/>
                  <c:y val="-6.702031245963990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 </a:t>
                    </a:r>
                    <a:r>
                      <a:rPr lang="en-US" dirty="0" smtClean="0"/>
                      <a:t>6</a:t>
                    </a:r>
                    <a:r>
                      <a:rPr lang="ru-RU" dirty="0" smtClean="0"/>
                      <a:t>29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067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7253517725083687E-2"/>
                  <c:y val="-6.349292759334314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 </a:t>
                    </a:r>
                    <a:r>
                      <a:rPr lang="en-US" dirty="0" smtClean="0"/>
                      <a:t>4</a:t>
                    </a:r>
                    <a:r>
                      <a:rPr lang="ru-RU" dirty="0" smtClean="0"/>
                      <a:t>5</a:t>
                    </a:r>
                    <a:r>
                      <a:rPr lang="en-US" dirty="0" smtClean="0"/>
                      <a:t>0 </a:t>
                    </a:r>
                    <a:r>
                      <a:rPr lang="ru-RU" dirty="0" smtClean="0"/>
                      <a:t>722</a:t>
                    </a:r>
                    <a:r>
                      <a:rPr lang="en-US" dirty="0" smtClean="0"/>
                      <a:t>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rgbClr val="6600CC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'мун район 2023-2025'!$E$24:$G$24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'мун район 2023-2025'!$E$25:$G$25</c:f>
              <c:numCache>
                <c:formatCode>#,##0.0</c:formatCode>
                <c:ptCount val="3"/>
                <c:pt idx="0">
                  <c:v>2670599.2000000002</c:v>
                </c:pt>
                <c:pt idx="1">
                  <c:v>2607787</c:v>
                </c:pt>
                <c:pt idx="2">
                  <c:v>2403657.9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6654720"/>
        <c:axId val="169891328"/>
        <c:axId val="0"/>
      </c:bar3DChart>
      <c:catAx>
        <c:axId val="1266547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69891328"/>
        <c:crosses val="autoZero"/>
        <c:auto val="1"/>
        <c:lblAlgn val="ctr"/>
        <c:lblOffset val="100"/>
        <c:noMultiLvlLbl val="0"/>
      </c:catAx>
      <c:valAx>
        <c:axId val="169891328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12665472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999798780778526"/>
          <c:y val="0"/>
          <c:w val="0.33965135608048996"/>
          <c:h val="1"/>
        </c:manualLayout>
      </c:layout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'мун район 2023-2025'!$E$47:$E$57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КУЛЬТУРА, КИНЕМАТОГРАФИЯ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МЕЖБЮДЖЕТНЫЕ ТРАНСФЕРТЫ ОБЩЕГО ХАРАКТЕРА БЮДЖЕТАМ БЮДЖЕТНОЙ СИСТЕМЫ РОССИЙСКОЙ ФЕДЕРАЦИИ</c:v>
                </c:pt>
              </c:strCache>
            </c:strRef>
          </c:cat>
          <c:val>
            <c:numRef>
              <c:f>'мун район 2023-2025'!$F$47:$F$57</c:f>
              <c:numCache>
                <c:formatCode>_-* #,##0.0_р_._-;\-* #,##0.0_р_._-;_-* "-"?_р_._-;_-@_-</c:formatCode>
                <c:ptCount val="11"/>
                <c:pt idx="0">
                  <c:v>188719.7</c:v>
                </c:pt>
                <c:pt idx="1">
                  <c:v>4385</c:v>
                </c:pt>
                <c:pt idx="2">
                  <c:v>11681</c:v>
                </c:pt>
                <c:pt idx="3">
                  <c:v>459292.5</c:v>
                </c:pt>
                <c:pt idx="4">
                  <c:v>93623</c:v>
                </c:pt>
                <c:pt idx="5">
                  <c:v>44292.5</c:v>
                </c:pt>
                <c:pt idx="6">
                  <c:v>1097688.1000000001</c:v>
                </c:pt>
                <c:pt idx="7">
                  <c:v>155926.39999999999</c:v>
                </c:pt>
                <c:pt idx="8">
                  <c:v>105927.3</c:v>
                </c:pt>
                <c:pt idx="9">
                  <c:v>369633.9</c:v>
                </c:pt>
                <c:pt idx="10">
                  <c:v>118804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368197725284337"/>
          <c:y val="2.3644526787092793E-2"/>
          <c:w val="0.33965135608048996"/>
          <c:h val="0.97635547321290717"/>
        </c:manualLayout>
      </c:layout>
      <c:overlay val="0"/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blipFill>
          <a:blip xmlns:r="http://schemas.openxmlformats.org/officeDocument/2006/relationships" r:embed="rId1"/>
          <a:tile tx="0" ty="0" sx="100000" sy="100000" flip="none" algn="tl"/>
        </a:blip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1030700004666798E-2"/>
          <c:y val="0.10288208717549902"/>
          <c:w val="0.69738945281510178"/>
          <c:h val="0.8220831857256950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'Социальная сфера'!$A$2</c:f>
              <c:strCache>
                <c:ptCount val="1"/>
                <c:pt idx="0">
                  <c:v>Расходы на социальную сферу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cat>
            <c:strRef>
              <c:f>'Социальная сфера'!$B$1:$D$1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'Социальная сфера'!$B$2:$D$2</c:f>
              <c:numCache>
                <c:formatCode>#,##0.00</c:formatCode>
                <c:ptCount val="3"/>
                <c:pt idx="0">
                  <c:v>1729175.7000000002</c:v>
                </c:pt>
                <c:pt idx="1">
                  <c:v>1755513.7000000002</c:v>
                </c:pt>
                <c:pt idx="2">
                  <c:v>1801226.7</c:v>
                </c:pt>
              </c:numCache>
            </c:numRef>
          </c:val>
        </c:ser>
        <c:ser>
          <c:idx val="1"/>
          <c:order val="1"/>
          <c:tx>
            <c:strRef>
              <c:f>'Социальная сфера'!$A$3</c:f>
              <c:strCache>
                <c:ptCount val="1"/>
                <c:pt idx="0">
                  <c:v>Расходы местного бюджета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cat>
            <c:strRef>
              <c:f>'Социальная сфера'!$B$1:$D$1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'Социальная сфера'!$B$3:$D$3</c:f>
              <c:numCache>
                <c:formatCode>#,##0.00</c:formatCode>
                <c:ptCount val="3"/>
                <c:pt idx="0">
                  <c:v>2352773.4</c:v>
                </c:pt>
                <c:pt idx="1">
                  <c:v>2395067.1</c:v>
                </c:pt>
                <c:pt idx="2">
                  <c:v>2450722.9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9198976"/>
        <c:axId val="199335936"/>
        <c:axId val="0"/>
      </c:bar3DChart>
      <c:catAx>
        <c:axId val="1991989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99335936"/>
        <c:crosses val="autoZero"/>
        <c:auto val="1"/>
        <c:lblAlgn val="ctr"/>
        <c:lblOffset val="100"/>
        <c:noMultiLvlLbl val="0"/>
      </c:catAx>
      <c:valAx>
        <c:axId val="199335936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1991989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52157663233037"/>
          <c:y val="0.14306516962967836"/>
          <c:w val="0.20981608459779899"/>
          <c:h val="0.52670224850300085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77076979157883774"/>
          <c:y val="0.13556478962053969"/>
          <c:w val="8.653598854587724E-2"/>
          <c:h val="0.76603220584212328"/>
        </c:manualLayout>
      </c:layout>
      <c:overlay val="0"/>
      <c:txPr>
        <a:bodyPr/>
        <a:lstStyle/>
        <a:p>
          <a:pPr>
            <a:defRPr sz="13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77076979157883774"/>
          <c:y val="0.13556478962053969"/>
          <c:w val="8.653598854587724E-2"/>
          <c:h val="0.76603220584212328"/>
        </c:manualLayout>
      </c:layout>
      <c:overlay val="0"/>
      <c:txPr>
        <a:bodyPr/>
        <a:lstStyle/>
        <a:p>
          <a:pPr>
            <a:defRPr sz="13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doughnutChart>
        <c:varyColors val="1"/>
        <c:ser>
          <c:idx val="0"/>
          <c:order val="0"/>
          <c:dPt>
            <c:idx val="1"/>
            <c:bubble3D val="0"/>
            <c:spPr>
              <a:solidFill>
                <a:srgbClr val="00CC00"/>
              </a:solidFill>
            </c:spPr>
          </c:dPt>
          <c:dPt>
            <c:idx val="2"/>
            <c:bubble3D val="0"/>
            <c:spPr>
              <a:solidFill>
                <a:srgbClr val="FF99FF"/>
              </a:solidFill>
            </c:spPr>
          </c:dPt>
          <c:dPt>
            <c:idx val="3"/>
            <c:bubble3D val="0"/>
            <c:spPr>
              <a:solidFill>
                <a:srgbClr val="00B0F0"/>
              </a:solidFill>
            </c:spPr>
          </c:dPt>
          <c:dLbls>
            <c:txPr>
              <a:bodyPr/>
              <a:lstStyle/>
              <a:p>
                <a:pPr>
                  <a:defRPr sz="15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'структ безв'!$A$21:$A$24</c:f>
              <c:strCache>
                <c:ptCount val="4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  <c:pt idx="3">
                  <c:v>2026 год</c:v>
                </c:pt>
              </c:strCache>
            </c:strRef>
          </c:cat>
          <c:val>
            <c:numRef>
              <c:f>'структ безв'!$B$21:$B$24</c:f>
              <c:numCache>
                <c:formatCode>#,##0.0</c:formatCode>
                <c:ptCount val="4"/>
                <c:pt idx="0">
                  <c:v>2395635.0999999996</c:v>
                </c:pt>
                <c:pt idx="1">
                  <c:v>1848372.8000000003</c:v>
                </c:pt>
                <c:pt idx="2">
                  <c:v>1827375.6</c:v>
                </c:pt>
                <c:pt idx="3">
                  <c:v>1604755.2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77076979157883774"/>
          <c:y val="0.13556478962053969"/>
          <c:w val="8.653598854587724E-2"/>
          <c:h val="0.76603220584212328"/>
        </c:manualLayout>
      </c:layout>
      <c:overlay val="0"/>
      <c:txPr>
        <a:bodyPr/>
        <a:lstStyle/>
        <a:p>
          <a:pPr>
            <a:defRPr sz="13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3601430092100864"/>
          <c:y val="3.9076290905948725E-2"/>
          <c:w val="0.30285927399884099"/>
          <c:h val="0.96092370909405123"/>
        </c:manualLayout>
      </c:layout>
      <c:overlay val="0"/>
      <c:txPr>
        <a:bodyPr/>
        <a:lstStyle/>
        <a:p>
          <a:pPr>
            <a:defRPr sz="850"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270971128608924"/>
          <c:y val="0.4861111111111111"/>
        </c:manualLayout>
      </c:layout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'[Диаграмма в Microsoft PowerPoint]Межбюджетные отношения'!$A$2</c:f>
              <c:strCache>
                <c:ptCount val="1"/>
                <c:pt idx="0">
                  <c:v>2024 год</c:v>
                </c:pt>
              </c:strCache>
            </c:strRef>
          </c:tx>
          <c:cat>
            <c:strRef>
              <c:f>'[Диаграмма в Microsoft PowerPoint]Межбюджетные отношения'!$B$1:$D$1</c:f>
              <c:strCache>
                <c:ptCount val="3"/>
                <c:pt idx="0">
                  <c:v>Дотации на выравнивание бюджетной обеспеченности субъектов РФ и муниципальных образований</c:v>
                </c:pt>
                <c:pt idx="1">
                  <c:v>Иные межбюджетные трансферты </c:v>
                </c:pt>
                <c:pt idx="2">
                  <c:v>Мобилизационная и вневойсковая подготовка</c:v>
                </c:pt>
              </c:strCache>
            </c:strRef>
          </c:cat>
          <c:val>
            <c:numRef>
              <c:f>'[Диаграмма в Microsoft PowerPoint]Межбюджетные отношения'!$B$2:$D$2</c:f>
              <c:numCache>
                <c:formatCode>_-* #,##0.0_р_._-;\-* #,##0.0_р_._-;_-* "-"??_р_._-;_-@_-</c:formatCode>
                <c:ptCount val="3"/>
                <c:pt idx="0">
                  <c:v>46208</c:v>
                </c:pt>
                <c:pt idx="1">
                  <c:v>72596</c:v>
                </c:pt>
                <c:pt idx="2" formatCode="_-* #,##0.0_р_._-;\-* #,##0.0_р_._-;_-* &quot;-&quot;?_р_._-;_-@_-">
                  <c:v>4385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6565419947506566"/>
          <c:y val="0.10276538349372998"/>
          <c:w val="0.31767913385826774"/>
          <c:h val="0.89723461650627001"/>
        </c:manualLayout>
      </c:layout>
      <c:overlay val="0"/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9931933508311468"/>
          <c:y val="0.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2828962169202536"/>
          <c:y val="0.12025481189851268"/>
          <c:w val="0.40858386122787282"/>
          <c:h val="0.75474518810148727"/>
        </c:manualLayout>
      </c:layout>
      <c:doughnutChart>
        <c:varyColors val="1"/>
        <c:ser>
          <c:idx val="0"/>
          <c:order val="0"/>
          <c:tx>
            <c:strRef>
              <c:f>'[Диаграмма в Microsoft PowerPoint]Межбюджетные отношения'!$A$3</c:f>
              <c:strCache>
                <c:ptCount val="1"/>
                <c:pt idx="0">
                  <c:v>2025 год</c:v>
                </c:pt>
              </c:strCache>
            </c:strRef>
          </c:tx>
          <c:val>
            <c:numRef>
              <c:f>'[Диаграмма в Microsoft PowerPoint]Межбюджетные отношения'!$B$3:$D$3</c:f>
              <c:numCache>
                <c:formatCode>_-* #,##0.0_р_._-;\-* #,##0.0_р_._-;_-* "-"??_р_._-;_-@_-</c:formatCode>
                <c:ptCount val="3"/>
                <c:pt idx="0">
                  <c:v>52412</c:v>
                </c:pt>
                <c:pt idx="1">
                  <c:v>60814.5</c:v>
                </c:pt>
                <c:pt idx="2" formatCode="_-* #,##0.0_р_._-;\-* #,##0.0_р_._-;_-* &quot;-&quot;?_р_._-;_-@_-">
                  <c:v>4764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9931933508311468"/>
          <c:y val="0.49537037037037035"/>
        </c:manualLayout>
      </c:layout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'[Диаграмма в Microsoft PowerPoint]Межбюджетные отношения'!$A$4</c:f>
              <c:strCache>
                <c:ptCount val="1"/>
                <c:pt idx="0">
                  <c:v>2026 год</c:v>
                </c:pt>
              </c:strCache>
            </c:strRef>
          </c:tx>
          <c:val>
            <c:numRef>
              <c:f>'[Диаграмма в Microsoft PowerPoint]Межбюджетные отношения'!$B$4:$D$4</c:f>
              <c:numCache>
                <c:formatCode>_-* #,##0.0_р_._-;\-* #,##0.0_р_._-;_-* "-"??_р_._-;_-@_-</c:formatCode>
                <c:ptCount val="3"/>
                <c:pt idx="0">
                  <c:v>48792</c:v>
                </c:pt>
                <c:pt idx="1">
                  <c:v>57312.6</c:v>
                </c:pt>
                <c:pt idx="2" formatCode="_-* #,##0.0_р_._-;\-* #,##0.0_р_._-;_-* &quot;-&quot;?_р_._-;_-@_-">
                  <c:v>5182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99FF33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9900"/>
              </a:solidFill>
            </c:spPr>
          </c:dPt>
          <c:cat>
            <c:strRef>
              <c:f>'Межбюджетные отношения'!$A$29:$A$31</c:f>
              <c:strCache>
                <c:ptCount val="3"/>
                <c:pt idx="0">
                  <c:v>Дотации на выравнивание бюджетной обеспеченности субъектов РФ и муниципальных образований</c:v>
                </c:pt>
                <c:pt idx="1">
                  <c:v>Иные межбюджетные трансферты</c:v>
                </c:pt>
                <c:pt idx="2">
                  <c:v>Мобилизационная и вневойсковая подготовка</c:v>
                </c:pt>
              </c:strCache>
            </c:strRef>
          </c:cat>
          <c:val>
            <c:numRef>
              <c:f>'Межбюджетные отношения'!$B$29:$B$31</c:f>
              <c:numCache>
                <c:formatCode>_-* #,##0.0_р_._-;\-* #,##0.0_р_._-;_-* "-"?_р_._-;_-@_-</c:formatCode>
                <c:ptCount val="3"/>
                <c:pt idx="0">
                  <c:v>46208</c:v>
                </c:pt>
                <c:pt idx="1">
                  <c:v>72596</c:v>
                </c:pt>
                <c:pt idx="2">
                  <c:v>4385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5260928"/>
        <c:axId val="125262464"/>
      </c:barChart>
      <c:catAx>
        <c:axId val="1252609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25262464"/>
        <c:crosses val="autoZero"/>
        <c:auto val="1"/>
        <c:lblAlgn val="ctr"/>
        <c:lblOffset val="100"/>
        <c:noMultiLvlLbl val="0"/>
      </c:catAx>
      <c:valAx>
        <c:axId val="125262464"/>
        <c:scaling>
          <c:orientation val="minMax"/>
        </c:scaling>
        <c:delete val="1"/>
        <c:axPos val="l"/>
        <c:numFmt formatCode="_-* #,##0.0_р_._-;\-* #,##0.0_р_._-;_-* &quot;-&quot;?_р_._-;_-@_-" sourceLinked="1"/>
        <c:majorTickMark val="out"/>
        <c:minorTickMark val="none"/>
        <c:tickLblPos val="nextTo"/>
        <c:crossAx val="125260928"/>
        <c:crosses val="autoZero"/>
        <c:crossBetween val="between"/>
      </c:valAx>
      <c:spPr>
        <a:blipFill>
          <a:blip xmlns:r="http://schemas.openxmlformats.org/officeDocument/2006/relationships" r:embed="rId1"/>
          <a:tile tx="0" ty="0" sx="100000" sy="100000" flip="none" algn="tl"/>
        </a:blipFill>
      </c:spPr>
    </c:plotArea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2C9C6D-6A51-4247-87A4-1575277B074F}" type="doc">
      <dgm:prSet loTypeId="urn:microsoft.com/office/officeart/2005/8/layout/list1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627A623-F456-49E6-9CEE-DAA3672B5407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2000" b="0" dirty="0" smtClean="0">
              <a:solidFill>
                <a:schemeClr val="tx1"/>
              </a:solidFill>
              <a:effectLst/>
            </a:rPr>
            <a:t>Составление проекта бюджета</a:t>
          </a:r>
          <a:endParaRPr lang="ru-RU" sz="2000" b="0" dirty="0">
            <a:solidFill>
              <a:schemeClr val="tx1"/>
            </a:solidFill>
            <a:effectLst/>
          </a:endParaRPr>
        </a:p>
      </dgm:t>
    </dgm:pt>
    <dgm:pt modelId="{43C58825-5F4F-41D0-8178-5355F73EDE80}" type="parTrans" cxnId="{CD932D36-ABBF-4337-950C-C43E95D7B95B}">
      <dgm:prSet/>
      <dgm:spPr/>
      <dgm:t>
        <a:bodyPr/>
        <a:lstStyle/>
        <a:p>
          <a:endParaRPr lang="ru-RU"/>
        </a:p>
      </dgm:t>
    </dgm:pt>
    <dgm:pt modelId="{56A9D455-555B-45DB-96CC-EC3F93F05754}" type="sibTrans" cxnId="{CD932D36-ABBF-4337-950C-C43E95D7B95B}">
      <dgm:prSet/>
      <dgm:spPr/>
      <dgm:t>
        <a:bodyPr/>
        <a:lstStyle/>
        <a:p>
          <a:endParaRPr lang="ru-RU"/>
        </a:p>
      </dgm:t>
    </dgm:pt>
    <dgm:pt modelId="{218221A9-4C38-4F17-9344-04F7516440AE}">
      <dgm:prSet phldrT="[Текст]" custT="1"/>
      <dgm:spPr>
        <a:solidFill>
          <a:srgbClr val="FFCC00"/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Рассмотрение проекта бюджета</a:t>
          </a:r>
          <a:endParaRPr lang="ru-RU" sz="2000" dirty="0">
            <a:solidFill>
              <a:schemeClr val="tx1"/>
            </a:solidFill>
          </a:endParaRPr>
        </a:p>
      </dgm:t>
    </dgm:pt>
    <dgm:pt modelId="{E5A5589F-096F-4E3E-A1BC-D49273B72AB3}" type="parTrans" cxnId="{7342DC98-6593-45FB-BEF6-36BB73B11D0F}">
      <dgm:prSet/>
      <dgm:spPr/>
      <dgm:t>
        <a:bodyPr/>
        <a:lstStyle/>
        <a:p>
          <a:endParaRPr lang="ru-RU"/>
        </a:p>
      </dgm:t>
    </dgm:pt>
    <dgm:pt modelId="{657C3D9B-04F0-4444-8786-4E19562DC442}" type="sibTrans" cxnId="{7342DC98-6593-45FB-BEF6-36BB73B11D0F}">
      <dgm:prSet/>
      <dgm:spPr/>
      <dgm:t>
        <a:bodyPr/>
        <a:lstStyle/>
        <a:p>
          <a:endParaRPr lang="ru-RU"/>
        </a:p>
      </dgm:t>
    </dgm:pt>
    <dgm:pt modelId="{47DE6AAF-E77F-41E5-887E-2B7590088927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Утверждение проекта бюджета</a:t>
          </a:r>
          <a:endParaRPr lang="ru-RU" sz="2000" dirty="0">
            <a:solidFill>
              <a:schemeClr val="tx1"/>
            </a:solidFill>
          </a:endParaRPr>
        </a:p>
      </dgm:t>
    </dgm:pt>
    <dgm:pt modelId="{67AA7693-4FDD-4AA4-B51C-652E8B28A79E}" type="parTrans" cxnId="{0E446707-9453-4FD4-BC78-351F1BEE3AFF}">
      <dgm:prSet/>
      <dgm:spPr/>
      <dgm:t>
        <a:bodyPr/>
        <a:lstStyle/>
        <a:p>
          <a:endParaRPr lang="ru-RU"/>
        </a:p>
      </dgm:t>
    </dgm:pt>
    <dgm:pt modelId="{D78296D0-EE61-4F7A-BB83-B29F5D0FAF2E}" type="sibTrans" cxnId="{0E446707-9453-4FD4-BC78-351F1BEE3AFF}">
      <dgm:prSet/>
      <dgm:spPr/>
      <dgm:t>
        <a:bodyPr/>
        <a:lstStyle/>
        <a:p>
          <a:endParaRPr lang="ru-RU"/>
        </a:p>
      </dgm:t>
    </dgm:pt>
    <dgm:pt modelId="{D4C136E3-2B52-41D4-B355-0A631098C734}">
      <dgm:prSet custT="1"/>
      <dgm:spPr/>
      <dgm:t>
        <a:bodyPr/>
        <a:lstStyle/>
        <a:p>
          <a:endParaRPr lang="ru-RU" sz="1800" dirty="0"/>
        </a:p>
      </dgm:t>
    </dgm:pt>
    <dgm:pt modelId="{CAAEC522-1EE6-477C-9315-13D95161B2C6}" type="parTrans" cxnId="{DDA24827-781D-420A-805A-95362DA8B5C9}">
      <dgm:prSet/>
      <dgm:spPr/>
      <dgm:t>
        <a:bodyPr/>
        <a:lstStyle/>
        <a:p>
          <a:endParaRPr lang="ru-RU"/>
        </a:p>
      </dgm:t>
    </dgm:pt>
    <dgm:pt modelId="{542ED1C8-C58B-46C1-8B4B-217383B74ED8}" type="sibTrans" cxnId="{DDA24827-781D-420A-805A-95362DA8B5C9}">
      <dgm:prSet/>
      <dgm:spPr/>
      <dgm:t>
        <a:bodyPr/>
        <a:lstStyle/>
        <a:p>
          <a:endParaRPr lang="ru-RU"/>
        </a:p>
      </dgm:t>
    </dgm:pt>
    <dgm:pt modelId="{4EDB460E-EA2F-4B80-AEEC-65936D828CCA}" type="pres">
      <dgm:prSet presAssocID="{F72C9C6D-6A51-4247-87A4-1575277B074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3CDFDD-DB88-40D3-B31F-08B0A5D02257}" type="pres">
      <dgm:prSet presAssocID="{9627A623-F456-49E6-9CEE-DAA3672B5407}" presName="parentLin" presStyleCnt="0"/>
      <dgm:spPr/>
    </dgm:pt>
    <dgm:pt modelId="{E7FC8D2D-AAE0-49BA-AE07-D93E3B7B6599}" type="pres">
      <dgm:prSet presAssocID="{9627A623-F456-49E6-9CEE-DAA3672B540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8FFED77-E205-4786-9C92-75818F45B3C3}" type="pres">
      <dgm:prSet presAssocID="{9627A623-F456-49E6-9CEE-DAA3672B5407}" presName="parentText" presStyleLbl="node1" presStyleIdx="0" presStyleCnt="3" custScaleX="39494" custScaleY="98035" custLinFactX="-612" custLinFactNeighborX="-100000" custLinFactNeighborY="298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FCF280-A800-4A52-9348-48B5CE864AA0}" type="pres">
      <dgm:prSet presAssocID="{9627A623-F456-49E6-9CEE-DAA3672B5407}" presName="negativeSpace" presStyleCnt="0"/>
      <dgm:spPr/>
    </dgm:pt>
    <dgm:pt modelId="{3F006C1C-44CC-40A3-93A0-4C77B17DE774}" type="pres">
      <dgm:prSet presAssocID="{9627A623-F456-49E6-9CEE-DAA3672B5407}" presName="childText" presStyleLbl="conFgAcc1" presStyleIdx="0" presStyleCnt="3" custScaleY="98716" custLinFactNeighborX="21" custLinFactNeighborY="-149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434631-6144-4228-8D06-27AB84B1D686}" type="pres">
      <dgm:prSet presAssocID="{56A9D455-555B-45DB-96CC-EC3F93F05754}" presName="spaceBetweenRectangles" presStyleCnt="0"/>
      <dgm:spPr/>
    </dgm:pt>
    <dgm:pt modelId="{A0BDE4B3-C4CF-48C6-9A36-500B2C3489D7}" type="pres">
      <dgm:prSet presAssocID="{218221A9-4C38-4F17-9344-04F7516440AE}" presName="parentLin" presStyleCnt="0"/>
      <dgm:spPr/>
    </dgm:pt>
    <dgm:pt modelId="{A8C73946-C8F9-4786-96E6-D3060C361670}" type="pres">
      <dgm:prSet presAssocID="{218221A9-4C38-4F17-9344-04F7516440A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26F08A94-15C6-481E-9154-B20A5FEF7382}" type="pres">
      <dgm:prSet presAssocID="{218221A9-4C38-4F17-9344-04F7516440AE}" presName="parentText" presStyleLbl="node1" presStyleIdx="1" presStyleCnt="3" custScaleX="39494" custScaleY="98035" custLinFactX="-612" custLinFactNeighborX="-100000" custLinFactNeighborY="5532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F7E01B-2FE7-4714-993D-04B86A559172}" type="pres">
      <dgm:prSet presAssocID="{218221A9-4C38-4F17-9344-04F7516440AE}" presName="negativeSpace" presStyleCnt="0"/>
      <dgm:spPr/>
    </dgm:pt>
    <dgm:pt modelId="{82E27E00-3670-49D0-864C-CE6F328784BA}" type="pres">
      <dgm:prSet presAssocID="{218221A9-4C38-4F17-9344-04F7516440AE}" presName="childText" presStyleLbl="conFgAcc1" presStyleIdx="1" presStyleCnt="3" custScaleY="141027">
        <dgm:presLayoutVars>
          <dgm:bulletEnabled val="1"/>
        </dgm:presLayoutVars>
      </dgm:prSet>
      <dgm:spPr/>
    </dgm:pt>
    <dgm:pt modelId="{4FBEA8CE-36EC-4653-AD90-08F2B7C28F2F}" type="pres">
      <dgm:prSet presAssocID="{657C3D9B-04F0-4444-8786-4E19562DC442}" presName="spaceBetweenRectangles" presStyleCnt="0"/>
      <dgm:spPr/>
    </dgm:pt>
    <dgm:pt modelId="{AB243640-CBD1-43F3-9550-87CD853188CF}" type="pres">
      <dgm:prSet presAssocID="{47DE6AAF-E77F-41E5-887E-2B7590088927}" presName="parentLin" presStyleCnt="0"/>
      <dgm:spPr/>
    </dgm:pt>
    <dgm:pt modelId="{537D21AA-C489-45EE-A8B2-F1889B87C301}" type="pres">
      <dgm:prSet presAssocID="{47DE6AAF-E77F-41E5-887E-2B7590088927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6324098-4C94-444C-ACA4-D91C5374D090}" type="pres">
      <dgm:prSet presAssocID="{47DE6AAF-E77F-41E5-887E-2B7590088927}" presName="parentText" presStyleLbl="node1" presStyleIdx="2" presStyleCnt="3" custScaleX="39494" custScaleY="98035" custLinFactNeighborX="-91182" custLinFactNeighborY="5740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859D56-97BB-4716-9C87-9D28D85A49EB}" type="pres">
      <dgm:prSet presAssocID="{47DE6AAF-E77F-41E5-887E-2B7590088927}" presName="negativeSpace" presStyleCnt="0"/>
      <dgm:spPr/>
    </dgm:pt>
    <dgm:pt modelId="{68FB6DFD-8703-4046-9703-C2FCDB4EF6BF}" type="pres">
      <dgm:prSet presAssocID="{47DE6AAF-E77F-41E5-887E-2B7590088927}" presName="childText" presStyleLbl="conFgAcc1" presStyleIdx="2" presStyleCnt="3" custScaleY="138963" custLinFactNeighborX="205" custLinFactNeighborY="38586">
        <dgm:presLayoutVars>
          <dgm:bulletEnabled val="1"/>
        </dgm:presLayoutVars>
      </dgm:prSet>
      <dgm:spPr/>
    </dgm:pt>
  </dgm:ptLst>
  <dgm:cxnLst>
    <dgm:cxn modelId="{7342DC98-6593-45FB-BEF6-36BB73B11D0F}" srcId="{F72C9C6D-6A51-4247-87A4-1575277B074F}" destId="{218221A9-4C38-4F17-9344-04F7516440AE}" srcOrd="1" destOrd="0" parTransId="{E5A5589F-096F-4E3E-A1BC-D49273B72AB3}" sibTransId="{657C3D9B-04F0-4444-8786-4E19562DC442}"/>
    <dgm:cxn modelId="{72D84A46-CF72-4F96-88AC-694FADF83DE1}" type="presOf" srcId="{218221A9-4C38-4F17-9344-04F7516440AE}" destId="{A8C73946-C8F9-4786-96E6-D3060C361670}" srcOrd="0" destOrd="0" presId="urn:microsoft.com/office/officeart/2005/8/layout/list1"/>
    <dgm:cxn modelId="{0E446707-9453-4FD4-BC78-351F1BEE3AFF}" srcId="{F72C9C6D-6A51-4247-87A4-1575277B074F}" destId="{47DE6AAF-E77F-41E5-887E-2B7590088927}" srcOrd="2" destOrd="0" parTransId="{67AA7693-4FDD-4AA4-B51C-652E8B28A79E}" sibTransId="{D78296D0-EE61-4F7A-BB83-B29F5D0FAF2E}"/>
    <dgm:cxn modelId="{DA47968A-1DEC-4F82-A142-A262F9AD292E}" type="presOf" srcId="{9627A623-F456-49E6-9CEE-DAA3672B5407}" destId="{E7FC8D2D-AAE0-49BA-AE07-D93E3B7B6599}" srcOrd="0" destOrd="0" presId="urn:microsoft.com/office/officeart/2005/8/layout/list1"/>
    <dgm:cxn modelId="{4CFF35B6-893B-4789-BB25-70426ED32C3B}" type="presOf" srcId="{47DE6AAF-E77F-41E5-887E-2B7590088927}" destId="{B6324098-4C94-444C-ACA4-D91C5374D090}" srcOrd="1" destOrd="0" presId="urn:microsoft.com/office/officeart/2005/8/layout/list1"/>
    <dgm:cxn modelId="{94430C8D-1D9F-49FD-B116-35608D1A30BE}" type="presOf" srcId="{218221A9-4C38-4F17-9344-04F7516440AE}" destId="{26F08A94-15C6-481E-9154-B20A5FEF7382}" srcOrd="1" destOrd="0" presId="urn:microsoft.com/office/officeart/2005/8/layout/list1"/>
    <dgm:cxn modelId="{352EE777-CF5E-4C98-BAEC-634E44DFC7FF}" type="presOf" srcId="{9627A623-F456-49E6-9CEE-DAA3672B5407}" destId="{F8FFED77-E205-4786-9C92-75818F45B3C3}" srcOrd="1" destOrd="0" presId="urn:microsoft.com/office/officeart/2005/8/layout/list1"/>
    <dgm:cxn modelId="{DDA24827-781D-420A-805A-95362DA8B5C9}" srcId="{9627A623-F456-49E6-9CEE-DAA3672B5407}" destId="{D4C136E3-2B52-41D4-B355-0A631098C734}" srcOrd="0" destOrd="0" parTransId="{CAAEC522-1EE6-477C-9315-13D95161B2C6}" sibTransId="{542ED1C8-C58B-46C1-8B4B-217383B74ED8}"/>
    <dgm:cxn modelId="{B57002FD-3A8D-4080-A6D9-C5DD3E7DA0E1}" type="presOf" srcId="{D4C136E3-2B52-41D4-B355-0A631098C734}" destId="{3F006C1C-44CC-40A3-93A0-4C77B17DE774}" srcOrd="0" destOrd="0" presId="urn:microsoft.com/office/officeart/2005/8/layout/list1"/>
    <dgm:cxn modelId="{CD932D36-ABBF-4337-950C-C43E95D7B95B}" srcId="{F72C9C6D-6A51-4247-87A4-1575277B074F}" destId="{9627A623-F456-49E6-9CEE-DAA3672B5407}" srcOrd="0" destOrd="0" parTransId="{43C58825-5F4F-41D0-8178-5355F73EDE80}" sibTransId="{56A9D455-555B-45DB-96CC-EC3F93F05754}"/>
    <dgm:cxn modelId="{51170936-564C-464A-84DE-3F8EF23C49D3}" type="presOf" srcId="{F72C9C6D-6A51-4247-87A4-1575277B074F}" destId="{4EDB460E-EA2F-4B80-AEEC-65936D828CCA}" srcOrd="0" destOrd="0" presId="urn:microsoft.com/office/officeart/2005/8/layout/list1"/>
    <dgm:cxn modelId="{12EC8036-6E68-4A80-8AB4-69740E97F869}" type="presOf" srcId="{47DE6AAF-E77F-41E5-887E-2B7590088927}" destId="{537D21AA-C489-45EE-A8B2-F1889B87C301}" srcOrd="0" destOrd="0" presId="urn:microsoft.com/office/officeart/2005/8/layout/list1"/>
    <dgm:cxn modelId="{FFB8E991-1B9E-4D84-A3FA-21F2DED91467}" type="presParOf" srcId="{4EDB460E-EA2F-4B80-AEEC-65936D828CCA}" destId="{A43CDFDD-DB88-40D3-B31F-08B0A5D02257}" srcOrd="0" destOrd="0" presId="urn:microsoft.com/office/officeart/2005/8/layout/list1"/>
    <dgm:cxn modelId="{7241D009-F051-40C7-8087-C0954059A01C}" type="presParOf" srcId="{A43CDFDD-DB88-40D3-B31F-08B0A5D02257}" destId="{E7FC8D2D-AAE0-49BA-AE07-D93E3B7B6599}" srcOrd="0" destOrd="0" presId="urn:microsoft.com/office/officeart/2005/8/layout/list1"/>
    <dgm:cxn modelId="{4C694CB8-B21F-4B7B-A9AE-635262391F7F}" type="presParOf" srcId="{A43CDFDD-DB88-40D3-B31F-08B0A5D02257}" destId="{F8FFED77-E205-4786-9C92-75818F45B3C3}" srcOrd="1" destOrd="0" presId="urn:microsoft.com/office/officeart/2005/8/layout/list1"/>
    <dgm:cxn modelId="{25DE7D3A-39D1-4370-94AA-5A0F9645EE06}" type="presParOf" srcId="{4EDB460E-EA2F-4B80-AEEC-65936D828CCA}" destId="{75FCF280-A800-4A52-9348-48B5CE864AA0}" srcOrd="1" destOrd="0" presId="urn:microsoft.com/office/officeart/2005/8/layout/list1"/>
    <dgm:cxn modelId="{BD722B4E-067E-4939-9560-24ED1164FE04}" type="presParOf" srcId="{4EDB460E-EA2F-4B80-AEEC-65936D828CCA}" destId="{3F006C1C-44CC-40A3-93A0-4C77B17DE774}" srcOrd="2" destOrd="0" presId="urn:microsoft.com/office/officeart/2005/8/layout/list1"/>
    <dgm:cxn modelId="{24A45B9B-2B92-423E-A796-63772729ECD4}" type="presParOf" srcId="{4EDB460E-EA2F-4B80-AEEC-65936D828CCA}" destId="{DB434631-6144-4228-8D06-27AB84B1D686}" srcOrd="3" destOrd="0" presId="urn:microsoft.com/office/officeart/2005/8/layout/list1"/>
    <dgm:cxn modelId="{20D75650-7D7D-451B-A47F-D64789321174}" type="presParOf" srcId="{4EDB460E-EA2F-4B80-AEEC-65936D828CCA}" destId="{A0BDE4B3-C4CF-48C6-9A36-500B2C3489D7}" srcOrd="4" destOrd="0" presId="urn:microsoft.com/office/officeart/2005/8/layout/list1"/>
    <dgm:cxn modelId="{30980C45-D46C-4820-8D75-7ED4E6F555AC}" type="presParOf" srcId="{A0BDE4B3-C4CF-48C6-9A36-500B2C3489D7}" destId="{A8C73946-C8F9-4786-96E6-D3060C361670}" srcOrd="0" destOrd="0" presId="urn:microsoft.com/office/officeart/2005/8/layout/list1"/>
    <dgm:cxn modelId="{F7FA80DB-B6B5-4A9F-95A4-F995A9CD2279}" type="presParOf" srcId="{A0BDE4B3-C4CF-48C6-9A36-500B2C3489D7}" destId="{26F08A94-15C6-481E-9154-B20A5FEF7382}" srcOrd="1" destOrd="0" presId="urn:microsoft.com/office/officeart/2005/8/layout/list1"/>
    <dgm:cxn modelId="{F0CA837F-4BCC-419A-A90E-7401AF82B0B9}" type="presParOf" srcId="{4EDB460E-EA2F-4B80-AEEC-65936D828CCA}" destId="{01F7E01B-2FE7-4714-993D-04B86A559172}" srcOrd="5" destOrd="0" presId="urn:microsoft.com/office/officeart/2005/8/layout/list1"/>
    <dgm:cxn modelId="{9D6F8B95-FB0E-4D3B-96F6-83AD3753125F}" type="presParOf" srcId="{4EDB460E-EA2F-4B80-AEEC-65936D828CCA}" destId="{82E27E00-3670-49D0-864C-CE6F328784BA}" srcOrd="6" destOrd="0" presId="urn:microsoft.com/office/officeart/2005/8/layout/list1"/>
    <dgm:cxn modelId="{14AD0B56-8BFE-44CE-97B8-0F35D91DD2F9}" type="presParOf" srcId="{4EDB460E-EA2F-4B80-AEEC-65936D828CCA}" destId="{4FBEA8CE-36EC-4653-AD90-08F2B7C28F2F}" srcOrd="7" destOrd="0" presId="urn:microsoft.com/office/officeart/2005/8/layout/list1"/>
    <dgm:cxn modelId="{B6FF2542-A1C6-4E60-9A49-DF963F30F746}" type="presParOf" srcId="{4EDB460E-EA2F-4B80-AEEC-65936D828CCA}" destId="{AB243640-CBD1-43F3-9550-87CD853188CF}" srcOrd="8" destOrd="0" presId="urn:microsoft.com/office/officeart/2005/8/layout/list1"/>
    <dgm:cxn modelId="{D6C356D9-63A4-4FDE-843F-9F6A1BD00753}" type="presParOf" srcId="{AB243640-CBD1-43F3-9550-87CD853188CF}" destId="{537D21AA-C489-45EE-A8B2-F1889B87C301}" srcOrd="0" destOrd="0" presId="urn:microsoft.com/office/officeart/2005/8/layout/list1"/>
    <dgm:cxn modelId="{10700963-29C2-470A-999E-1F99C2AD7C64}" type="presParOf" srcId="{AB243640-CBD1-43F3-9550-87CD853188CF}" destId="{B6324098-4C94-444C-ACA4-D91C5374D090}" srcOrd="1" destOrd="0" presId="urn:microsoft.com/office/officeart/2005/8/layout/list1"/>
    <dgm:cxn modelId="{8DDDD7F3-2EE7-4100-A9E5-6C93732A679F}" type="presParOf" srcId="{4EDB460E-EA2F-4B80-AEEC-65936D828CCA}" destId="{A0859D56-97BB-4716-9C87-9D28D85A49EB}" srcOrd="9" destOrd="0" presId="urn:microsoft.com/office/officeart/2005/8/layout/list1"/>
    <dgm:cxn modelId="{E7BC5BDB-18EB-459D-9FAC-40A77DD81B0D}" type="presParOf" srcId="{4EDB460E-EA2F-4B80-AEEC-65936D828CCA}" destId="{68FB6DFD-8703-4046-9703-C2FCDB4EF6B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006C1C-44CC-40A3-93A0-4C77B17DE774}">
      <dsp:nvSpPr>
        <dsp:cNvPr id="0" name=""/>
        <dsp:cNvSpPr/>
      </dsp:nvSpPr>
      <dsp:spPr>
        <a:xfrm>
          <a:off x="0" y="500774"/>
          <a:ext cx="8280919" cy="8706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2691" tIns="728980" rIns="64269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</dsp:txBody>
      <dsp:txXfrm>
        <a:off x="0" y="500774"/>
        <a:ext cx="8280919" cy="870675"/>
      </dsp:txXfrm>
    </dsp:sp>
    <dsp:sp modelId="{F8FFED77-E205-4786-9C92-75818F45B3C3}">
      <dsp:nvSpPr>
        <dsp:cNvPr id="0" name=""/>
        <dsp:cNvSpPr/>
      </dsp:nvSpPr>
      <dsp:spPr>
        <a:xfrm>
          <a:off x="0" y="341101"/>
          <a:ext cx="2289326" cy="1012897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tx1"/>
              </a:solidFill>
              <a:effectLst/>
            </a:rPr>
            <a:t>Составление проекта бюджета</a:t>
          </a:r>
          <a:endParaRPr lang="ru-RU" sz="2000" b="0" kern="1200" dirty="0">
            <a:solidFill>
              <a:schemeClr val="tx1"/>
            </a:solidFill>
            <a:effectLst/>
          </a:endParaRPr>
        </a:p>
      </dsp:txBody>
      <dsp:txXfrm>
        <a:off x="49446" y="390547"/>
        <a:ext cx="2190434" cy="914005"/>
      </dsp:txXfrm>
    </dsp:sp>
    <dsp:sp modelId="{82E27E00-3670-49D0-864C-CE6F328784BA}">
      <dsp:nvSpPr>
        <dsp:cNvPr id="0" name=""/>
        <dsp:cNvSpPr/>
      </dsp:nvSpPr>
      <dsp:spPr>
        <a:xfrm>
          <a:off x="0" y="2084910"/>
          <a:ext cx="8280919" cy="12438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18568"/>
              <a:satOff val="135"/>
              <a:lumOff val="-3236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6F08A94-15C6-481E-9154-B20A5FEF7382}">
      <dsp:nvSpPr>
        <dsp:cNvPr id="0" name=""/>
        <dsp:cNvSpPr/>
      </dsp:nvSpPr>
      <dsp:spPr>
        <a:xfrm>
          <a:off x="0" y="2160241"/>
          <a:ext cx="2289326" cy="1012897"/>
        </a:xfrm>
        <a:prstGeom prst="roundRect">
          <a:avLst/>
        </a:prstGeom>
        <a:solidFill>
          <a:srgbClr val="FFCC00"/>
        </a:solidFill>
        <a:ln>
          <a:noFill/>
        </a:ln>
        <a:effectLst>
          <a:outerShdw blurRad="57150" dist="38100" dir="5400000" algn="ctr" rotWithShape="0">
            <a:schemeClr val="accent5">
              <a:hueOff val="-918568"/>
              <a:satOff val="135"/>
              <a:lumOff val="-3236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Рассмотрение проекта бюджета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49446" y="2209687"/>
        <a:ext cx="2190434" cy="914005"/>
      </dsp:txXfrm>
    </dsp:sp>
    <dsp:sp modelId="{68FB6DFD-8703-4046-9703-C2FCDB4EF6BF}">
      <dsp:nvSpPr>
        <dsp:cNvPr id="0" name=""/>
        <dsp:cNvSpPr/>
      </dsp:nvSpPr>
      <dsp:spPr>
        <a:xfrm>
          <a:off x="0" y="4046706"/>
          <a:ext cx="8280919" cy="122565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1837137"/>
              <a:satOff val="270"/>
              <a:lumOff val="-6471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6324098-4C94-444C-ACA4-D91C5374D090}">
      <dsp:nvSpPr>
        <dsp:cNvPr id="0" name=""/>
        <dsp:cNvSpPr/>
      </dsp:nvSpPr>
      <dsp:spPr>
        <a:xfrm>
          <a:off x="36510" y="4110897"/>
          <a:ext cx="2289326" cy="1012897"/>
        </a:xfrm>
        <a:prstGeom prst="roundRect">
          <a:avLst/>
        </a:prstGeom>
        <a:gradFill rotWithShape="0">
          <a:gsLst>
            <a:gs pos="0">
              <a:schemeClr val="accent5">
                <a:hueOff val="-1837137"/>
                <a:satOff val="270"/>
                <a:lumOff val="-6471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837137"/>
                <a:satOff val="270"/>
                <a:lumOff val="-6471"/>
                <a:alphaOff val="0"/>
                <a:tint val="86000"/>
                <a:satMod val="115000"/>
              </a:schemeClr>
            </a:gs>
            <a:gs pos="100000">
              <a:schemeClr val="accent5">
                <a:hueOff val="-1837137"/>
                <a:satOff val="270"/>
                <a:lumOff val="-6471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-1837137"/>
              <a:satOff val="270"/>
              <a:lumOff val="-6471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Утверждение проекта бюджета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85956" y="4160343"/>
        <a:ext cx="2190434" cy="9140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0.46979</cdr:x>
      <cdr:y>0.07429</cdr:y>
    </cdr:from>
    <cdr:to>
      <cdr:x>0.66979</cdr:x>
      <cdr:y>0.34857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147888" y="24765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705"/>
            <a:ext cx="5438775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218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0218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D1A5CA45-631E-43D7-9F11-7C7B087C34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7460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213" indent="-21043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25161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8428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4340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90252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C16AF7ED-67CA-4D85-A604-7232B155029A}" type="slidenum">
              <a:rPr lang="ru-RU" altLang="ru-RU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9</a:t>
            </a:fld>
            <a:endParaRPr lang="ru-RU" altLang="ru-RU"/>
          </a:p>
        </p:txBody>
      </p:sp>
      <p:sp>
        <p:nvSpPr>
          <p:cNvPr id="24579" name="Rectangle 1"/>
          <p:cNvSpPr>
            <a:spLocks noChangeArrowheads="1"/>
          </p:cNvSpPr>
          <p:nvPr/>
        </p:nvSpPr>
        <p:spPr bwMode="auto">
          <a:xfrm>
            <a:off x="3848225" y="9428219"/>
            <a:ext cx="2949451" cy="49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887" tIns="46444" rIns="92887" bIns="46444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566134C-7880-4E4A-86BC-59A548948FF4}" type="slidenum">
              <a:rPr lang="ru-RU" altLang="ru-RU">
                <a:latin typeface="Arial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ru-RU" altLang="ru-RU">
              <a:latin typeface="Arial" charset="0"/>
            </a:endParaRPr>
          </a:p>
        </p:txBody>
      </p:sp>
      <p:sp>
        <p:nvSpPr>
          <p:cNvPr id="24580" name="Text Box 2"/>
          <p:cNvSpPr txBox="1">
            <a:spLocks noChangeArrowheads="1"/>
          </p:cNvSpPr>
          <p:nvPr/>
        </p:nvSpPr>
        <p:spPr bwMode="auto">
          <a:xfrm>
            <a:off x="682492" y="4718902"/>
            <a:ext cx="5432693" cy="446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7" tIns="45724" rIns="91447" bIns="45724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9273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213" indent="-21043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25161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8428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4340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90252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83309FB8-6ADC-4387-9E9F-BF0CB5FFBC69}" type="slidenum">
              <a:rPr lang="ru-RU" altLang="ru-RU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10</a:t>
            </a:fld>
            <a:endParaRPr lang="ru-RU" altLang="ru-RU"/>
          </a:p>
        </p:txBody>
      </p:sp>
      <p:sp>
        <p:nvSpPr>
          <p:cNvPr id="26627" name="Rectangle 1"/>
          <p:cNvSpPr>
            <a:spLocks noChangeArrowheads="1"/>
          </p:cNvSpPr>
          <p:nvPr/>
        </p:nvSpPr>
        <p:spPr bwMode="auto">
          <a:xfrm>
            <a:off x="3848225" y="9428219"/>
            <a:ext cx="2949451" cy="49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887" tIns="46444" rIns="92887" bIns="46444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AC2B4EBB-FF3A-4365-B2DE-DCB53F9461BE}" type="slidenum">
              <a:rPr lang="ru-RU" altLang="ru-RU">
                <a:latin typeface="Arial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ru-RU" altLang="ru-RU">
              <a:latin typeface="Arial" charset="0"/>
            </a:endParaRPr>
          </a:p>
        </p:txBody>
      </p:sp>
      <p:sp>
        <p:nvSpPr>
          <p:cNvPr id="26628" name="Text Box 2"/>
          <p:cNvSpPr txBox="1">
            <a:spLocks noChangeArrowheads="1"/>
          </p:cNvSpPr>
          <p:nvPr/>
        </p:nvSpPr>
        <p:spPr bwMode="auto">
          <a:xfrm>
            <a:off x="682492" y="4718902"/>
            <a:ext cx="5432693" cy="446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7" tIns="45724" rIns="91447" bIns="45724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6586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213" indent="-21043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25161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8428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4340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90252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BE61725D-7B08-4A36-B78A-85D90A92462B}" type="slidenum">
              <a:rPr lang="ru-RU" altLang="ru-RU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11</a:t>
            </a:fld>
            <a:endParaRPr lang="ru-RU" altLang="ru-RU"/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60937" cy="3721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4" name="Text Box 2"/>
          <p:cNvSpPr txBox="1">
            <a:spLocks noChangeArrowheads="1"/>
          </p:cNvSpPr>
          <p:nvPr/>
        </p:nvSpPr>
        <p:spPr bwMode="auto">
          <a:xfrm>
            <a:off x="679288" y="4717305"/>
            <a:ext cx="5440703" cy="446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7" tIns="45724" rIns="91447" bIns="45724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5456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213" indent="-21043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25161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8428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4340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90252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BE61725D-7B08-4A36-B78A-85D90A92462B}" type="slidenum">
              <a:rPr lang="ru-RU" altLang="ru-RU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12</a:t>
            </a:fld>
            <a:endParaRPr lang="ru-RU" altLang="ru-RU"/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60937" cy="3721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4" name="Text Box 2"/>
          <p:cNvSpPr txBox="1">
            <a:spLocks noChangeArrowheads="1"/>
          </p:cNvSpPr>
          <p:nvPr/>
        </p:nvSpPr>
        <p:spPr bwMode="auto">
          <a:xfrm>
            <a:off x="679288" y="4717305"/>
            <a:ext cx="5440703" cy="446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7" tIns="45724" rIns="91447" bIns="45724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5456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213" indent="-21043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25161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8428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4340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90252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0C6538D1-DD77-4E7D-803A-166AE1A72C68}" type="slidenum">
              <a:rPr lang="ru-RU" altLang="ru-RU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13</a:t>
            </a:fld>
            <a:endParaRPr lang="ru-RU" altLang="ru-RU"/>
          </a:p>
        </p:txBody>
      </p:sp>
      <p:sp>
        <p:nvSpPr>
          <p:cNvPr id="327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60937" cy="3721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2" name="Text Box 2"/>
          <p:cNvSpPr txBox="1">
            <a:spLocks noChangeArrowheads="1"/>
          </p:cNvSpPr>
          <p:nvPr/>
        </p:nvSpPr>
        <p:spPr bwMode="auto">
          <a:xfrm>
            <a:off x="679288" y="4717305"/>
            <a:ext cx="5440703" cy="446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7" tIns="45724" rIns="91447" bIns="45724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150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charset="0"/>
            </a:endParaRPr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5150" indent="-28659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6385" indent="-2292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4939" indent="-2292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3492" indent="-2292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22046" indent="-2292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80600" indent="-2292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9154" indent="-2292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97708" indent="-2292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BA2BE33-9902-4F69-8EB9-D728EDB0E052}" type="slidenum">
              <a:rPr lang="ru-RU" altLang="ru-RU" smtClean="0"/>
              <a:pPr eaLnBrk="1" hangingPunct="1">
                <a:spcBef>
                  <a:spcPct val="0"/>
                </a:spcBef>
              </a:pPr>
              <a:t>16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charset="0"/>
            </a:endParaRPr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4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5150" indent="-286596" defTabSz="9234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6385" indent="-229277" defTabSz="9234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4939" indent="-229277" defTabSz="9234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3492" indent="-229277" defTabSz="9234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22046" indent="-229277" defTabSz="9234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80600" indent="-229277" defTabSz="9234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9154" indent="-229277" defTabSz="9234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97708" indent="-229277" defTabSz="9234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71432D3-749A-43D8-ADE6-8BAC7F911790}" type="slidenum">
              <a:rPr lang="ru-RU" altLang="ru-RU" sz="1000">
                <a:solidFill>
                  <a:srgbClr val="000000"/>
                </a:solidFill>
                <a:latin typeface="Times New Roman" pitchFamily="16" charset="0"/>
              </a:rPr>
              <a:pPr eaLnBrk="1" hangingPunct="1">
                <a:spcBef>
                  <a:spcPct val="0"/>
                </a:spcBef>
              </a:pPr>
              <a:t>19</a:t>
            </a:fld>
            <a:endParaRPr lang="ru-RU" altLang="ru-RU" sz="1000">
              <a:solidFill>
                <a:srgbClr val="000000"/>
              </a:solidFill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73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9144000" cy="609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7AA8BC">
              <a:alpha val="38823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6" name="Freeform 4"/>
          <p:cNvSpPr>
            <a:spLocks/>
          </p:cNvSpPr>
          <p:nvPr userDrawn="1"/>
        </p:nvSpPr>
        <p:spPr bwMode="auto">
          <a:xfrm>
            <a:off x="-12700" y="4010025"/>
            <a:ext cx="9182100" cy="2892425"/>
          </a:xfrm>
          <a:custGeom>
            <a:avLst/>
            <a:gdLst>
              <a:gd name="T0" fmla="*/ 2147483647 w 5784"/>
              <a:gd name="T1" fmla="*/ 0 h 1822"/>
              <a:gd name="T2" fmla="*/ 2147483647 w 5784"/>
              <a:gd name="T3" fmla="*/ 2147483647 h 1822"/>
              <a:gd name="T4" fmla="*/ 0 w 5784"/>
              <a:gd name="T5" fmla="*/ 2147483647 h 1822"/>
              <a:gd name="T6" fmla="*/ 2147483647 w 5784"/>
              <a:gd name="T7" fmla="*/ 2147483647 h 1822"/>
              <a:gd name="T8" fmla="*/ 2147483647 w 5784"/>
              <a:gd name="T9" fmla="*/ 2147483647 h 1822"/>
              <a:gd name="T10" fmla="*/ 2147483647 w 5784"/>
              <a:gd name="T11" fmla="*/ 0 h 182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84" h="1822">
                <a:moveTo>
                  <a:pt x="5760" y="0"/>
                </a:moveTo>
                <a:cubicBezTo>
                  <a:pt x="5521" y="312"/>
                  <a:pt x="4917" y="913"/>
                  <a:pt x="3947" y="1165"/>
                </a:cubicBezTo>
                <a:cubicBezTo>
                  <a:pt x="2981" y="1415"/>
                  <a:pt x="1023" y="1506"/>
                  <a:pt x="0" y="1470"/>
                </a:cubicBezTo>
                <a:cubicBezTo>
                  <a:pt x="0" y="1606"/>
                  <a:pt x="14" y="1822"/>
                  <a:pt x="16" y="1794"/>
                </a:cubicBezTo>
                <a:cubicBezTo>
                  <a:pt x="1818" y="1819"/>
                  <a:pt x="4180" y="1803"/>
                  <a:pt x="5784" y="1802"/>
                </a:cubicBezTo>
                <a:cubicBezTo>
                  <a:pt x="5776" y="989"/>
                  <a:pt x="5763" y="370"/>
                  <a:pt x="5760" y="0"/>
                </a:cubicBezTo>
                <a:close/>
              </a:path>
            </a:pathLst>
          </a:custGeom>
          <a:gradFill rotWithShape="1">
            <a:gsLst>
              <a:gs pos="0">
                <a:srgbClr val="6197AF">
                  <a:alpha val="57999"/>
                </a:srgbClr>
              </a:gs>
              <a:gs pos="100000">
                <a:srgbClr val="1A708E"/>
              </a:gs>
            </a:gsLst>
            <a:lin ang="0" scaled="1"/>
          </a:gradFill>
          <a:ln>
            <a:noFill/>
          </a:ln>
          <a:effectLst>
            <a:outerShdw dist="107763" dir="13500000" algn="ctr" rotWithShape="0">
              <a:srgbClr val="C2D7E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Freeform 5"/>
          <p:cNvSpPr>
            <a:spLocks/>
          </p:cNvSpPr>
          <p:nvPr userDrawn="1"/>
        </p:nvSpPr>
        <p:spPr bwMode="auto">
          <a:xfrm>
            <a:off x="-25400" y="-39688"/>
            <a:ext cx="9185275" cy="2181226"/>
          </a:xfrm>
          <a:custGeom>
            <a:avLst/>
            <a:gdLst>
              <a:gd name="T0" fmla="*/ 2147483647 w 5786"/>
              <a:gd name="T1" fmla="*/ 2147483647 h 1374"/>
              <a:gd name="T2" fmla="*/ 2147483647 w 5786"/>
              <a:gd name="T3" fmla="*/ 2147483647 h 1374"/>
              <a:gd name="T4" fmla="*/ 2147483647 w 5786"/>
              <a:gd name="T5" fmla="*/ 2147483647 h 1374"/>
              <a:gd name="T6" fmla="*/ 2147483647 w 5786"/>
              <a:gd name="T7" fmla="*/ 2147483647 h 1374"/>
              <a:gd name="T8" fmla="*/ 0 w 5786"/>
              <a:gd name="T9" fmla="*/ 0 h 1374"/>
              <a:gd name="T10" fmla="*/ 2147483647 w 5786"/>
              <a:gd name="T11" fmla="*/ 2147483647 h 13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86" h="1374">
                <a:moveTo>
                  <a:pt x="8" y="1374"/>
                </a:moveTo>
                <a:cubicBezTo>
                  <a:pt x="246" y="1148"/>
                  <a:pt x="942" y="721"/>
                  <a:pt x="1912" y="538"/>
                </a:cubicBezTo>
                <a:cubicBezTo>
                  <a:pt x="2879" y="356"/>
                  <a:pt x="4761" y="262"/>
                  <a:pt x="5784" y="288"/>
                </a:cubicBezTo>
                <a:cubicBezTo>
                  <a:pt x="5784" y="190"/>
                  <a:pt x="5786" y="5"/>
                  <a:pt x="5784" y="25"/>
                </a:cubicBezTo>
                <a:cubicBezTo>
                  <a:pt x="5784" y="25"/>
                  <a:pt x="2926" y="12"/>
                  <a:pt x="0" y="0"/>
                </a:cubicBezTo>
                <a:cubicBezTo>
                  <a:pt x="9" y="620"/>
                  <a:pt x="3" y="1099"/>
                  <a:pt x="8" y="1374"/>
                </a:cubicBezTo>
                <a:close/>
              </a:path>
            </a:pathLst>
          </a:custGeom>
          <a:gradFill rotWithShape="1">
            <a:gsLst>
              <a:gs pos="0">
                <a:srgbClr val="1A708E"/>
              </a:gs>
              <a:gs pos="100000">
                <a:srgbClr val="6197AF">
                  <a:alpha val="57999"/>
                </a:srgbClr>
              </a:gs>
            </a:gsLst>
            <a:lin ang="0" scaled="1"/>
          </a:gradFill>
          <a:ln>
            <a:noFill/>
          </a:ln>
          <a:effectLst>
            <a:outerShdw dist="107763" dir="2700000" algn="ctr" rotWithShape="0">
              <a:srgbClr val="C2D7E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8" descr="Карта области4"/>
          <p:cNvPicPr>
            <a:picLocks noChangeAspect="1" noChangeArrowheads="1"/>
          </p:cNvPicPr>
          <p:nvPr userDrawn="1"/>
        </p:nvPicPr>
        <p:blipFill>
          <a:blip r:embed="rId3">
            <a:lum bright="54000" contrast="-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88913"/>
            <a:ext cx="4564062" cy="649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2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6451600"/>
            <a:ext cx="6400800" cy="406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18125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462213" y="2374900"/>
            <a:ext cx="6408737" cy="1470025"/>
          </a:xfrm>
          <a:effectLst>
            <a:outerShdw dist="35921" dir="2700000" algn="ctr" rotWithShape="0">
              <a:srgbClr val="3C5F74"/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37048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E274A-A833-4EC1-8F9E-0F8518820DD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13065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DD644-A7B5-44B7-BF88-58ECD57882D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9053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23A16-0959-4410-830D-C877F2F155B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46949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2AADD-1A1F-46EE-B21F-A89293EA9C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92812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F79D6-1121-4920-A830-FC660F0355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9473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09D0E-8F4A-48AE-B6AF-03DDAF1040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221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CE6B9-3E0D-4D66-AE7E-13DFC657DF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05430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9DCF63-BB1D-4AD6-835B-6438AF581F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8843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B0CBB-110A-4A27-8950-785006A7173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0245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D5A64-7F18-4D32-8426-1E36036375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1619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9141B-37E2-44BE-8244-99E63DF04C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4715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0516F-7D44-406A-A4EE-AFBF52804D0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25950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BDDC11-2667-4E99-A353-83480ACA9E3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CFCCD7-35AF-4ED3-B378-D9884A1D3CB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BB3E22-ABB2-40AF-87AF-545757C40B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5D0F1D-C803-4DF4-8A54-8B84B3BEB0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26BF27-510F-4960-9B45-EE894550659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D098C-022D-47C4-AD20-9BAB96E6BF9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6B65E1-F54E-4AA2-96C5-8E37904B60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76285F-E2FD-48EB-8701-AFE0EF37EF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6589B34C-FEFE-4A01-98F7-8D4942AFA86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A652BD-BF72-461C-A9FC-CB3E9CE7A01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0D3245-88C6-40A7-8F98-AC9DAD9A0F6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7AA8BC">
              <a:alpha val="5098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027" name="Freeform 3"/>
          <p:cNvSpPr>
            <a:spLocks/>
          </p:cNvSpPr>
          <p:nvPr userDrawn="1"/>
        </p:nvSpPr>
        <p:spPr bwMode="auto">
          <a:xfrm>
            <a:off x="-36513" y="-26988"/>
            <a:ext cx="8353426" cy="6869113"/>
          </a:xfrm>
          <a:custGeom>
            <a:avLst/>
            <a:gdLst>
              <a:gd name="T0" fmla="*/ 2147483647 w 5381"/>
              <a:gd name="T1" fmla="*/ 2147483647 h 4327"/>
              <a:gd name="T2" fmla="*/ 2147483647 w 5381"/>
              <a:gd name="T3" fmla="*/ 2147483647 h 4327"/>
              <a:gd name="T4" fmla="*/ 2147483647 w 5381"/>
              <a:gd name="T5" fmla="*/ 2147483647 h 4327"/>
              <a:gd name="T6" fmla="*/ 2147483647 w 5381"/>
              <a:gd name="T7" fmla="*/ 2147483647 h 4327"/>
              <a:gd name="T8" fmla="*/ 0 w 5381"/>
              <a:gd name="T9" fmla="*/ 0 h 4327"/>
              <a:gd name="T10" fmla="*/ 2147483647 w 5381"/>
              <a:gd name="T11" fmla="*/ 2147483647 h 43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381" h="4327">
                <a:moveTo>
                  <a:pt x="4017" y="17"/>
                </a:moveTo>
                <a:cubicBezTo>
                  <a:pt x="4909" y="388"/>
                  <a:pt x="5372" y="1508"/>
                  <a:pt x="5351" y="2225"/>
                </a:cubicBezTo>
                <a:cubicBezTo>
                  <a:pt x="5381" y="2951"/>
                  <a:pt x="4783" y="3968"/>
                  <a:pt x="3892" y="4318"/>
                </a:cubicBezTo>
                <a:lnTo>
                  <a:pt x="4" y="4327"/>
                </a:lnTo>
                <a:lnTo>
                  <a:pt x="0" y="0"/>
                </a:lnTo>
                <a:lnTo>
                  <a:pt x="4017" y="17"/>
                </a:lnTo>
                <a:close/>
              </a:path>
            </a:pathLst>
          </a:custGeom>
          <a:gradFill rotWithShape="1">
            <a:gsLst>
              <a:gs pos="0">
                <a:srgbClr val="BDD3DD"/>
              </a:gs>
              <a:gs pos="50000">
                <a:srgbClr val="E4EDF1"/>
              </a:gs>
              <a:gs pos="100000">
                <a:srgbClr val="BDD3DD"/>
              </a:gs>
            </a:gsLst>
            <a:lin ang="5400000" scaled="1"/>
          </a:gradFill>
          <a:ln>
            <a:noFill/>
          </a:ln>
          <a:effectLst>
            <a:outerShdw dist="80322" dir="1106097" algn="ctr" rotWithShape="0">
              <a:srgbClr val="8EA8A7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8" name="Freeform 4"/>
          <p:cNvSpPr>
            <a:spLocks/>
          </p:cNvSpPr>
          <p:nvPr userDrawn="1"/>
        </p:nvSpPr>
        <p:spPr bwMode="auto">
          <a:xfrm>
            <a:off x="-36513" y="4019550"/>
            <a:ext cx="9190038" cy="2951163"/>
          </a:xfrm>
          <a:custGeom>
            <a:avLst/>
            <a:gdLst>
              <a:gd name="T0" fmla="*/ 2147483647 w 6272"/>
              <a:gd name="T1" fmla="*/ 0 h 1859"/>
              <a:gd name="T2" fmla="*/ 2147483647 w 6272"/>
              <a:gd name="T3" fmla="*/ 2147483647 h 1859"/>
              <a:gd name="T4" fmla="*/ 2147483647 w 6272"/>
              <a:gd name="T5" fmla="*/ 2147483647 h 1859"/>
              <a:gd name="T6" fmla="*/ 2147483647 w 6272"/>
              <a:gd name="T7" fmla="*/ 2147483647 h 1859"/>
              <a:gd name="T8" fmla="*/ 2147483647 w 6272"/>
              <a:gd name="T9" fmla="*/ 2147483647 h 1859"/>
              <a:gd name="T10" fmla="*/ 2147483647 w 6272"/>
              <a:gd name="T11" fmla="*/ 0 h 185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272" h="1859">
                <a:moveTo>
                  <a:pt x="6252" y="0"/>
                </a:moveTo>
                <a:cubicBezTo>
                  <a:pt x="5993" y="312"/>
                  <a:pt x="5343" y="907"/>
                  <a:pt x="4292" y="1159"/>
                </a:cubicBezTo>
                <a:cubicBezTo>
                  <a:pt x="3246" y="1409"/>
                  <a:pt x="1125" y="1500"/>
                  <a:pt x="16" y="1464"/>
                </a:cubicBezTo>
                <a:cubicBezTo>
                  <a:pt x="16" y="1600"/>
                  <a:pt x="0" y="1859"/>
                  <a:pt x="2" y="1831"/>
                </a:cubicBezTo>
                <a:cubicBezTo>
                  <a:pt x="2" y="1831"/>
                  <a:pt x="3103" y="1790"/>
                  <a:pt x="6272" y="1808"/>
                </a:cubicBezTo>
                <a:cubicBezTo>
                  <a:pt x="6262" y="953"/>
                  <a:pt x="6256" y="379"/>
                  <a:pt x="6252" y="0"/>
                </a:cubicBezTo>
                <a:close/>
              </a:path>
            </a:pathLst>
          </a:custGeom>
          <a:solidFill>
            <a:srgbClr val="A6C4D2"/>
          </a:solidFill>
          <a:ln>
            <a:noFill/>
          </a:ln>
          <a:effectLst>
            <a:outerShdw dist="107763" dir="13500000" algn="ctr" rotWithShape="0">
              <a:srgbClr val="8EA8A7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9" name="Freeform 5"/>
          <p:cNvSpPr>
            <a:spLocks/>
          </p:cNvSpPr>
          <p:nvPr userDrawn="1"/>
        </p:nvSpPr>
        <p:spPr bwMode="auto">
          <a:xfrm>
            <a:off x="-47625" y="-33338"/>
            <a:ext cx="9190038" cy="1230313"/>
          </a:xfrm>
          <a:custGeom>
            <a:avLst/>
            <a:gdLst>
              <a:gd name="T0" fmla="*/ 2147483647 w 6272"/>
              <a:gd name="T1" fmla="*/ 2147483647 h 775"/>
              <a:gd name="T2" fmla="*/ 2147483647 w 6272"/>
              <a:gd name="T3" fmla="*/ 2147483647 h 775"/>
              <a:gd name="T4" fmla="*/ 2147483647 w 6272"/>
              <a:gd name="T5" fmla="*/ 2147483647 h 775"/>
              <a:gd name="T6" fmla="*/ 2147483647 w 6272"/>
              <a:gd name="T7" fmla="*/ 2147483647 h 775"/>
              <a:gd name="T8" fmla="*/ 2147483647 w 6272"/>
              <a:gd name="T9" fmla="*/ 2147483647 h 775"/>
              <a:gd name="T10" fmla="*/ 2147483647 w 6272"/>
              <a:gd name="T11" fmla="*/ 2147483647 h 7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272" h="775">
                <a:moveTo>
                  <a:pt x="5" y="775"/>
                </a:moveTo>
                <a:cubicBezTo>
                  <a:pt x="263" y="647"/>
                  <a:pt x="1003" y="398"/>
                  <a:pt x="2054" y="295"/>
                </a:cubicBezTo>
                <a:cubicBezTo>
                  <a:pt x="3102" y="192"/>
                  <a:pt x="5151" y="145"/>
                  <a:pt x="6260" y="160"/>
                </a:cubicBezTo>
                <a:cubicBezTo>
                  <a:pt x="6260" y="104"/>
                  <a:pt x="6272" y="0"/>
                  <a:pt x="6270" y="11"/>
                </a:cubicBezTo>
                <a:cubicBezTo>
                  <a:pt x="6270" y="11"/>
                  <a:pt x="3178" y="11"/>
                  <a:pt x="8" y="4"/>
                </a:cubicBezTo>
                <a:cubicBezTo>
                  <a:pt x="17" y="355"/>
                  <a:pt x="0" y="619"/>
                  <a:pt x="5" y="775"/>
                </a:cubicBezTo>
                <a:close/>
              </a:path>
            </a:pathLst>
          </a:custGeom>
          <a:solidFill>
            <a:srgbClr val="A6C4D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3500000" algn="ctr" rotWithShape="0">
                    <a:srgbClr val="8EA8A7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8023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C628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94602B0-BEAA-426C-B6A0-76A814AF74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508" r:id="rId1"/>
    <p:sldLayoutId id="2147486496" r:id="rId2"/>
    <p:sldLayoutId id="2147486497" r:id="rId3"/>
    <p:sldLayoutId id="2147486498" r:id="rId4"/>
    <p:sldLayoutId id="2147486499" r:id="rId5"/>
    <p:sldLayoutId id="2147486500" r:id="rId6"/>
    <p:sldLayoutId id="2147486501" r:id="rId7"/>
    <p:sldLayoutId id="2147486502" r:id="rId8"/>
    <p:sldLayoutId id="2147486503" r:id="rId9"/>
    <p:sldLayoutId id="2147486504" r:id="rId10"/>
    <p:sldLayoutId id="2147486505" r:id="rId11"/>
    <p:sldLayoutId id="2147486506" r:id="rId12"/>
    <p:sldLayoutId id="2147486507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AB0777-4C60-462E-A92C-CDAFD498799C}" type="datetimeFigureOut">
              <a:rPr lang="en-US" smtClean="0"/>
              <a:t>12/10/2023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94602B0-BEAA-426C-B6A0-76A814AF740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6521" r:id="rId1"/>
    <p:sldLayoutId id="2147486522" r:id="rId2"/>
    <p:sldLayoutId id="2147486523" r:id="rId3"/>
    <p:sldLayoutId id="2147486524" r:id="rId4"/>
    <p:sldLayoutId id="2147486525" r:id="rId5"/>
    <p:sldLayoutId id="2147486526" r:id="rId6"/>
    <p:sldLayoutId id="2147486527" r:id="rId7"/>
    <p:sldLayoutId id="2147486528" r:id="rId8"/>
    <p:sldLayoutId id="2147486529" r:id="rId9"/>
    <p:sldLayoutId id="2147486530" r:id="rId10"/>
    <p:sldLayoutId id="214748653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Relationship Id="rId5" Type="http://schemas.openxmlformats.org/officeDocument/2006/relationships/chart" Target="../charts/chart1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0.xml"/><Relationship Id="rId4" Type="http://schemas.openxmlformats.org/officeDocument/2006/relationships/chart" Target="../charts/char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0.xml"/><Relationship Id="rId4" Type="http://schemas.openxmlformats.org/officeDocument/2006/relationships/chart" Target="../charts/char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5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331640" y="496887"/>
            <a:ext cx="6858000" cy="1150938"/>
          </a:xfrm>
        </p:spPr>
        <p:txBody>
          <a:bodyPr/>
          <a:lstStyle/>
          <a:p>
            <a:pPr algn="ctr" eaLnBrk="1" hangingPunct="1"/>
            <a:r>
              <a:rPr lang="ru-RU" altLang="ru-RU" sz="4800" dirty="0" smtClean="0"/>
              <a:t>Бюджет для граждан</a:t>
            </a:r>
            <a:endParaRPr lang="ru-RU" altLang="ru-RU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06752" y="4941888"/>
            <a:ext cx="79212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К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БЮДЖЕТУ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УВАТСКОГО МУНИЦИПАЛЬНОГО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РАЙОНА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НА 2024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ГОД И НА ПЛАНОВЫЙ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ПЕРИОД 2025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И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2026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ГОДОВ</a:t>
            </a:r>
          </a:p>
        </p:txBody>
      </p:sp>
      <p:pic>
        <p:nvPicPr>
          <p:cNvPr id="15364" name="Picture 11" descr="\\10.170.25.11\Foto\сайт 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713" y="1773238"/>
            <a:ext cx="3068637" cy="273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11" descr="\\10.170.25.11\Foto\фонтан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3" y="2734731"/>
            <a:ext cx="2254250" cy="176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12" descr="\\10.170.25.11\Foto\Uvat_oil_ALK05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350" y="2734731"/>
            <a:ext cx="2225979" cy="1770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781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16927" y="496887"/>
            <a:ext cx="7200800" cy="2719387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altLang="ru-RU" sz="22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Порядок представления бюджета Уватского муниципального района в форме</a:t>
            </a:r>
          </a:p>
          <a:p>
            <a:pPr algn="ctr" fontAlgn="auto">
              <a:spcAft>
                <a:spcPts val="0"/>
              </a:spcAft>
            </a:pPr>
            <a:r>
              <a:rPr lang="ru-RU" altLang="ru-RU" sz="22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«Бюджета для граждан» утвержден  распоряжением администрации Уватского муниципального района от 17.10.2013 № 1942-р  </a:t>
            </a:r>
            <a:br>
              <a:rPr lang="ru-RU" altLang="ru-RU" sz="22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endParaRPr lang="ru-RU" altLang="ru-RU" sz="2200" b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916927" y="3392260"/>
            <a:ext cx="7456487" cy="266382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vert="horz" rtlCol="0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ru-RU" alt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для граждан разрабатывается в целях ознакомления граждан с основными положениями решения Думы </a:t>
            </a:r>
            <a:r>
              <a:rPr lang="ru-RU" alt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Уватского</a:t>
            </a:r>
            <a:r>
              <a:rPr lang="ru-RU" alt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муниципального района от </a:t>
            </a:r>
            <a:r>
              <a:rPr lang="ru-RU" alt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07.12.2023 </a:t>
            </a:r>
            <a:r>
              <a:rPr lang="ru-RU" alt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alt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264 </a:t>
            </a:r>
            <a:r>
              <a:rPr lang="ru-RU" alt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бюджете </a:t>
            </a:r>
            <a:r>
              <a:rPr lang="ru-RU" alt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Уватского</a:t>
            </a:r>
            <a:r>
              <a:rPr lang="ru-RU" alt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муниципального </a:t>
            </a:r>
            <a:r>
              <a:rPr lang="ru-RU" alt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района на </a:t>
            </a:r>
            <a:r>
              <a:rPr lang="ru-RU" alt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год и плановый период 2025 и 2026 годов» в доступной форме для широкого круга заинтересованных пользователей.</a:t>
            </a:r>
            <a:endParaRPr lang="ru-RU" altLang="ru-RU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96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4"/>
          <p:cNvSpPr txBox="1">
            <a:spLocks noChangeArrowheads="1"/>
          </p:cNvSpPr>
          <p:nvPr/>
        </p:nvSpPr>
        <p:spPr bwMode="auto">
          <a:xfrm>
            <a:off x="809975" y="572367"/>
            <a:ext cx="74168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Arial" charset="0"/>
              </a:rPr>
              <a:t>Основные понятия и термины :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08056" y="3739797"/>
            <a:ext cx="7848654" cy="64807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БЮДЖЕТА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поступающие в бюджет денежные средства, за исключением средств, являющихся источниками финансирования дефицита бюджета</a:t>
            </a:r>
          </a:p>
        </p:txBody>
      </p:sp>
      <p:sp>
        <p:nvSpPr>
          <p:cNvPr id="34" name="TextBox 33"/>
          <p:cNvSpPr txBox="1"/>
          <p:nvPr/>
        </p:nvSpPr>
        <p:spPr bwMode="auto">
          <a:xfrm>
            <a:off x="611560" y="1004888"/>
            <a:ext cx="7847911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/>
              <a:t>БЮДЖЕТ</a:t>
            </a:r>
            <a:r>
              <a:rPr lang="ru-RU" sz="1400" dirty="0"/>
              <a:t>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7641" y="1628800"/>
            <a:ext cx="7849815" cy="7386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/>
              <a:t>КОНСОЛИДИРОВАННЫЙ БЮДЖЕТ</a:t>
            </a:r>
            <a:r>
              <a:rPr lang="ru-RU" sz="1400" dirty="0"/>
              <a:t> - свод бюджетов бюджетной системы Российской Федерации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7641" y="2492896"/>
            <a:ext cx="7849815" cy="116955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/>
              <a:t>БЮДЖЕТНАЯ СИСТЕМА РОССИЙСКОЙ ФЕДЕРАЦИИ</a:t>
            </a:r>
            <a:r>
              <a:rPr lang="ru-RU" sz="1400" dirty="0"/>
              <a:t> - основанная на экономических отношениях и государственном устройстве Российской Федерации, регулируемая законодательством Российской Федерации совокупность федерального бюджета, бюджетов субъектов Российской Федерации, местных бюджетов и бюджетов государственных внебюджетных фондов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94419" y="4509120"/>
            <a:ext cx="7847911" cy="7386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/>
              <a:t>РАСХОДЫ БЮДЖЕТА</a:t>
            </a:r>
            <a:r>
              <a:rPr lang="ru-RU" sz="1400" dirty="0"/>
              <a:t>- выплачиваемые из бюджета денежные средства, за исключением средств, являющихся источниками финансирования дефицита бюджета</a:t>
            </a:r>
          </a:p>
          <a:p>
            <a:pPr>
              <a:defRPr/>
            </a:pPr>
            <a:endParaRPr lang="ru-RU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593676" y="6021288"/>
            <a:ext cx="7847912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/>
              <a:t>ДЕФИЦИТ БЮДЖЕТА</a:t>
            </a:r>
            <a:r>
              <a:rPr lang="ru-RU" sz="1400" dirty="0"/>
              <a:t>- превышение расходов бюджета над его доходами</a:t>
            </a:r>
          </a:p>
          <a:p>
            <a:pPr>
              <a:defRPr/>
            </a:pPr>
            <a:endParaRPr lang="ru-RU" sz="14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93676" y="5373216"/>
            <a:ext cx="7848654" cy="50405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ПРОФИЦИТ БЮДЖЕТА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превышение доходов бюджета над его расходами</a:t>
            </a:r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Прямоугольник 10"/>
          <p:cNvSpPr>
            <a:spLocks noChangeArrowheads="1"/>
          </p:cNvSpPr>
          <p:nvPr/>
        </p:nvSpPr>
        <p:spPr bwMode="auto">
          <a:xfrm>
            <a:off x="654231" y="1052736"/>
            <a:ext cx="7819232" cy="138499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Arial" charset="0"/>
              </a:rPr>
              <a:t>БЮДЖЕТНЫЙ ПРОЦЕСС </a:t>
            </a:r>
            <a:r>
              <a:rPr lang="ru-RU" altLang="ru-RU" sz="1400" dirty="0">
                <a:solidFill>
                  <a:schemeClr val="tx1"/>
                </a:solidFill>
                <a:latin typeface="Arial" charset="0"/>
              </a:rPr>
              <a:t>- регламентируемая законодательством Российской Федерации 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</a:p>
        </p:txBody>
      </p:sp>
      <p:sp>
        <p:nvSpPr>
          <p:cNvPr id="18437" name="Прямоугольник 16"/>
          <p:cNvSpPr>
            <a:spLocks noChangeArrowheads="1"/>
          </p:cNvSpPr>
          <p:nvPr/>
        </p:nvSpPr>
        <p:spPr bwMode="auto">
          <a:xfrm>
            <a:off x="654231" y="2564904"/>
            <a:ext cx="7819232" cy="7386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Arial" charset="0"/>
              </a:rPr>
              <a:t>БЮДЖЕТНЫЕ АССИГНОВАНИЯ </a:t>
            </a:r>
            <a:r>
              <a:rPr lang="ru-RU" altLang="ru-RU" sz="1400" dirty="0">
                <a:solidFill>
                  <a:schemeClr val="tx1"/>
                </a:solidFill>
                <a:latin typeface="Arial" charset="0"/>
              </a:rPr>
              <a:t>- предельные объемы денежных средств, предусмотренных в соответствующем финансовом году для исполнения бюджетных обязательств</a:t>
            </a:r>
          </a:p>
        </p:txBody>
      </p:sp>
      <p:sp>
        <p:nvSpPr>
          <p:cNvPr id="16391" name="Прямоугольник 29"/>
          <p:cNvSpPr>
            <a:spLocks noChangeArrowheads="1"/>
          </p:cNvSpPr>
          <p:nvPr/>
        </p:nvSpPr>
        <p:spPr bwMode="auto">
          <a:xfrm>
            <a:off x="648170" y="4077072"/>
            <a:ext cx="7828461" cy="7386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1400" b="1" dirty="0" smtClean="0">
                <a:solidFill>
                  <a:schemeClr val="tx1"/>
                </a:solidFill>
                <a:latin typeface="Arial" charset="0"/>
              </a:rPr>
              <a:t>МЕЖБЮДЖЕТНЫЕ ОТНОШЕНИЯ </a:t>
            </a:r>
            <a:r>
              <a:rPr lang="ru-RU" altLang="ru-RU" sz="1400" dirty="0" smtClean="0">
                <a:solidFill>
                  <a:schemeClr val="tx1"/>
                </a:solidFill>
                <a:latin typeface="Arial" charset="0"/>
              </a:rPr>
              <a:t>- взаимоотношения между публично-правовыми образованиями по вопросам регулирования бюджетных правоотношений, организации и осуществления бюджетного процесса</a:t>
            </a:r>
          </a:p>
        </p:txBody>
      </p:sp>
      <p:sp>
        <p:nvSpPr>
          <p:cNvPr id="16393" name="Прямоугольник 36"/>
          <p:cNvSpPr>
            <a:spLocks noChangeArrowheads="1"/>
          </p:cNvSpPr>
          <p:nvPr/>
        </p:nvSpPr>
        <p:spPr bwMode="auto">
          <a:xfrm>
            <a:off x="635919" y="4941168"/>
            <a:ext cx="7828461" cy="7386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1400" b="1" dirty="0" smtClean="0">
                <a:solidFill>
                  <a:schemeClr val="tx1"/>
                </a:solidFill>
                <a:latin typeface="Arial" charset="0"/>
              </a:rPr>
              <a:t>МЕЖБЮДЖЕТНЫЕ ТРАНСФЕРТЫ</a:t>
            </a:r>
            <a:r>
              <a:rPr lang="ru-RU" altLang="ru-RU" sz="1400" dirty="0" smtClean="0">
                <a:solidFill>
                  <a:schemeClr val="tx1"/>
                </a:solidFill>
                <a:latin typeface="Arial" charset="0"/>
              </a:rPr>
              <a:t> - средства, предоставляемые одним бюджетом бюджетной системы Российской Федерации другому бюджету бюджетной системы Российской Федерации</a:t>
            </a:r>
          </a:p>
        </p:txBody>
      </p:sp>
      <p:sp>
        <p:nvSpPr>
          <p:cNvPr id="18441" name="TextBox 42"/>
          <p:cNvSpPr txBox="1">
            <a:spLocks noChangeArrowheads="1"/>
          </p:cNvSpPr>
          <p:nvPr/>
        </p:nvSpPr>
        <p:spPr bwMode="auto">
          <a:xfrm>
            <a:off x="640608" y="5805264"/>
            <a:ext cx="7819085" cy="73818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Arial" charset="0"/>
              </a:rPr>
              <a:t>ДОТАЦИИ </a:t>
            </a:r>
            <a:r>
              <a:rPr lang="ru-RU" altLang="ru-RU" sz="1400" dirty="0">
                <a:solidFill>
                  <a:schemeClr val="tx1"/>
                </a:solidFill>
                <a:latin typeface="Arial" charset="0"/>
              </a:rPr>
              <a:t>- межбюджетные трансферты, предоставляемые на безвозмездной и безвозвратной основе без установления направлений </a:t>
            </a:r>
            <a:r>
              <a:rPr lang="ru-RU" altLang="ru-RU" sz="1400" dirty="0" smtClean="0">
                <a:solidFill>
                  <a:schemeClr val="tx1"/>
                </a:solidFill>
                <a:latin typeface="Arial" charset="0"/>
              </a:rPr>
              <a:t>их </a:t>
            </a:r>
            <a:r>
              <a:rPr lang="ru-RU" altLang="ru-RU" sz="1400" dirty="0">
                <a:solidFill>
                  <a:schemeClr val="tx1"/>
                </a:solidFill>
                <a:latin typeface="Arial" charset="0"/>
              </a:rPr>
              <a:t>использования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8442" name="TextBox 45"/>
          <p:cNvSpPr txBox="1">
            <a:spLocks noChangeArrowheads="1"/>
          </p:cNvSpPr>
          <p:nvPr/>
        </p:nvSpPr>
        <p:spPr bwMode="auto">
          <a:xfrm>
            <a:off x="823856" y="602681"/>
            <a:ext cx="74168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Arial" charset="0"/>
              </a:rPr>
              <a:t>Основные понятия и термины :</a:t>
            </a:r>
          </a:p>
        </p:txBody>
      </p:sp>
      <p:sp>
        <p:nvSpPr>
          <p:cNvPr id="9" name="Прямоугольник 29"/>
          <p:cNvSpPr>
            <a:spLocks noChangeArrowheads="1"/>
          </p:cNvSpPr>
          <p:nvPr/>
        </p:nvSpPr>
        <p:spPr bwMode="auto">
          <a:xfrm>
            <a:off x="649617" y="3416625"/>
            <a:ext cx="7828461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None/>
              <a:defRPr/>
            </a:pPr>
            <a:r>
              <a:rPr lang="ru-RU" altLang="ru-RU" sz="1400" b="1" dirty="0" smtClean="0">
                <a:solidFill>
                  <a:schemeClr val="tx1"/>
                </a:solidFill>
                <a:latin typeface="Arial" charset="0"/>
              </a:rPr>
              <a:t>БЮДЖЕТНЫЕ ОБЯЗАТЕЛЬСТВА </a:t>
            </a:r>
            <a:r>
              <a:rPr lang="ru-RU" altLang="ru-RU" sz="1400" dirty="0" smtClean="0">
                <a:solidFill>
                  <a:schemeClr val="tx1"/>
                </a:solidFill>
                <a:latin typeface="Arial" charset="0"/>
              </a:rPr>
              <a:t>– расходные обязательства, подлежащие исполнению в соответствующем финансовом году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395536" y="558502"/>
            <a:ext cx="8059738" cy="86419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3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altLang="ru-RU" sz="3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altLang="ru-RU" sz="3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altLang="ru-RU" sz="33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altLang="ru-RU" sz="3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altLang="ru-RU" sz="3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altLang="ru-RU" sz="3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altLang="ru-RU" sz="33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alt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Этапы составления и утверждения бюджета </a:t>
            </a:r>
            <a:r>
              <a:rPr lang="ru-RU" alt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</a:t>
            </a:r>
            <a:endParaRPr lang="ru-RU" altLang="ru-RU" sz="2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714336000"/>
              </p:ext>
            </p:extLst>
          </p:nvPr>
        </p:nvGraphicFramePr>
        <p:xfrm>
          <a:off x="719064" y="1412776"/>
          <a:ext cx="8280920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21025" y="1773238"/>
            <a:ext cx="5903913" cy="101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200" dirty="0"/>
              <a:t>Работа по составлению проекта местного бюджета начинается за 9 месяцев до начала очередного финансового года. </a:t>
            </a:r>
            <a:r>
              <a:rPr lang="ru-RU" sz="1200" dirty="0">
                <a:latin typeface="Arial" pitchFamily="34" charset="0"/>
              </a:rPr>
              <a:t>Непосредственное составление проекта бюджета осуществляет финансовый орган администрации Уватского муниципального района на основании прогноза социально-экономического развития </a:t>
            </a:r>
            <a:r>
              <a:rPr lang="ru-RU" altLang="ru-RU" sz="1200" dirty="0"/>
              <a:t>Уватского муниципального района </a:t>
            </a:r>
            <a:r>
              <a:rPr lang="ru-RU" sz="1200" dirty="0">
                <a:latin typeface="Arial" pitchFamily="34" charset="0"/>
              </a:rPr>
              <a:t>и иных необходимых данных. </a:t>
            </a:r>
          </a:p>
        </p:txBody>
      </p:sp>
      <p:sp>
        <p:nvSpPr>
          <p:cNvPr id="19461" name="TextBox 7"/>
          <p:cNvSpPr txBox="1">
            <a:spLocks noChangeArrowheads="1"/>
          </p:cNvSpPr>
          <p:nvPr/>
        </p:nvSpPr>
        <p:spPr bwMode="auto">
          <a:xfrm>
            <a:off x="3113088" y="2936875"/>
            <a:ext cx="5903912" cy="2292350"/>
          </a:xfrm>
          <a:prstGeom prst="rect">
            <a:avLst/>
          </a:prstGeom>
          <a:solidFill>
            <a:srgbClr val="FFE8D1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chemeClr val="tx1"/>
                </a:solidFill>
                <a:latin typeface="Arial" charset="0"/>
              </a:rPr>
              <a:t>Сформированный проект местного бюджета 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  <a:cs typeface="Arial" charset="0"/>
              </a:rPr>
              <a:t>администрация Уватского муниципального района вносит на рассмотрение в Думу Уватского муниципального района до 15 ноября текущего года.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chemeClr val="tx1"/>
                </a:solidFill>
                <a:latin typeface="Arial" charset="0"/>
              </a:rPr>
              <a:t>Постоянная комиссия 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  <a:cs typeface="Arial" charset="0"/>
              </a:rPr>
              <a:t>Думы Уватского муниципального района по бюджету, местным налогам и сборам 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</a:rPr>
              <a:t>рассматривает проект местного бюджета. Контрольно-счетная 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  <a:cs typeface="Arial" charset="0"/>
              </a:rPr>
              <a:t>палата Уватского муниципального района 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</a:rPr>
              <a:t>готовит заключение.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chemeClr val="tx1"/>
                </a:solidFill>
                <a:latin typeface="Arial" charset="0"/>
                <a:cs typeface="Arial" charset="0"/>
              </a:rPr>
              <a:t>Дума Уватского муниципального района рассматривает проект местного бюджета в двух чтениях.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chemeClr val="tx1"/>
                </a:solidFill>
                <a:latin typeface="Arial" charset="0"/>
              </a:rPr>
              <a:t>По инициативе Думы Уватского муниципального района или председателя Думы Уватского муниципального района для обсуждения проекта решения о бюджете 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  <a:cs typeface="Arial" charset="0"/>
              </a:rPr>
              <a:t>Уватского муниципального района на очередной финансовый год и плановый период организуются публичные слушания. 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</a:rPr>
              <a:t>Проект бюджета размещается на официальном сайте Уватского муниципального района в сети «Интернет».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19438" y="5445125"/>
            <a:ext cx="5905500" cy="1169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txBody>
          <a:bodyPr>
            <a:spAutoFit/>
          </a:bodyPr>
          <a:lstStyle/>
          <a:p>
            <a:pPr>
              <a:defRPr/>
            </a:pPr>
            <a:endParaRPr lang="ru-RU" sz="500" dirty="0">
              <a:latin typeface="Arial" pitchFamily="34" charset="0"/>
            </a:endParaRPr>
          </a:p>
          <a:p>
            <a:pPr algn="just">
              <a:defRPr/>
            </a:pPr>
            <a:r>
              <a:rPr lang="ru-RU" sz="1200" dirty="0">
                <a:latin typeface="Arial" pitchFamily="34" charset="0"/>
              </a:rPr>
              <a:t>Проект местного бюджета утверждается решением </a:t>
            </a:r>
            <a:r>
              <a:rPr lang="ru-RU" sz="1200" dirty="0">
                <a:latin typeface="Arial" pitchFamily="34" charset="0"/>
                <a:cs typeface="Arial" panose="020B0604020202020204" pitchFamily="34" charset="0"/>
              </a:rPr>
              <a:t>Думы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</a:t>
            </a:r>
            <a:r>
              <a:rPr lang="ru-RU" sz="1200" dirty="0">
                <a:latin typeface="Arial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defRPr/>
            </a:pPr>
            <a:r>
              <a:rPr lang="ru-RU" sz="1200" dirty="0">
                <a:latin typeface="Arial" pitchFamily="34" charset="0"/>
                <a:cs typeface="Arial" panose="020B0604020202020204" pitchFamily="34" charset="0"/>
              </a:rPr>
              <a:t>Принятое Думой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</a:t>
            </a:r>
            <a:r>
              <a:rPr lang="ru-RU" sz="1200" dirty="0">
                <a:latin typeface="Arial" pitchFamily="34" charset="0"/>
                <a:cs typeface="Arial" panose="020B0604020202020204" pitchFamily="34" charset="0"/>
              </a:rPr>
              <a:t> решение о бюджете </a:t>
            </a:r>
            <a:r>
              <a:rPr lang="ru-RU" sz="1200" dirty="0">
                <a:latin typeface="Arial" pitchFamily="34" charset="0"/>
              </a:rPr>
              <a:t>на очередной финансовый год и плановый период подлежит официальному опубликованию в течение 10 дней со дня его подписания. </a:t>
            </a:r>
          </a:p>
          <a:p>
            <a:pPr>
              <a:defRPr/>
            </a:pPr>
            <a:endParaRPr lang="ru-RU" sz="500" dirty="0">
              <a:latin typeface="Arial" pitchFamily="34" charset="0"/>
            </a:endParaRPr>
          </a:p>
        </p:txBody>
      </p:sp>
    </p:spTree>
  </p:cSld>
  <p:clrMapOvr>
    <a:masterClrMapping/>
  </p:clrMapOvr>
  <p:transition spd="slow" advTm="4739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08912" cy="1098575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22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2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2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2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Документы, на основании которых составляется проект бюджета Уватского муниципального района</a:t>
            </a:r>
            <a:br>
              <a:rPr lang="ru-RU" altLang="ru-RU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2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auto">
          <a:xfrm>
            <a:off x="1396999" y="1844824"/>
            <a:ext cx="6697663" cy="108902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 algn="ctr">
            <a:solidFill>
              <a:schemeClr val="tx2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SzTx/>
              <a:buFont typeface="Wingdings" pitchFamily="2" charset="2"/>
              <a:buNone/>
              <a:defRPr/>
            </a:pPr>
            <a:r>
              <a:rPr lang="ru-RU" sz="1800" dirty="0" smtClean="0"/>
              <a:t>Послание Президента Российской Федерации Федеральному Собранию Российской Федерации, определяющее бюджетную политику в Российской Федерации</a:t>
            </a: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1396998" y="3068960"/>
            <a:ext cx="6697663" cy="590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 algn="ctr">
            <a:solidFill>
              <a:schemeClr val="tx2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ru-RU" dirty="0">
                <a:latin typeface="Arial" pitchFamily="34" charset="0"/>
              </a:rPr>
              <a:t>Муниципальные программы Уватского муниципального района  </a:t>
            </a:r>
            <a:endParaRPr lang="ru-RU" altLang="ru-RU" dirty="0">
              <a:latin typeface="Arial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1403350" y="4509120"/>
            <a:ext cx="6697663" cy="83978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 algn="ctr">
            <a:solidFill>
              <a:schemeClr val="tx2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ru-RU" dirty="0">
                <a:latin typeface="Arial" pitchFamily="34" charset="0"/>
              </a:rPr>
              <a:t>Основные направления бюджетной и налоговой политики </a:t>
            </a:r>
            <a:r>
              <a:rPr lang="ru-RU" dirty="0" smtClean="0">
                <a:latin typeface="Arial" pitchFamily="34" charset="0"/>
              </a:rPr>
              <a:t>Уватского муниципального </a:t>
            </a:r>
            <a:r>
              <a:rPr lang="ru-RU" dirty="0">
                <a:latin typeface="Arial" pitchFamily="34" charset="0"/>
              </a:rPr>
              <a:t>района на очередной финансовый год и плановый период </a:t>
            </a: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auto">
          <a:xfrm>
            <a:off x="1403350" y="3775653"/>
            <a:ext cx="6697663" cy="590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 algn="ctr">
            <a:solidFill>
              <a:schemeClr val="tx2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ru-RU" dirty="0">
                <a:latin typeface="Arial" pitchFamily="34" charset="0"/>
              </a:rPr>
              <a:t>Прогноз социально-экономического развития Уватского муниципального района   </a:t>
            </a:r>
            <a:endParaRPr lang="ru-RU" altLang="ru-RU" dirty="0">
              <a:latin typeface="Arial" pitchFamily="34" charset="0"/>
            </a:endParaRPr>
          </a:p>
        </p:txBody>
      </p:sp>
    </p:spTree>
  </p:cSld>
  <p:clrMapOvr>
    <a:masterClrMapping/>
  </p:clrMapOvr>
  <p:transition spd="slow" advTm="4118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696913" y="728790"/>
            <a:ext cx="7772400" cy="649287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сведения о межбюджетных отношениях</a:t>
            </a:r>
            <a:br>
              <a:rPr lang="ru-RU" altLang="ru-RU" sz="2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Уватском муниципальном районе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028" y="1556792"/>
            <a:ext cx="8209284" cy="5040561"/>
          </a:xfrm>
          <a:blipFill>
            <a:blip r:embed="rId2"/>
            <a:tile tx="0" ty="0" sx="100000" sy="100000" flip="none" algn="tl"/>
          </a:blipFill>
        </p:spPr>
        <p:txBody>
          <a:bodyPr rtlCol="0">
            <a:normAutofit/>
          </a:bodyPr>
          <a:lstStyle/>
          <a:p>
            <a:pPr marL="0" indent="0" algn="just">
              <a:lnSpc>
                <a:spcPct val="170000"/>
              </a:lnSpc>
              <a:buNone/>
              <a:defRPr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Межбюджетные отношения между органами местного самоуправления Уватского муниципального района, органами местного самоуправления поселений, входящих в состав Уватского муниципального района и органами государственной власти Тюменской области регулируются </a:t>
            </a:r>
            <a:r>
              <a:rPr lang="ru-RU" sz="1600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решением Думы Уватского муниципального района от 28.12.2010 № 32 «Об утверждении Положения о межбюджетных отношениях в Уватском муниципальном районе».</a:t>
            </a:r>
          </a:p>
          <a:p>
            <a:pPr marL="0" indent="0" algn="ctr">
              <a:lnSpc>
                <a:spcPct val="170000"/>
              </a:lnSpc>
              <a:buNone/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Межбюджетные трансферты из бюджета Уватского муниципального района бюджетам сельских поселений предоставляются в форме:</a:t>
            </a: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дотаций на выравнивание бюджетной обеспеченности поселений;</a:t>
            </a: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субвенций;</a:t>
            </a: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иных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межбюджетных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трансфертов;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убсидий.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Tm="4352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1187624" y="704106"/>
            <a:ext cx="6781800" cy="579338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цели бюджетной политики</a:t>
            </a:r>
            <a:b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2024 – 2026 годы</a:t>
            </a:r>
          </a:p>
        </p:txBody>
      </p:sp>
      <p:graphicFrame>
        <p:nvGraphicFramePr>
          <p:cNvPr id="5" name="Group 2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459691"/>
              </p:ext>
            </p:extLst>
          </p:nvPr>
        </p:nvGraphicFramePr>
        <p:xfrm>
          <a:off x="493698" y="1484784"/>
          <a:ext cx="8280400" cy="4711376"/>
        </p:xfrm>
        <a:graphic>
          <a:graphicData uri="http://schemas.openxmlformats.org/drawingml/2006/table">
            <a:tbl>
              <a:tblPr>
                <a:effectLst/>
                <a:tableStyleId>{0505E3EF-67EA-436B-97B2-0124C06EBD24}</a:tableStyleId>
              </a:tblPr>
              <a:tblGrid>
                <a:gridCol w="8280400"/>
              </a:tblGrid>
              <a:tr h="691372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Обеспечение финансовой устойчивости и ценовой стабилизации</a:t>
                      </a:r>
                    </a:p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в условиях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санкционного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давления</a:t>
                      </a:r>
                    </a:p>
                  </a:txBody>
                  <a:tcPr marL="81472" marR="81472" marT="43552" marB="43552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610488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Реализация принципа открытости бюджетного планирования и осуществление инициативного бюджетирования</a:t>
                      </a:r>
                    </a:p>
                  </a:txBody>
                  <a:tcPr marL="81472" marR="81472" marT="43552" marB="43552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73084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Стимулирование экономической и инвестиционной активности</a:t>
                      </a:r>
                    </a:p>
                  </a:txBody>
                  <a:tcPr marL="81472" marR="81472" marT="43552" marB="43552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Осуществление казначейского сопровождения в целях упрощения и ускорения расчетов между участниками контрактной системы</a:t>
                      </a:r>
                    </a:p>
                  </a:txBody>
                  <a:tcPr marL="81472" marR="81472" marT="43552" marB="43552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Обеспечение полного и стабильного поступления налоговых и неналоговых платежей в местные бюджеты, совершенствование системы администрирования доходов</a:t>
                      </a:r>
                    </a:p>
                  </a:txBody>
                  <a:tcPr marL="81472" marR="81472" marT="43552" marB="43552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16936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Обеспечение выполнения целевых показателей муниципальных программ </a:t>
                      </a:r>
                    </a:p>
                  </a:txBody>
                  <a:tcPr marL="81472" marR="81472" marT="43552" marB="43552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554210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Приоритетное направление расходов бюджета Уватского муниципального района на финансирование отраслей социальной сферы для достижения национальных целей развития</a:t>
                      </a:r>
                    </a:p>
                  </a:txBody>
                  <a:tcPr marL="81472" marR="81472" marT="43552" marB="43552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ChangeArrowheads="1"/>
          </p:cNvSpPr>
          <p:nvPr/>
        </p:nvSpPr>
        <p:spPr bwMode="auto">
          <a:xfrm>
            <a:off x="3678238" y="2287588"/>
            <a:ext cx="1830387" cy="565150"/>
          </a:xfrm>
          <a:prstGeom prst="rect">
            <a:avLst/>
          </a:prstGeom>
          <a:solidFill>
            <a:srgbClr val="FFFFFF">
              <a:alpha val="5098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77760" tIns="38880" rIns="77760" bIns="38880" anchor="ctr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600" b="1" i="1" u="sng" dirty="0">
                <a:solidFill>
                  <a:srgbClr val="4B2103"/>
                </a:solidFill>
                <a:latin typeface="Arial" charset="0"/>
                <a:cs typeface="DejaVu Sans" pitchFamily="32" charset="0"/>
              </a:rPr>
              <a:t>Территория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600" b="1" i="1" dirty="0">
                <a:solidFill>
                  <a:srgbClr val="C32D2E"/>
                </a:solidFill>
                <a:latin typeface="Arial" charset="0"/>
                <a:cs typeface="DejaVu Sans" pitchFamily="32" charset="0"/>
              </a:rPr>
              <a:t>4832,9 </a:t>
            </a:r>
            <a:r>
              <a:rPr lang="ru-RU" altLang="ru-RU" sz="1600" b="1" i="1" dirty="0" err="1">
                <a:solidFill>
                  <a:srgbClr val="C32D2E"/>
                </a:solidFill>
                <a:latin typeface="Arial" charset="0"/>
                <a:cs typeface="DejaVu Sans" pitchFamily="32" charset="0"/>
              </a:rPr>
              <a:t>тыс.га</a:t>
            </a:r>
            <a:r>
              <a:rPr lang="ru-RU" altLang="ru-RU" sz="1600" b="1" i="1" dirty="0">
                <a:solidFill>
                  <a:srgbClr val="C32D2E"/>
                </a:solidFill>
                <a:latin typeface="Arial" charset="0"/>
                <a:cs typeface="DejaVu Sans" pitchFamily="32" charset="0"/>
              </a:rPr>
              <a:t>.</a:t>
            </a:r>
          </a:p>
        </p:txBody>
      </p:sp>
      <p:sp>
        <p:nvSpPr>
          <p:cNvPr id="23555" name="Rectangle 2"/>
          <p:cNvSpPr>
            <a:spLocks noChangeArrowheads="1"/>
          </p:cNvSpPr>
          <p:nvPr/>
        </p:nvSpPr>
        <p:spPr bwMode="auto">
          <a:xfrm>
            <a:off x="1115616" y="3500438"/>
            <a:ext cx="2460625" cy="83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7760" tIns="38880" rIns="77760" bIns="38880" anchor="ctr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i="1" u="sng" dirty="0">
                <a:solidFill>
                  <a:srgbClr val="4B2103"/>
                </a:solidFill>
                <a:latin typeface="Arial" charset="0"/>
                <a:cs typeface="DejaVu Sans" pitchFamily="32" charset="0"/>
              </a:rPr>
              <a:t>12 сельских поселений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i="1" u="sng" dirty="0" smtClean="0">
                <a:solidFill>
                  <a:srgbClr val="4B2103"/>
                </a:solidFill>
                <a:latin typeface="Arial" charset="0"/>
                <a:cs typeface="DejaVu Sans" pitchFamily="32" charset="0"/>
              </a:rPr>
              <a:t>30 </a:t>
            </a:r>
            <a:r>
              <a:rPr lang="ru-RU" altLang="ru-RU" sz="1400" b="1" i="1" u="sng" dirty="0">
                <a:solidFill>
                  <a:srgbClr val="4B2103"/>
                </a:solidFill>
                <a:latin typeface="Arial" charset="0"/>
                <a:cs typeface="DejaVu Sans" pitchFamily="32" charset="0"/>
              </a:rPr>
              <a:t>населённых пункта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b="1" i="1" u="sng" dirty="0">
              <a:solidFill>
                <a:srgbClr val="4B2103"/>
              </a:solidFill>
              <a:latin typeface="Arial" charset="0"/>
              <a:cs typeface="DejaVu Sans" pitchFamily="32" charset="0"/>
            </a:endParaRPr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2987923" y="1493292"/>
            <a:ext cx="3169741" cy="81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 dirty="0">
                <a:solidFill>
                  <a:srgbClr val="475A8D"/>
                </a:solidFill>
                <a:latin typeface="Arial" charset="0"/>
                <a:cs typeface="DejaVu Sans" pitchFamily="32" charset="0"/>
              </a:rPr>
              <a:t>Уватский муниципальный район</a:t>
            </a: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684213" y="660255"/>
            <a:ext cx="7777162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Прогноз социально-экономического развития Уватского муниципального района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6643688" y="4430713"/>
            <a:ext cx="177800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  <p:sp>
        <p:nvSpPr>
          <p:cNvPr id="23559" name="Text Box 6"/>
          <p:cNvSpPr txBox="1">
            <a:spLocks noChangeArrowheads="1"/>
          </p:cNvSpPr>
          <p:nvPr/>
        </p:nvSpPr>
        <p:spPr bwMode="auto">
          <a:xfrm>
            <a:off x="5940502" y="3527859"/>
            <a:ext cx="2280537" cy="92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i="1" u="sng" dirty="0">
                <a:solidFill>
                  <a:srgbClr val="4B2103"/>
                </a:solidFill>
                <a:latin typeface="Arial" charset="0"/>
                <a:cs typeface="DejaVu Sans" pitchFamily="32" charset="0"/>
              </a:rPr>
              <a:t>Население </a:t>
            </a:r>
            <a:r>
              <a:rPr lang="ru-RU" altLang="ru-RU" sz="1800" b="1" i="1" dirty="0">
                <a:solidFill>
                  <a:srgbClr val="E7DEC9"/>
                </a:solidFill>
                <a:latin typeface="Arial" charset="0"/>
                <a:cs typeface="DejaVu Sans" pitchFamily="32" charset="0"/>
              </a:rPr>
              <a:t>      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i="1" dirty="0" smtClean="0">
                <a:solidFill>
                  <a:srgbClr val="C32D2E"/>
                </a:solidFill>
                <a:latin typeface="Arial" charset="0"/>
                <a:cs typeface="DejaVu Sans" pitchFamily="32" charset="0"/>
              </a:rPr>
              <a:t>18,6 </a:t>
            </a:r>
            <a:r>
              <a:rPr lang="ru-RU" altLang="ru-RU" sz="1800" b="1" i="1" dirty="0">
                <a:solidFill>
                  <a:srgbClr val="C32D2E"/>
                </a:solidFill>
                <a:latin typeface="Arial" charset="0"/>
                <a:cs typeface="DejaVu Sans" pitchFamily="32" charset="0"/>
              </a:rPr>
              <a:t>тыс. человек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1" i="1" dirty="0">
              <a:solidFill>
                <a:srgbClr val="C32D2E"/>
              </a:solidFill>
              <a:latin typeface="Arial" charset="0"/>
              <a:cs typeface="DejaVu Sans" pitchFamily="32" charset="0"/>
            </a:endParaRPr>
          </a:p>
        </p:txBody>
      </p:sp>
      <p:pic>
        <p:nvPicPr>
          <p:cNvPr id="23561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917" y="3341688"/>
            <a:ext cx="1584325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97479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ChangeArrowheads="1"/>
          </p:cNvSpPr>
          <p:nvPr/>
        </p:nvSpPr>
        <p:spPr bwMode="auto">
          <a:xfrm>
            <a:off x="3182938" y="1747836"/>
            <a:ext cx="3460750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 dirty="0">
                <a:solidFill>
                  <a:srgbClr val="475A8D"/>
                </a:solidFill>
                <a:latin typeface="Arial" charset="0"/>
                <a:cs typeface="DejaVu Sans" pitchFamily="32" charset="0"/>
              </a:rPr>
              <a:t>  </a:t>
            </a:r>
            <a:r>
              <a:rPr lang="ru-RU" altLang="ru-RU" sz="2000" b="1" dirty="0">
                <a:solidFill>
                  <a:srgbClr val="996600"/>
                </a:solidFill>
                <a:latin typeface="Arial" charset="0"/>
                <a:cs typeface="DejaVu Sans" pitchFamily="32" charset="0"/>
              </a:rPr>
              <a:t>Численность населения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 dirty="0">
                <a:solidFill>
                  <a:srgbClr val="996600"/>
                </a:solidFill>
                <a:latin typeface="Arial" charset="0"/>
                <a:cs typeface="DejaVu Sans" pitchFamily="32" charset="0"/>
              </a:rPr>
              <a:t>среднегодовая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 dirty="0">
              <a:solidFill>
                <a:srgbClr val="475A8D"/>
              </a:solidFill>
              <a:latin typeface="Arial" charset="0"/>
              <a:cs typeface="DejaVu Sans" pitchFamily="32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 dirty="0">
              <a:solidFill>
                <a:srgbClr val="475A8D"/>
              </a:solidFill>
              <a:latin typeface="Arial" charset="0"/>
              <a:cs typeface="DejaVu Sans" pitchFamily="32" charset="0"/>
            </a:endParaRPr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755576" y="724693"/>
            <a:ext cx="7777162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Arial" charset="0"/>
              </a:rPr>
              <a:t>Прогноз социально-экономического развития Уватского муниципального района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2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6643688" y="4430713"/>
            <a:ext cx="177800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  <p:graphicFrame>
        <p:nvGraphicFramePr>
          <p:cNvPr id="23557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60885"/>
              </p:ext>
            </p:extLst>
          </p:nvPr>
        </p:nvGraphicFramePr>
        <p:xfrm>
          <a:off x="842902" y="2852936"/>
          <a:ext cx="7632700" cy="2484488"/>
        </p:xfrm>
        <a:graphic>
          <a:graphicData uri="http://schemas.openxmlformats.org/drawingml/2006/table">
            <a:tbl>
              <a:tblPr/>
              <a:tblGrid>
                <a:gridCol w="1224113"/>
                <a:gridCol w="1296119"/>
                <a:gridCol w="1728158"/>
                <a:gridCol w="1863846"/>
                <a:gridCol w="1520464"/>
              </a:tblGrid>
              <a:tr h="585788">
                <a:tc rowSpan="2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2022 год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отчет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2023 год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оценка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2024 год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2025 год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2026 год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</a:tr>
              <a:tr h="4223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прогноз                   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прогноз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         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прогноз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9888">
                <a:tc rowSpan="4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18 639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18 586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 вариант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83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18 528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18 486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18 443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369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2 вариант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83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18 538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18 537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18 580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25648" name="Text Box 97"/>
          <p:cNvSpPr txBox="1">
            <a:spLocks noChangeArrowheads="1"/>
          </p:cNvSpPr>
          <p:nvPr/>
        </p:nvSpPr>
        <p:spPr bwMode="auto">
          <a:xfrm>
            <a:off x="7473950" y="2348880"/>
            <a:ext cx="947738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i="1" dirty="0">
                <a:solidFill>
                  <a:srgbClr val="000000"/>
                </a:solidFill>
              </a:rPr>
              <a:t>человек</a:t>
            </a:r>
          </a:p>
        </p:txBody>
      </p:sp>
    </p:spTree>
    <p:extLst>
      <p:ext uri="{BB962C8B-B14F-4D97-AF65-F5344CB8AC3E}">
        <p14:creationId xmlns:p14="http://schemas.microsoft.com/office/powerpoint/2010/main" val="27400050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1475656" y="1504088"/>
            <a:ext cx="687705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 dirty="0">
                <a:solidFill>
                  <a:srgbClr val="996600"/>
                </a:solidFill>
                <a:latin typeface="Arial" charset="0"/>
              </a:rPr>
              <a:t>Оборот розничной торговли</a:t>
            </a:r>
          </a:p>
        </p:txBody>
      </p:sp>
      <p:graphicFrame>
        <p:nvGraphicFramePr>
          <p:cNvPr id="27652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880700"/>
              </p:ext>
            </p:extLst>
          </p:nvPr>
        </p:nvGraphicFramePr>
        <p:xfrm>
          <a:off x="827584" y="2420888"/>
          <a:ext cx="7688262" cy="2841513"/>
        </p:xfrm>
        <a:graphic>
          <a:graphicData uri="http://schemas.openxmlformats.org/drawingml/2006/table">
            <a:tbl>
              <a:tblPr/>
              <a:tblGrid>
                <a:gridCol w="1544637"/>
                <a:gridCol w="1403350"/>
                <a:gridCol w="1644650"/>
                <a:gridCol w="1562100"/>
                <a:gridCol w="1533525"/>
              </a:tblGrid>
              <a:tr h="368282">
                <a:tc rowSpan="2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2022 год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отчет</a:t>
                      </a: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2023 год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оценка</a:t>
                      </a: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 2024 год</a:t>
                      </a: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2025 год</a:t>
                      </a: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2026 год</a:t>
                      </a: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</a:tr>
              <a:tr h="27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прогноз                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прогноз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  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прогноз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618">
                <a:tc rowSpan="6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4 035,74</a:t>
                      </a:r>
                      <a:r>
                        <a:rPr kumimoji="0" lang="ru-RU" altLang="ru-RU" sz="9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115,4</a:t>
                      </a:r>
                      <a:r>
                        <a:rPr kumimoji="0" lang="ru-RU" altLang="ru-RU" sz="9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%.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9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rowSpan="6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4 428,12</a:t>
                      </a:r>
                      <a:r>
                        <a:rPr kumimoji="0" lang="ru-RU" altLang="ru-RU" sz="9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104,2</a:t>
                      </a:r>
                      <a:r>
                        <a:rPr kumimoji="0" lang="ru-RU" altLang="ru-RU" sz="9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%.</a:t>
                      </a: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 вариант</a:t>
                      </a:r>
                    </a:p>
                  </a:txBody>
                  <a:tcPr marL="90000" marR="90000" marT="111919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6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4 816,48</a:t>
                      </a:r>
                      <a:r>
                        <a:rPr kumimoji="0" lang="ru-RU" alt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</a:txBody>
                  <a:tcPr marL="90000" marR="90000" marT="111919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5 169,28</a:t>
                      </a:r>
                      <a:r>
                        <a:rPr kumimoji="0" lang="ru-RU" alt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</a:txBody>
                  <a:tcPr marL="90000" marR="90000" marT="111919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5 547,91</a:t>
                      </a:r>
                      <a:r>
                        <a:rPr kumimoji="0" lang="ru-RU" alt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</a:txBody>
                  <a:tcPr marL="90000" marR="90000" marT="111919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2857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   105,5%</a:t>
                      </a:r>
                    </a:p>
                  </a:txBody>
                  <a:tcPr marL="0" marR="0" marT="34378" marB="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 104,3 %</a:t>
                      </a:r>
                    </a:p>
                  </a:txBody>
                  <a:tcPr marL="0" marR="0" marT="34378" marB="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104,3 %</a:t>
                      </a:r>
                    </a:p>
                  </a:txBody>
                  <a:tcPr marL="0" marR="0" marT="34378" marB="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</a:tr>
              <a:tr h="3349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 вариант</a:t>
                      </a:r>
                    </a:p>
                  </a:txBody>
                  <a:tcPr marL="90000" marR="90000" marT="99407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6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4 835,17</a:t>
                      </a:r>
                      <a:r>
                        <a:rPr kumimoji="0" lang="ru-RU" alt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</a:txBody>
                  <a:tcPr marL="90000" marR="90000" marT="111919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5 219,59</a:t>
                      </a:r>
                      <a:r>
                        <a:rPr kumimoji="0" lang="ru-RU" alt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</a:txBody>
                  <a:tcPr marL="90000" marR="90000" marT="111919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5 640,02</a:t>
                      </a:r>
                      <a:r>
                        <a:rPr kumimoji="0" lang="ru-RU" alt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</a:txBody>
                  <a:tcPr marL="90000" marR="90000" marT="111919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2857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   105,5%</a:t>
                      </a:r>
                    </a:p>
                  </a:txBody>
                  <a:tcPr marL="0" marR="0" marT="34378" marB="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 104,3%</a:t>
                      </a:r>
                    </a:p>
                  </a:txBody>
                  <a:tcPr marL="0" marR="0" marT="34378" marB="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104,3%</a:t>
                      </a:r>
                    </a:p>
                  </a:txBody>
                  <a:tcPr marL="0" marR="0" marT="34378" marB="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29755" name="Rectangle 113"/>
          <p:cNvSpPr>
            <a:spLocks noChangeArrowheads="1"/>
          </p:cNvSpPr>
          <p:nvPr/>
        </p:nvSpPr>
        <p:spPr bwMode="auto">
          <a:xfrm>
            <a:off x="4716016" y="1844824"/>
            <a:ext cx="3857625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b="1" i="1" dirty="0">
                <a:solidFill>
                  <a:srgbClr val="000000"/>
                </a:solidFill>
                <a:latin typeface="Arial" charset="0"/>
              </a:rPr>
              <a:t>млн. руб.</a:t>
            </a:r>
            <a:r>
              <a:rPr lang="en-US" altLang="ru-RU" sz="1100" b="1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i="1" dirty="0">
                <a:solidFill>
                  <a:srgbClr val="000000"/>
                </a:solidFill>
                <a:latin typeface="Arial" charset="0"/>
              </a:rPr>
              <a:t>в действующих ценах</a:t>
            </a:r>
            <a:r>
              <a:rPr lang="en-US" altLang="ru-RU" sz="1100" i="1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b="1" i="1" dirty="0">
                <a:solidFill>
                  <a:srgbClr val="000000"/>
                </a:solidFill>
                <a:latin typeface="Arial" charset="0"/>
              </a:rPr>
              <a:t>в % к предыдущему году</a:t>
            </a:r>
            <a:r>
              <a:rPr lang="ru-RU" altLang="ru-RU" sz="1100" i="1" dirty="0">
                <a:solidFill>
                  <a:srgbClr val="000000"/>
                </a:solidFill>
                <a:latin typeface="Arial" charset="0"/>
              </a:rPr>
              <a:t> в сопоставимых ценах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55576" y="724693"/>
            <a:ext cx="7777162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Arial" charset="0"/>
              </a:rPr>
              <a:t>Прогноз социально-экономического развития Уватского муниципального района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200" b="1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2291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1475656" y="1504088"/>
            <a:ext cx="687705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 dirty="0" smtClean="0">
                <a:solidFill>
                  <a:srgbClr val="996600"/>
                </a:solidFill>
                <a:latin typeface="Arial" charset="0"/>
              </a:rPr>
              <a:t>Производство товаров и услуг</a:t>
            </a:r>
            <a:endParaRPr lang="ru-RU" altLang="ru-RU" sz="2000" b="1" dirty="0">
              <a:solidFill>
                <a:srgbClr val="996600"/>
              </a:solidFill>
              <a:latin typeface="Arial" charset="0"/>
            </a:endParaRPr>
          </a:p>
        </p:txBody>
      </p:sp>
      <p:sp>
        <p:nvSpPr>
          <p:cNvPr id="29755" name="Rectangle 113"/>
          <p:cNvSpPr>
            <a:spLocks noChangeArrowheads="1"/>
          </p:cNvSpPr>
          <p:nvPr/>
        </p:nvSpPr>
        <p:spPr bwMode="auto">
          <a:xfrm>
            <a:off x="5076056" y="2276872"/>
            <a:ext cx="3857625" cy="26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b="1" i="1" dirty="0">
                <a:solidFill>
                  <a:srgbClr val="000000"/>
                </a:solidFill>
                <a:latin typeface="Arial" charset="0"/>
              </a:rPr>
              <a:t>в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Arial" charset="0"/>
              </a:rPr>
              <a:t> натуральном выражении</a:t>
            </a:r>
            <a:endParaRPr lang="ru-RU" altLang="ru-RU" sz="1100" i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55576" y="724693"/>
            <a:ext cx="7777162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Arial" charset="0"/>
              </a:rPr>
              <a:t>Прогноз социально-экономического развития Уватского муниципального района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200" b="1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9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552821"/>
              </p:ext>
            </p:extLst>
          </p:nvPr>
        </p:nvGraphicFramePr>
        <p:xfrm>
          <a:off x="323526" y="2708920"/>
          <a:ext cx="8587088" cy="3190931"/>
        </p:xfrm>
        <a:graphic>
          <a:graphicData uri="http://schemas.openxmlformats.org/drawingml/2006/table">
            <a:tbl>
              <a:tblPr/>
              <a:tblGrid>
                <a:gridCol w="2418876"/>
                <a:gridCol w="698872"/>
                <a:gridCol w="768760"/>
                <a:gridCol w="884157"/>
                <a:gridCol w="811272"/>
                <a:gridCol w="838647"/>
                <a:gridCol w="768760"/>
                <a:gridCol w="768760"/>
                <a:gridCol w="628984"/>
              </a:tblGrid>
              <a:tr h="311591">
                <a:tc row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</a:t>
                      </a:r>
                    </a:p>
                  </a:txBody>
                  <a:tcPr marL="89997" marR="89997" marT="105447" marB="467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2022     год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отчет</a:t>
                      </a:r>
                    </a:p>
                  </a:txBody>
                  <a:tcPr marL="89997" marR="89997" marT="93300" marB="467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2023       год  оценка</a:t>
                      </a:r>
                    </a:p>
                  </a:txBody>
                  <a:tcPr marL="89997" marR="89997" marT="93300" marB="467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   2024 год   </a:t>
                      </a:r>
                    </a:p>
                  </a:txBody>
                  <a:tcPr marL="89997" marR="89997" marT="93300" marB="467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2025 год</a:t>
                      </a:r>
                    </a:p>
                  </a:txBody>
                  <a:tcPr marL="89997" marR="89997" marT="93300" marB="467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   2026 год</a:t>
                      </a:r>
                    </a:p>
                  </a:txBody>
                  <a:tcPr marL="89997" marR="89997" marT="93300" marB="467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24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                                       прогноз</a:t>
                      </a:r>
                    </a:p>
                  </a:txBody>
                  <a:tcPr marL="89997" marR="89997" marT="93300" marB="467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0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1 вариант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2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вариант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вариант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2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вариант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вариант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2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вариант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</a:tr>
              <a:tr h="318482">
                <a:tc gridSpan="9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Производство важнейших видов продукции в натуральном выражении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0526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Овощи, тонн</a:t>
                      </a: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661,7</a:t>
                      </a: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665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665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670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665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670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680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700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</a:tr>
              <a:tr h="430526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Рыба переработанная и консервированная, тонн</a:t>
                      </a: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3,8</a:t>
                      </a: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3,8</a:t>
                      </a: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3,85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3,8</a:t>
                      </a: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3,9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3,9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</a:tr>
              <a:tr h="434620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Хлеб и хлебобулочные изделия, тонн</a:t>
                      </a: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660</a:t>
                      </a: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679</a:t>
                      </a: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684</a:t>
                      </a: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695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691</a:t>
                      </a: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703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700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715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</a:tr>
              <a:tr h="431914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Улов рыбы, тонн</a:t>
                      </a: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182,5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179,3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189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189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48707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ChangeArrowheads="1"/>
          </p:cNvSpPr>
          <p:nvPr/>
        </p:nvSpPr>
        <p:spPr bwMode="auto">
          <a:xfrm>
            <a:off x="614473" y="1659589"/>
            <a:ext cx="8135937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 dirty="0">
                <a:solidFill>
                  <a:srgbClr val="964305"/>
                </a:solidFill>
                <a:latin typeface="Arial" charset="0"/>
                <a:cs typeface="DejaVu Sans" pitchFamily="32" charset="0"/>
              </a:rPr>
              <a:t>Среднемесячная заработная плата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 dirty="0">
              <a:solidFill>
                <a:srgbClr val="964305"/>
              </a:solidFill>
              <a:latin typeface="Arial" charset="0"/>
              <a:cs typeface="DejaVu Sans" pitchFamily="32" charset="0"/>
            </a:endParaRPr>
          </a:p>
        </p:txBody>
      </p:sp>
      <p:sp>
        <p:nvSpPr>
          <p:cNvPr id="31748" name="Rectangle 3"/>
          <p:cNvSpPr>
            <a:spLocks noChangeArrowheads="1"/>
          </p:cNvSpPr>
          <p:nvPr/>
        </p:nvSpPr>
        <p:spPr bwMode="auto">
          <a:xfrm>
            <a:off x="6700838" y="2329514"/>
            <a:ext cx="1760537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i="1" dirty="0">
                <a:solidFill>
                  <a:srgbClr val="000000"/>
                </a:solidFill>
                <a:cs typeface="DejaVu Sans" pitchFamily="32" charset="0"/>
              </a:rPr>
              <a:t>тыс. рублей</a:t>
            </a:r>
          </a:p>
        </p:txBody>
      </p:sp>
      <p:graphicFrame>
        <p:nvGraphicFramePr>
          <p:cNvPr id="28677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685676"/>
              </p:ext>
            </p:extLst>
          </p:nvPr>
        </p:nvGraphicFramePr>
        <p:xfrm>
          <a:off x="915303" y="2708920"/>
          <a:ext cx="7534275" cy="2546361"/>
        </p:xfrm>
        <a:graphic>
          <a:graphicData uri="http://schemas.openxmlformats.org/drawingml/2006/table">
            <a:tbl>
              <a:tblPr/>
              <a:tblGrid>
                <a:gridCol w="1428750"/>
                <a:gridCol w="1428750"/>
                <a:gridCol w="1730375"/>
                <a:gridCol w="1543050"/>
                <a:gridCol w="1403350"/>
              </a:tblGrid>
              <a:tr h="368277">
                <a:tc rowSpan="2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2022 год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отчет</a:t>
                      </a:r>
                    </a:p>
                  </a:txBody>
                  <a:tcPr marL="90000" marR="90000" marT="105481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2023 год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оценка</a:t>
                      </a:r>
                    </a:p>
                  </a:txBody>
                  <a:tcPr marL="90000" marR="90000" marT="105481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2024 год</a:t>
                      </a:r>
                    </a:p>
                  </a:txBody>
                  <a:tcPr marL="90000" marR="90000" marT="105481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2025 год</a:t>
                      </a:r>
                    </a:p>
                  </a:txBody>
                  <a:tcPr marL="90000" marR="90000" marT="105481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2026 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год</a:t>
                      </a:r>
                    </a:p>
                  </a:txBody>
                  <a:tcPr marL="90000" marR="90000" marT="105481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</a:tr>
              <a:tr h="4351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прогноз               прогноз              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прогноз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105481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613">
                <a:tc rowSpan="4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84,7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rowSpan="4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Segoe UI" panose="020B0502040204020203" pitchFamily="34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Segoe UI" panose="020B0502040204020203" pitchFamily="34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 88,1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 вариант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6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92,5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95,8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99,4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4016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 вариант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6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93,8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99,1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105,8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55576" y="724693"/>
            <a:ext cx="7777162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Arial" charset="0"/>
              </a:rPr>
              <a:t>Прогноз социально-экономического развития Уватского муниципального района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200" b="1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9880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674600"/>
              </p:ext>
            </p:extLst>
          </p:nvPr>
        </p:nvGraphicFramePr>
        <p:xfrm>
          <a:off x="755576" y="1457961"/>
          <a:ext cx="7705726" cy="147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5478"/>
                <a:gridCol w="1729430"/>
                <a:gridCol w="2002498"/>
                <a:gridCol w="1668320"/>
              </a:tblGrid>
              <a:tr h="36913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Показатели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solidFill>
                      <a:srgbClr val="00FF99"/>
                    </a:solidFill>
                  </a:tcPr>
                </a:tc>
              </a:tr>
              <a:tr h="369136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Доходы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626 454,6 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629 067,2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450 722,9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69136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649 973,4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2 629 067,2</a:t>
                      </a:r>
                      <a:endParaRPr lang="ru-RU" sz="18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450 722,9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Дефицит (-)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518,8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00112" y="653504"/>
            <a:ext cx="7343775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Основные параметры бюджета Уватского муниципального района, тыс. рублей</a:t>
            </a:r>
          </a:p>
        </p:txBody>
      </p:sp>
      <p:sp>
        <p:nvSpPr>
          <p:cNvPr id="31774" name="Прямоугольник 9"/>
          <p:cNvSpPr>
            <a:spLocks noChangeArrowheads="1"/>
          </p:cNvSpPr>
          <p:nvPr/>
        </p:nvSpPr>
        <p:spPr bwMode="auto">
          <a:xfrm>
            <a:off x="6444209" y="3501008"/>
            <a:ext cx="2376264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ru-RU" altLang="ru-RU" sz="1400" b="1" u="sng" dirty="0" smtClean="0">
                <a:solidFill>
                  <a:schemeClr val="tx1"/>
                </a:solidFill>
                <a:latin typeface="Arial" charset="0"/>
              </a:rPr>
              <a:t>Бюджет </a:t>
            </a:r>
            <a:r>
              <a:rPr lang="ru-RU" altLang="ru-RU" sz="1400" b="1" u="sng" dirty="0">
                <a:solidFill>
                  <a:schemeClr val="tx1"/>
                </a:solidFill>
                <a:latin typeface="Arial" charset="0"/>
              </a:rPr>
              <a:t>сбалансирован</a:t>
            </a:r>
          </a:p>
          <a:p>
            <a:pPr eaLnBrk="1" hangingPunct="1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Источники </a:t>
            </a:r>
            <a:r>
              <a:rPr lang="ru-RU" altLang="ru-RU" sz="1400" b="1" i="1" dirty="0">
                <a:solidFill>
                  <a:srgbClr val="7030A0"/>
                </a:solidFill>
                <a:latin typeface="Arial" charset="0"/>
              </a:rPr>
              <a:t>покрытия </a:t>
            </a: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дефицита </a:t>
            </a:r>
            <a:r>
              <a:rPr lang="ru-RU" altLang="ru-RU" sz="1400" b="1" i="1" dirty="0" smtClean="0">
                <a:solidFill>
                  <a:schemeClr val="tx1"/>
                </a:solidFill>
                <a:latin typeface="Arial" charset="0"/>
              </a:rPr>
              <a:t>в 2024 </a:t>
            </a:r>
            <a:r>
              <a:rPr lang="ru-RU" altLang="ru-RU" sz="1400" b="1" i="1" dirty="0">
                <a:solidFill>
                  <a:schemeClr val="tx1"/>
                </a:solidFill>
                <a:latin typeface="Arial" charset="0"/>
              </a:rPr>
              <a:t>- </a:t>
            </a:r>
            <a:r>
              <a:rPr lang="ru-RU" altLang="ru-RU" sz="1400" b="1" i="1" dirty="0" smtClean="0">
                <a:solidFill>
                  <a:schemeClr val="tx1"/>
                </a:solidFill>
                <a:latin typeface="Arial" charset="0"/>
              </a:rPr>
              <a:t>2026 </a:t>
            </a:r>
            <a:r>
              <a:rPr lang="ru-RU" altLang="ru-RU" sz="1400" b="1" i="1" dirty="0">
                <a:solidFill>
                  <a:schemeClr val="tx1"/>
                </a:solidFill>
                <a:latin typeface="Arial" charset="0"/>
              </a:rPr>
              <a:t>годах: </a:t>
            </a:r>
            <a:r>
              <a:rPr lang="ru-RU" altLang="ru-RU" sz="1300" b="1" dirty="0" smtClean="0">
                <a:solidFill>
                  <a:schemeClr val="tx1"/>
                </a:solidFill>
                <a:latin typeface="Arial" charset="0"/>
              </a:rPr>
              <a:t>остатки </a:t>
            </a:r>
            <a:r>
              <a:rPr lang="ru-RU" altLang="ru-RU" sz="1300" b="1" dirty="0">
                <a:solidFill>
                  <a:schemeClr val="tx1"/>
                </a:solidFill>
                <a:latin typeface="Arial" charset="0"/>
              </a:rPr>
              <a:t>средств местного бюджета.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7155587"/>
              </p:ext>
            </p:extLst>
          </p:nvPr>
        </p:nvGraphicFramePr>
        <p:xfrm>
          <a:off x="827584" y="3068960"/>
          <a:ext cx="5616624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4801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ctrTitle"/>
          </p:nvPr>
        </p:nvSpPr>
        <p:spPr>
          <a:xfrm>
            <a:off x="2008721" y="548680"/>
            <a:ext cx="5299583" cy="678663"/>
          </a:xfr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anchor="ctr">
            <a:normAutofit/>
          </a:bodyPr>
          <a:lstStyle/>
          <a:p>
            <a:pPr algn="ctr" eaLnBrk="1" hangingPunct="1">
              <a:defRPr/>
            </a:pPr>
            <a:r>
              <a:rPr lang="ru-RU" altLang="ru-RU" sz="2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местного бюджета</a:t>
            </a:r>
          </a:p>
        </p:txBody>
      </p:sp>
      <p:sp>
        <p:nvSpPr>
          <p:cNvPr id="3277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44850" y="1063625"/>
            <a:ext cx="2849563" cy="746125"/>
          </a:xfrm>
        </p:spPr>
        <p:txBody>
          <a:bodyPr/>
          <a:lstStyle/>
          <a:p>
            <a:pPr eaLnBrk="1" hangingPunct="1"/>
            <a:r>
              <a:rPr lang="ru-RU" altLang="ru-RU" sz="2000" smtClean="0"/>
              <a:t>      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77988" y="3930336"/>
            <a:ext cx="2664295" cy="20986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от использования имущества, находящегося в муниципальной собственности, от передачи в аренду земельных участков, от платы за негативное воздействие на окружающую среду, продажи имущества, а также иные платежи в виде штрафов, санкций за нарушение законодательства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73747" y="3915815"/>
            <a:ext cx="2088729" cy="21002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 sz="1200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средства, получаемые из других бюджетов и фондов, а также от физических и юридических лиц, в том числе добровольные пожертвования</a:t>
            </a:r>
          </a:p>
          <a:p>
            <a:pPr>
              <a:defRPr/>
            </a:pP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43608" y="3905719"/>
            <a:ext cx="1930226" cy="20986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налоги, поступление которых предусмотрено налоговым законодательством, пени и штрафы, взимаемые за нарушение налогового законодательства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1520561" y="2924945"/>
            <a:ext cx="936625" cy="955862"/>
          </a:xfrm>
          <a:prstGeom prst="downArrow">
            <a:avLst/>
          </a:prstGeom>
          <a:solidFill>
            <a:srgbClr val="EED39E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srgbClr val="FFFFE1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4278336" y="2924946"/>
            <a:ext cx="863600" cy="955862"/>
          </a:xfrm>
          <a:prstGeom prst="downArrow">
            <a:avLst/>
          </a:prstGeom>
          <a:solidFill>
            <a:srgbClr val="EED39E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srgbClr val="FFFFE1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7020272" y="2914639"/>
            <a:ext cx="863600" cy="939349"/>
          </a:xfrm>
          <a:prstGeom prst="downArrow">
            <a:avLst/>
          </a:prstGeom>
          <a:solidFill>
            <a:srgbClr val="EED39E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srgbClr val="FFFFE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327121" y="1941984"/>
            <a:ext cx="2088729" cy="83894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</a:rPr>
              <a:t>Безвозмездные поступления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635896" y="1941984"/>
            <a:ext cx="2148481" cy="83894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</a:rPr>
              <a:t>Неналоговые доходы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043608" y="1941984"/>
            <a:ext cx="2118467" cy="83894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</a:rPr>
              <a:t>Налоговые доходы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209575" y="1196752"/>
            <a:ext cx="4946216" cy="57606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1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Доходы бюджета – поступающие в бюджет денежные средства от других бюджетов, юридических и физических лиц</a:t>
            </a:r>
          </a:p>
        </p:txBody>
      </p:sp>
    </p:spTree>
    <p:extLst>
      <p:ext uri="{BB962C8B-B14F-4D97-AF65-F5344CB8AC3E}">
        <p14:creationId xmlns:p14="http://schemas.microsoft.com/office/powerpoint/2010/main" val="292760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3"/>
          <p:cNvSpPr>
            <a:spLocks noGrp="1"/>
          </p:cNvSpPr>
          <p:nvPr>
            <p:ph type="title"/>
          </p:nvPr>
        </p:nvSpPr>
        <p:spPr>
          <a:xfrm>
            <a:off x="323850" y="530225"/>
            <a:ext cx="8434388" cy="719138"/>
          </a:xfrm>
        </p:spPr>
        <p:txBody>
          <a:bodyPr/>
          <a:lstStyle/>
          <a:p>
            <a:pPr algn="ctr"/>
            <a: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Бюджетообразующие (основные) налоги местного бюджета </a:t>
            </a:r>
            <a:b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на 2024 год и на плановый период 2025 и 2026 годов</a:t>
            </a:r>
          </a:p>
        </p:txBody>
      </p:sp>
      <p:sp>
        <p:nvSpPr>
          <p:cNvPr id="12" name="Выноска со стрелкой вниз 11"/>
          <p:cNvSpPr/>
          <p:nvPr/>
        </p:nvSpPr>
        <p:spPr>
          <a:xfrm>
            <a:off x="323850" y="1350054"/>
            <a:ext cx="2592388" cy="985838"/>
          </a:xfrm>
          <a:prstGeom prst="down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 на доходы физических лиц</a:t>
            </a:r>
          </a:p>
        </p:txBody>
      </p:sp>
      <p:sp>
        <p:nvSpPr>
          <p:cNvPr id="13" name="Выноска со стрелкой вниз 12"/>
          <p:cNvSpPr/>
          <p:nvPr/>
        </p:nvSpPr>
        <p:spPr>
          <a:xfrm>
            <a:off x="3061873" y="1348467"/>
            <a:ext cx="3313112" cy="987425"/>
          </a:xfrm>
          <a:prstGeom prst="down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Акцизы на нефтепродукты</a:t>
            </a:r>
          </a:p>
        </p:txBody>
      </p:sp>
      <p:sp>
        <p:nvSpPr>
          <p:cNvPr id="14" name="Выноска со стрелкой вниз 13"/>
          <p:cNvSpPr/>
          <p:nvPr/>
        </p:nvSpPr>
        <p:spPr>
          <a:xfrm>
            <a:off x="6534470" y="1321912"/>
            <a:ext cx="2419350" cy="985838"/>
          </a:xfrm>
          <a:prstGeom prst="down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Налог, взимаемый в связи с применением упрощенной системы налогообложения</a:t>
            </a:r>
          </a:p>
        </p:txBody>
      </p:sp>
      <p:sp>
        <p:nvSpPr>
          <p:cNvPr id="5" name="Блок-схема: типовой процесс 4"/>
          <p:cNvSpPr/>
          <p:nvPr/>
        </p:nvSpPr>
        <p:spPr>
          <a:xfrm>
            <a:off x="323850" y="2348880"/>
            <a:ext cx="2592388" cy="4127500"/>
          </a:xfrm>
          <a:prstGeom prst="flowChartPredefined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Налогоплательщики: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физические лица, получающие доходы</a:t>
            </a:r>
          </a:p>
          <a:p>
            <a:pPr algn="ctr">
              <a:defRPr/>
            </a:pPr>
            <a:endParaRPr lang="ru-RU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Налоговые ставки: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устанавливаются статьей 224 Налогового кодекса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Российской Федерации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 зачисляется </a:t>
            </a:r>
            <a:r>
              <a:rPr lang="ru-RU" sz="12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2024 году в </a:t>
            </a: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местный бюджет по нормативам:</a:t>
            </a:r>
          </a:p>
          <a:p>
            <a:pPr marL="171450" indent="-171450" algn="ctr">
              <a:buFontTx/>
              <a:buChar char="-"/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территории поселений –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%;</a:t>
            </a:r>
          </a:p>
          <a:p>
            <a:pPr marL="171450" indent="-171450" algn="ctr">
              <a:buFontTx/>
              <a:buChar char="-"/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межселенной территории –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%.</a:t>
            </a: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Блок-схема: типовой процесс 20"/>
          <p:cNvSpPr/>
          <p:nvPr/>
        </p:nvSpPr>
        <p:spPr>
          <a:xfrm>
            <a:off x="3042895" y="2342386"/>
            <a:ext cx="3313112" cy="4127500"/>
          </a:xfrm>
          <a:prstGeom prst="flowChartPredefined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Налогоплательщики: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организации, индивидуальные предприниматели и иные лица согласно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статье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179 Налогового кодекса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Российской Федерации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Налоговые ставки по налогообложению подакцизных товаров: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(автомобильный и прямогонный бензин, дизельное топливо, моторные масла для дизельных и (или) карбюраторных (инжекторных) двигателей) устанавливаются статьей 193 Налогового кодекса </a:t>
            </a:r>
          </a:p>
          <a:p>
            <a:pPr algn="ctr">
              <a:defRPr/>
            </a:pPr>
            <a:r>
              <a:rPr lang="ru-RU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Российской Федерации.</a:t>
            </a:r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Дифференцированные нормативы отчислений в местный бюджет:</a:t>
            </a:r>
          </a:p>
          <a:p>
            <a:pPr marL="171450" indent="-171450" algn="ctr">
              <a:buFontTx/>
              <a:buChar char="-"/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 –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0,3123%;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Tx/>
              <a:buChar char="-"/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 –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0,3123%;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Tx/>
              <a:buChar char="-"/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 –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0,3123%.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Блок-схема: типовой процесс 23"/>
          <p:cNvSpPr/>
          <p:nvPr/>
        </p:nvSpPr>
        <p:spPr>
          <a:xfrm>
            <a:off x="6534470" y="2335892"/>
            <a:ext cx="2419350" cy="4127500"/>
          </a:xfrm>
          <a:prstGeom prst="flowChartPredefined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Налогоплательщики: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организации, индивидуальные предприниматели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согласно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статье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346.12.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Налогового кодекса Российской Федерации</a:t>
            </a: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Налоговые ставки: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устанавливаются статьей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346.20.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Налогового кодекса Российской Федерации</a:t>
            </a: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 зачисляется в местный бюджет </a:t>
            </a: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нормативу: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размере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51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2338" y="211138"/>
            <a:ext cx="6781800" cy="16002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200" b="1" dirty="0" smtClean="0">
                <a:solidFill>
                  <a:srgbClr val="0D0D0D"/>
                </a:solidFill>
                <a:latin typeface="Arial" panose="020B0604020202020204" pitchFamily="34" charset="0"/>
                <a:ea typeface="Source Sans Pro Semibold" panose="020B0603030403020204" pitchFamily="34" charset="0"/>
                <a:cs typeface="Arial" panose="020B0604020202020204" pitchFamily="34" charset="0"/>
              </a:rPr>
              <a:t>Налоги, уплачиваемые жителями</a:t>
            </a:r>
            <a:br>
              <a:rPr lang="ru-RU" altLang="ru-RU" sz="2200" b="1" dirty="0" smtClean="0">
                <a:solidFill>
                  <a:srgbClr val="0D0D0D"/>
                </a:solidFill>
                <a:latin typeface="Arial" panose="020B0604020202020204" pitchFamily="34" charset="0"/>
                <a:ea typeface="Source Sans Pro Semibold" panose="020B0603030403020204" pitchFamily="34" charset="0"/>
                <a:cs typeface="Arial" panose="020B0604020202020204" pitchFamily="34" charset="0"/>
              </a:rPr>
            </a:br>
            <a:r>
              <a:rPr lang="ru-RU" altLang="ru-RU" sz="2200" b="1" dirty="0" smtClean="0">
                <a:solidFill>
                  <a:srgbClr val="0D0D0D"/>
                </a:solidFill>
                <a:latin typeface="Arial" panose="020B0604020202020204" pitchFamily="34" charset="0"/>
                <a:ea typeface="Source Sans Pro Semibold" panose="020B0603030403020204" pitchFamily="34" charset="0"/>
                <a:cs typeface="Arial" panose="020B0604020202020204" pitchFamily="34" charset="0"/>
              </a:rPr>
              <a:t> Уватского муниципального района </a:t>
            </a:r>
            <a:br>
              <a:rPr lang="ru-RU" altLang="ru-RU" sz="2200" b="1" dirty="0" smtClean="0">
                <a:solidFill>
                  <a:srgbClr val="0D0D0D"/>
                </a:solidFill>
                <a:latin typeface="Arial" panose="020B0604020202020204" pitchFamily="34" charset="0"/>
                <a:ea typeface="Source Sans Pro Semibold" panose="020B0603030403020204" pitchFamily="34" charset="0"/>
                <a:cs typeface="Arial" panose="020B0604020202020204" pitchFamily="34" charset="0"/>
              </a:rPr>
            </a:br>
            <a:r>
              <a:rPr lang="ru-RU" altLang="ru-RU" sz="2200" b="1" dirty="0" smtClean="0">
                <a:solidFill>
                  <a:srgbClr val="0D0D0D"/>
                </a:solidFill>
                <a:latin typeface="Arial" panose="020B0604020202020204" pitchFamily="34" charset="0"/>
                <a:ea typeface="Source Sans Pro Semibold" panose="020B0603030403020204" pitchFamily="34" charset="0"/>
                <a:cs typeface="Arial" panose="020B0604020202020204" pitchFamily="34" charset="0"/>
              </a:rPr>
              <a:t>в местный бюджет</a:t>
            </a:r>
          </a:p>
        </p:txBody>
      </p:sp>
      <p:sp>
        <p:nvSpPr>
          <p:cNvPr id="34819" name="TextBox 13"/>
          <p:cNvSpPr txBox="1">
            <a:spLocks noChangeArrowheads="1"/>
          </p:cNvSpPr>
          <p:nvPr/>
        </p:nvSpPr>
        <p:spPr bwMode="auto">
          <a:xfrm>
            <a:off x="4916488" y="3906838"/>
            <a:ext cx="12652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593725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868363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00" b="1">
                <a:solidFill>
                  <a:srgbClr val="240C1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Налоговые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00" b="1">
                <a:solidFill>
                  <a:srgbClr val="240C1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вычеты</a:t>
            </a:r>
          </a:p>
        </p:txBody>
      </p:sp>
      <p:sp>
        <p:nvSpPr>
          <p:cNvPr id="34820" name="TextBox 13"/>
          <p:cNvSpPr txBox="1">
            <a:spLocks noChangeArrowheads="1"/>
          </p:cNvSpPr>
          <p:nvPr/>
        </p:nvSpPr>
        <p:spPr bwMode="auto">
          <a:xfrm>
            <a:off x="2362200" y="3767138"/>
            <a:ext cx="20208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593725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868363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00" b="1">
                <a:solidFill>
                  <a:srgbClr val="240C1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Налог на доходы физических лиц  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00" b="1">
                <a:solidFill>
                  <a:srgbClr val="240C1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Глава 23 НК РФ</a:t>
            </a:r>
          </a:p>
        </p:txBody>
      </p:sp>
      <p:sp>
        <p:nvSpPr>
          <p:cNvPr id="34821" name="TextBox 13"/>
          <p:cNvSpPr txBox="1">
            <a:spLocks noChangeArrowheads="1"/>
          </p:cNvSpPr>
          <p:nvPr/>
        </p:nvSpPr>
        <p:spPr bwMode="auto">
          <a:xfrm>
            <a:off x="2366963" y="5213350"/>
            <a:ext cx="16256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593725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868363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00" b="1">
                <a:solidFill>
                  <a:srgbClr val="240C1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</a:t>
            </a:r>
          </a:p>
        </p:txBody>
      </p:sp>
      <p:sp>
        <p:nvSpPr>
          <p:cNvPr id="34822" name="Прямоугольник 38"/>
          <p:cNvSpPr>
            <a:spLocks noChangeArrowheads="1"/>
          </p:cNvSpPr>
          <p:nvPr/>
        </p:nvSpPr>
        <p:spPr bwMode="auto">
          <a:xfrm>
            <a:off x="323529" y="1998663"/>
            <a:ext cx="2427610" cy="346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80963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593725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868363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2DA2BF"/>
              </a:buClr>
              <a:buSzPct val="80000"/>
              <a:buFontTx/>
              <a:buNone/>
            </a:pPr>
            <a:r>
              <a:rPr lang="ru-RU" altLang="ru-RU" sz="14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Ставка налога 13%</a:t>
            </a:r>
          </a:p>
          <a:p>
            <a:pPr eaLnBrk="1" hangingPunct="1">
              <a:spcBef>
                <a:spcPts val="600"/>
              </a:spcBef>
              <a:buClr>
                <a:srgbClr val="2DA2BF"/>
              </a:buClr>
              <a:buSzPct val="80000"/>
              <a:buFontTx/>
              <a:buNone/>
            </a:pPr>
            <a:r>
              <a:rPr lang="ru-RU" altLang="ru-RU" sz="1100" b="1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В отдельных случаях:</a:t>
            </a:r>
          </a:p>
          <a:p>
            <a:pPr eaLnBrk="1" hangingPunct="1">
              <a:spcBef>
                <a:spcPts val="600"/>
              </a:spcBef>
              <a:buClr>
                <a:srgbClr val="2DA2BF"/>
              </a:buClr>
              <a:buSzPct val="80000"/>
              <a:buFontTx/>
              <a:buNone/>
            </a:pPr>
            <a:r>
              <a:rPr lang="ru-RU" altLang="ru-RU" sz="1100" b="1" i="1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35 % - </a:t>
            </a: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в отношении стоимости выигрышей, </a:t>
            </a:r>
            <a:r>
              <a:rPr lang="ru-RU" altLang="ru-RU" sz="1100" dirty="0" smtClean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призов и </a:t>
            </a: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т.д</a:t>
            </a:r>
            <a:r>
              <a:rPr lang="ru-RU" altLang="ru-RU" sz="1100" b="1" i="1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ts val="600"/>
              </a:spcBef>
              <a:buClr>
                <a:srgbClr val="2DA2BF"/>
              </a:buClr>
              <a:buSzPct val="80000"/>
              <a:buFontTx/>
              <a:buNone/>
            </a:pPr>
            <a:r>
              <a:rPr lang="ru-RU" altLang="ru-RU" sz="1100" b="1" i="1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30 % - </a:t>
            </a: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в отношении   доходов, получаемых  физическими лицами, не являющимися резидентами</a:t>
            </a:r>
          </a:p>
          <a:p>
            <a:pPr eaLnBrk="1" hangingPunct="1">
              <a:spcBef>
                <a:spcPts val="600"/>
              </a:spcBef>
              <a:buClr>
                <a:srgbClr val="2DA2BF"/>
              </a:buClr>
              <a:buSzPct val="80000"/>
              <a:buFontTx/>
              <a:buNone/>
            </a:pPr>
            <a:r>
              <a:rPr lang="ru-RU" altLang="ru-RU" sz="1100" b="1" i="1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15 % - </a:t>
            </a: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в виде дивидендов, полученных нерезидентами от долевого участия  в деятельности российских организаций</a:t>
            </a:r>
          </a:p>
          <a:p>
            <a:pPr algn="just" eaLnBrk="1" hangingPunct="1">
              <a:spcBef>
                <a:spcPts val="600"/>
              </a:spcBef>
              <a:buClr>
                <a:srgbClr val="2DA2BF"/>
              </a:buClr>
              <a:buSzPct val="80000"/>
              <a:buFontTx/>
              <a:buNone/>
            </a:pPr>
            <a:r>
              <a:rPr lang="ru-RU" altLang="ru-RU" sz="1100" b="1" i="1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9 % - </a:t>
            </a: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в отношении доходов в виде процентов по облигациям с ипотечным покрытием</a:t>
            </a:r>
          </a:p>
          <a:p>
            <a:pPr eaLnBrk="1" hangingPunct="1">
              <a:spcBef>
                <a:spcPts val="600"/>
              </a:spcBef>
              <a:buClr>
                <a:srgbClr val="2DA2BF"/>
              </a:buClr>
              <a:buSzPct val="80000"/>
              <a:buFontTx/>
              <a:buNone/>
            </a:pPr>
            <a:endParaRPr lang="ru-RU" altLang="ru-RU" sz="1000" b="1" i="1" dirty="0">
              <a:solidFill>
                <a:srgbClr val="F8E5DA"/>
              </a:solidFill>
              <a:latin typeface="Arial" charset="0"/>
              <a:cs typeface="Arial" charset="0"/>
            </a:endParaRPr>
          </a:p>
        </p:txBody>
      </p:sp>
      <p:sp>
        <p:nvSpPr>
          <p:cNvPr id="34823" name="TextBox 16"/>
          <p:cNvSpPr txBox="1">
            <a:spLocks noChangeArrowheads="1"/>
          </p:cNvSpPr>
          <p:nvPr/>
        </p:nvSpPr>
        <p:spPr bwMode="auto">
          <a:xfrm>
            <a:off x="6804025" y="2470934"/>
            <a:ext cx="2016447" cy="2970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593725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868363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b="1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Стандартные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отдельным категориям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физических лиц и на детей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b="1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Социальные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обучение, лечение,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добровольное страхование, суммы пожертвований, и т.д</a:t>
            </a:r>
            <a:r>
              <a:rPr lang="ru-RU" altLang="ru-RU" sz="1100" b="1" i="1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b="1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Имущественные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продажа имущества,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строительство или покупка жилья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b="1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Профессиональные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 smtClean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предпринимателям </a:t>
            </a: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и лицам,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занимающимся частной практикой</a:t>
            </a:r>
          </a:p>
        </p:txBody>
      </p:sp>
      <p:sp>
        <p:nvSpPr>
          <p:cNvPr id="42" name="Стрелка влево 41"/>
          <p:cNvSpPr/>
          <p:nvPr/>
        </p:nvSpPr>
        <p:spPr>
          <a:xfrm>
            <a:off x="2994185" y="3212976"/>
            <a:ext cx="1577815" cy="1538566"/>
          </a:xfrm>
          <a:prstGeom prst="leftArrow">
            <a:avLst>
              <a:gd name="adj1" fmla="val 48351"/>
              <a:gd name="adj2" fmla="val 50000"/>
            </a:avLst>
          </a:prstGeom>
          <a:solidFill>
            <a:schemeClr val="accent4">
              <a:lumMod val="75000"/>
              <a:alpha val="2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  <a:latin typeface="Book Antiqua"/>
            </a:endParaRPr>
          </a:p>
        </p:txBody>
      </p:sp>
      <p:sp>
        <p:nvSpPr>
          <p:cNvPr id="43" name="Левая фигурная скобка 42"/>
          <p:cNvSpPr/>
          <p:nvPr/>
        </p:nvSpPr>
        <p:spPr>
          <a:xfrm>
            <a:off x="6378430" y="2470934"/>
            <a:ext cx="365125" cy="3022649"/>
          </a:xfrm>
          <a:prstGeom prst="leftBrace">
            <a:avLst>
              <a:gd name="adj1" fmla="val 8333"/>
              <a:gd name="adj2" fmla="val 50224"/>
            </a:avLst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8E5DA"/>
              </a:solidFill>
              <a:latin typeface="Book Antiqua"/>
            </a:endParaRPr>
          </a:p>
        </p:txBody>
      </p:sp>
      <p:sp>
        <p:nvSpPr>
          <p:cNvPr id="4" name="Стрелка вправо 3" title="Налоговые вычеты"/>
          <p:cNvSpPr/>
          <p:nvPr/>
        </p:nvSpPr>
        <p:spPr>
          <a:xfrm>
            <a:off x="4734846" y="3212976"/>
            <a:ext cx="1573879" cy="1528521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900" b="1" dirty="0">
                <a:solidFill>
                  <a:srgbClr val="240C1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Налоговые </a:t>
            </a:r>
          </a:p>
          <a:p>
            <a:pPr eaLnBrk="1" hangingPunct="1"/>
            <a:r>
              <a:rPr lang="ru-RU" altLang="ru-RU" sz="900" b="1" dirty="0">
                <a:solidFill>
                  <a:srgbClr val="240C1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вычеты</a:t>
            </a:r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2566439" y="2470934"/>
            <a:ext cx="369398" cy="3022650"/>
          </a:xfrm>
          <a:prstGeom prst="rightBrac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09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3425" y="692696"/>
            <a:ext cx="7561263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latin typeface="Arial"/>
                <a:ea typeface="+mj-ea"/>
                <a:cs typeface="+mj-cs"/>
              </a:rPr>
              <a:t>Основные изменения</a:t>
            </a:r>
            <a:br>
              <a:rPr lang="ru-RU" b="1" kern="0" dirty="0">
                <a:latin typeface="Arial"/>
                <a:ea typeface="+mj-ea"/>
                <a:cs typeface="+mj-cs"/>
              </a:rPr>
            </a:br>
            <a:r>
              <a:rPr lang="ru-RU" b="1" kern="0" dirty="0">
                <a:latin typeface="Arial"/>
                <a:ea typeface="+mj-ea"/>
                <a:cs typeface="+mj-cs"/>
              </a:rPr>
              <a:t>бюджетного законодательства </a:t>
            </a:r>
            <a:r>
              <a:rPr lang="ru-RU" b="1" kern="0" dirty="0" smtClean="0">
                <a:latin typeface="Arial"/>
                <a:ea typeface="+mj-ea"/>
                <a:cs typeface="+mj-cs"/>
              </a:rPr>
              <a:t>Российской Федерации </a:t>
            </a:r>
            <a:r>
              <a:rPr lang="ru-RU" b="1" kern="0" dirty="0">
                <a:latin typeface="Arial"/>
                <a:ea typeface="+mj-ea"/>
                <a:cs typeface="+mj-cs"/>
              </a:rPr>
              <a:t>в </a:t>
            </a:r>
            <a:r>
              <a:rPr lang="ru-RU" b="1" kern="0" dirty="0" smtClean="0">
                <a:latin typeface="Arial"/>
                <a:ea typeface="+mj-ea"/>
                <a:cs typeface="+mj-cs"/>
              </a:rPr>
              <a:t>2023 году,</a:t>
            </a:r>
            <a:r>
              <a:rPr lang="ru-RU" b="1" kern="0" dirty="0">
                <a:latin typeface="Arial"/>
                <a:ea typeface="+mj-ea"/>
                <a:cs typeface="+mj-cs"/>
              </a:rPr>
              <a:t> </a:t>
            </a:r>
            <a:r>
              <a:rPr lang="ru-RU" b="1" kern="0" dirty="0" smtClean="0">
                <a:latin typeface="Arial"/>
                <a:ea typeface="+mj-ea"/>
                <a:cs typeface="+mj-cs"/>
              </a:rPr>
              <a:t>оказавшие </a:t>
            </a:r>
            <a:r>
              <a:rPr lang="ru-RU" b="1" kern="0" dirty="0">
                <a:latin typeface="Arial"/>
                <a:ea typeface="+mj-ea"/>
                <a:cs typeface="+mj-cs"/>
              </a:rPr>
              <a:t>влияние на доходы бюджета Уватского муниципального района</a:t>
            </a:r>
            <a:endParaRPr lang="ru-RU" kern="0" dirty="0"/>
          </a:p>
        </p:txBody>
      </p:sp>
      <p:sp>
        <p:nvSpPr>
          <p:cNvPr id="35843" name="Прямоугольник 2"/>
          <p:cNvSpPr>
            <a:spLocks noChangeArrowheads="1"/>
          </p:cNvSpPr>
          <p:nvPr/>
        </p:nvSpPr>
        <p:spPr bwMode="auto">
          <a:xfrm>
            <a:off x="827088" y="1918245"/>
            <a:ext cx="7467600" cy="467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r>
              <a:rPr lang="ru-RU" alt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Передача в бюджет муниципального района единого норматива отчислений </a:t>
            </a:r>
            <a:r>
              <a:rPr lang="ru-RU" alt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размере </a:t>
            </a: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ru-RU" alt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процентов </a:t>
            </a: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подлежащих зачислению в соответствии с Бюджетным кодексом Российской Федерации в бюджет субъекта Российской </a:t>
            </a:r>
            <a:r>
              <a:rPr lang="ru-RU" alt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Федерации </a:t>
            </a: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налога на доходы физических лиц (за исключением налога на доходы физических лиц в части суммы налога, превышающей 650 тысяч рублей, относящейся к части налоговой базы, превышающей 5 миллионов рублей) и налога на доходы физических лиц, уплачиваемого иностранными гражданами в виде фиксированного авансового платежа при осуществлении ими на территории Российской Федерации трудовой деятельности на основании патента; 17 </a:t>
            </a:r>
            <a:r>
              <a:rPr lang="ru-RU" alt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процентов подлежащего </a:t>
            </a: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зачислению в соответствии с Бюджетным кодексом Российской Федерации в бюджет субъекта Российской </a:t>
            </a:r>
            <a:r>
              <a:rPr lang="ru-RU" alt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Федерации </a:t>
            </a: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налога на доходы физических лиц в части суммы налога, превышающей 650 тысяч рублей, относящейся к части налоговой базы, превышающей 5 миллионов </a:t>
            </a:r>
            <a:r>
              <a:rPr lang="ru-RU" alt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рублей.</a:t>
            </a:r>
            <a:endParaRPr lang="ru-RU" altLang="ru-RU" sz="1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alt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Передача </a:t>
            </a: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бюджет муниципального района единого норматива отчислений </a:t>
            </a:r>
            <a:r>
              <a:rPr lang="ru-RU" alt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размере 50 процентов подлежащего зачислению </a:t>
            </a: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соответствии с Бюджетным кодексом Российской Федерации в бюджет субъекта Российской Федерации налога, взимаемого в связи с применением упрощенной системы налогообложения в следующих объемах:</a:t>
            </a:r>
          </a:p>
          <a:p>
            <a:pPr algn="ctr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r>
              <a:rPr lang="ru-RU" altLang="ru-RU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2024 </a:t>
            </a:r>
            <a:r>
              <a:rPr lang="ru-RU" alt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 </a:t>
            </a:r>
            <a:r>
              <a:rPr lang="ru-RU" alt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alt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21 870,8 тысяч </a:t>
            </a:r>
            <a:r>
              <a:rPr lang="ru-RU" alt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</a:p>
          <a:p>
            <a:pPr algn="ctr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r>
              <a:rPr lang="ru-RU" alt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altLang="ru-RU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ru-RU" alt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r>
              <a:rPr lang="ru-RU" alt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alt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22 745,6 тысяч </a:t>
            </a:r>
            <a:r>
              <a:rPr lang="ru-RU" alt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</a:p>
          <a:p>
            <a:pPr algn="ctr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r>
              <a:rPr lang="ru-RU" alt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altLang="ru-RU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ru-RU" alt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 </a:t>
            </a:r>
            <a:r>
              <a:rPr lang="ru-RU" alt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alt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23 655,5 тысяч рублей</a:t>
            </a:r>
          </a:p>
          <a:p>
            <a:pPr algn="ctr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endParaRPr lang="ru-RU" altLang="ru-RU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r>
              <a:rPr lang="ru-RU" alt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составе неналоговых доходов учтено зачисление в бюджет муниципального района 100 процентов, подлежащих зачислению в соответствии с Бюджетным кодексом Российской Федерации в бюджет субъекта Российской Федерации административных штрафов, установленных Кодексом Тюменской области об административной ответственности, за нарушение законов и иных нормативных правовых актов Тюменской области, в случае если постановления о наложении административных штрафов вынесены административными </a:t>
            </a:r>
            <a:r>
              <a:rPr lang="ru-RU" alt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комиссиями (в 2024 году – 6,0 тысяч рублей, в 2025 году – 6,0 тысяч рублей, в 2026 году – 6,0 тысяч рублей).</a:t>
            </a:r>
            <a:endParaRPr lang="ru-RU" altLang="ru-RU" sz="1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30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рямоугольник 5"/>
          <p:cNvSpPr>
            <a:spLocks noChangeArrowheads="1"/>
          </p:cNvSpPr>
          <p:nvPr/>
        </p:nvSpPr>
        <p:spPr bwMode="auto">
          <a:xfrm>
            <a:off x="514350" y="620713"/>
            <a:ext cx="804386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endParaRPr lang="ru-RU" altLang="ru-RU" sz="2000" b="1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Информация 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о планируемых доходах бюджета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Уватского муниципального района на 2023 год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и на планируемые 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2024 </a:t>
            </a:r>
            <a:r>
              <a:rPr lang="ru-RU" alt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- 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2026 годы (тыс. рублей)</a:t>
            </a:r>
            <a:endParaRPr lang="ru-RU" altLang="ru-RU" sz="2000" b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860569"/>
              </p:ext>
            </p:extLst>
          </p:nvPr>
        </p:nvGraphicFramePr>
        <p:xfrm>
          <a:off x="457200" y="2810682"/>
          <a:ext cx="8229600" cy="2638398"/>
        </p:xfrm>
        <a:graphic>
          <a:graphicData uri="http://schemas.openxmlformats.org/drawingml/2006/table">
            <a:tbl>
              <a:tblPr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003997"/>
                <a:gridCol w="1371600"/>
                <a:gridCol w="1352282"/>
                <a:gridCol w="1265349"/>
                <a:gridCol w="1236372"/>
              </a:tblGrid>
              <a:tr h="4245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effectLst/>
                          <a:latin typeface="Arial"/>
                        </a:rPr>
                        <a:t>Наименование доходов</a:t>
                      </a:r>
                    </a:p>
                  </a:txBody>
                  <a:tcPr marL="5795" marR="5795" marT="57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2023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2024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2025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2026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562163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effectLst/>
                          <a:latin typeface="Arial"/>
                        </a:rPr>
                        <a:t>Налоговые доходы</a:t>
                      </a:r>
                    </a:p>
                  </a:txBody>
                  <a:tcPr marL="5795" marR="5795" marT="57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 dirty="0">
                          <a:effectLst/>
                          <a:latin typeface="Arial"/>
                        </a:rPr>
                        <a:t>576 109,6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 dirty="0">
                          <a:effectLst/>
                          <a:latin typeface="Arial"/>
                        </a:rPr>
                        <a:t>711 493,8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>
                          <a:effectLst/>
                          <a:latin typeface="Arial"/>
                        </a:rPr>
                        <a:t>734 344,6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>
                          <a:effectLst/>
                          <a:latin typeface="Arial"/>
                        </a:rPr>
                        <a:t>777 827,7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608527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>
                          <a:effectLst/>
                          <a:latin typeface="Arial"/>
                        </a:rPr>
                        <a:t>Неналоговые доходы</a:t>
                      </a:r>
                    </a:p>
                  </a:txBody>
                  <a:tcPr marL="5795" marR="5795" marT="57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>
                          <a:effectLst/>
                          <a:latin typeface="Arial"/>
                        </a:rPr>
                        <a:t>67 708,3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 dirty="0">
                          <a:effectLst/>
                          <a:latin typeface="Arial"/>
                        </a:rPr>
                        <a:t>66 588,0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 dirty="0">
                          <a:effectLst/>
                          <a:latin typeface="Arial"/>
                        </a:rPr>
                        <a:t>67 347,0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>
                          <a:effectLst/>
                          <a:latin typeface="Arial"/>
                        </a:rPr>
                        <a:t>68 140,0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98412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effectLst/>
                          <a:latin typeface="Arial"/>
                        </a:rPr>
                        <a:t>Безвозмездные поступления</a:t>
                      </a:r>
                    </a:p>
                  </a:txBody>
                  <a:tcPr marL="5795" marR="5795" marT="57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>
                          <a:effectLst/>
                          <a:latin typeface="Arial"/>
                        </a:rPr>
                        <a:t>2 395 635,1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>
                          <a:effectLst/>
                          <a:latin typeface="Arial"/>
                        </a:rPr>
                        <a:t>1 848 372,8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 dirty="0">
                          <a:effectLst/>
                          <a:latin typeface="Arial"/>
                        </a:rPr>
                        <a:t>1 827 375,6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 dirty="0">
                          <a:effectLst/>
                          <a:latin typeface="Arial"/>
                        </a:rPr>
                        <a:t>1 604 755,2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544776"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b="1" i="0" u="none" strike="noStrike">
                          <a:effectLst/>
                          <a:latin typeface="Arial"/>
                        </a:rPr>
                        <a:t>Всего доходов:</a:t>
                      </a:r>
                    </a:p>
                  </a:txBody>
                  <a:tcPr marL="5795" marR="5795" marT="57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>
                          <a:effectLst/>
                          <a:latin typeface="Arial"/>
                        </a:rPr>
                        <a:t>3 039 453,0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>
                          <a:effectLst/>
                          <a:latin typeface="Arial"/>
                        </a:rPr>
                        <a:t>2 626 454,6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>
                          <a:effectLst/>
                          <a:latin typeface="Arial"/>
                        </a:rPr>
                        <a:t>2 629 067,2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 dirty="0">
                          <a:effectLst/>
                          <a:latin typeface="Arial"/>
                        </a:rPr>
                        <a:t>2 450 722,9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249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Прямоугольник 2"/>
          <p:cNvSpPr/>
          <p:nvPr/>
        </p:nvSpPr>
        <p:spPr>
          <a:xfrm>
            <a:off x="1115616" y="721671"/>
            <a:ext cx="7247334" cy="11521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>
                <a:solidFill>
                  <a:schemeClr val="tx1"/>
                </a:solidFill>
                <a:latin typeface="Arial" charset="0"/>
                <a:cs typeface="Arial" charset="0"/>
              </a:rPr>
              <a:t>Информация о структуре налоговых и неналоговых доходов бюджета Уватского муниципального </a:t>
            </a:r>
            <a:r>
              <a:rPr lang="ru-RU" altLang="ru-RU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района</a:t>
            </a:r>
          </a:p>
          <a:p>
            <a:pPr algn="ctr">
              <a:defRPr/>
            </a:pPr>
            <a:r>
              <a:rPr lang="ru-RU" altLang="ru-RU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в 2023-2026 </a:t>
            </a:r>
            <a:r>
              <a:rPr lang="ru-RU" altLang="ru-RU" b="1" dirty="0">
                <a:solidFill>
                  <a:schemeClr val="tx1"/>
                </a:solidFill>
                <a:latin typeface="Arial" charset="0"/>
                <a:cs typeface="Arial" charset="0"/>
              </a:rPr>
              <a:t>годах (тыс. рублей)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1873774"/>
            <a:ext cx="7247334" cy="54711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налоговых и неналоговых доходов в </a:t>
            </a:r>
            <a:r>
              <a:rPr 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 </a:t>
            </a:r>
            <a:endParaRPr lang="ru-RU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рублей)</a:t>
            </a:r>
          </a:p>
        </p:txBody>
      </p:sp>
      <p:graphicFrame>
        <p:nvGraphicFramePr>
          <p:cNvPr id="4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5002147"/>
              </p:ext>
            </p:extLst>
          </p:nvPr>
        </p:nvGraphicFramePr>
        <p:xfrm>
          <a:off x="184150" y="2564904"/>
          <a:ext cx="8848725" cy="3978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9250658"/>
              </p:ext>
            </p:extLst>
          </p:nvPr>
        </p:nvGraphicFramePr>
        <p:xfrm>
          <a:off x="431478" y="2347103"/>
          <a:ext cx="8496944" cy="3850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7237278"/>
              </p:ext>
            </p:extLst>
          </p:nvPr>
        </p:nvGraphicFramePr>
        <p:xfrm>
          <a:off x="107504" y="1772816"/>
          <a:ext cx="8879526" cy="5229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4801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764704"/>
            <a:ext cx="6192688" cy="79208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Структура налоговых и неналоговых доходов бюджета Уватского муниципального района в </a:t>
            </a:r>
            <a:r>
              <a:rPr lang="ru-RU" alt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2024-2026 </a:t>
            </a:r>
            <a:r>
              <a:rPr lang="ru-RU" altLang="ru-RU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годах</a:t>
            </a:r>
          </a:p>
          <a:p>
            <a:pPr algn="ctr">
              <a:defRPr/>
            </a:pPr>
            <a:r>
              <a:rPr lang="ru-RU" altLang="ru-RU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(тыс. рублей)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258575"/>
              </p:ext>
            </p:extLst>
          </p:nvPr>
        </p:nvGraphicFramePr>
        <p:xfrm>
          <a:off x="457200" y="1939521"/>
          <a:ext cx="8229601" cy="4380721"/>
        </p:xfrm>
        <a:graphic>
          <a:graphicData uri="http://schemas.openxmlformats.org/drawingml/2006/table">
            <a:tbl>
              <a:tblPr/>
              <a:tblGrid>
                <a:gridCol w="2657091"/>
                <a:gridCol w="922601"/>
                <a:gridCol w="913375"/>
                <a:gridCol w="913375"/>
                <a:gridCol w="959505"/>
                <a:gridCol w="959505"/>
                <a:gridCol w="904149"/>
              </a:tblGrid>
              <a:tr h="2743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Arial"/>
                        </a:rPr>
                        <a:t>Наименование дохода</a:t>
                      </a:r>
                    </a:p>
                  </a:txBody>
                  <a:tcPr marL="5598" marR="5598" marT="55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2024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2025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2026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18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Сумма (тыс.руб.)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Структура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Сумма (тыс.руб.)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Структура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Сумма (тыс.руб.)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Структура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3233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Налог на доходы физических лиц</a:t>
                      </a:r>
                    </a:p>
                  </a:txBody>
                  <a:tcPr marL="5598" marR="5598" marT="55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661 382,7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85,0017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683 207,1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85,2207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724 581,0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85,6511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2624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5598" marR="5598" marT="55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23 554,6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3,0273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23 518,8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2,9336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24 523,2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2,8988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2953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Налоги на совокупный доход</a:t>
                      </a:r>
                    </a:p>
                  </a:txBody>
                  <a:tcPr marL="5598" marR="5598" marT="55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23 278,8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2,9918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24 209,9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3,0199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25 178,4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2,9763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3233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Государственная пошлина</a:t>
                      </a:r>
                    </a:p>
                  </a:txBody>
                  <a:tcPr marL="5598" marR="5598" marT="55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3 277,7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0,4213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3 408,8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0,4252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3 545,1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0,4191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5983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5598" marR="5598" marT="55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24 984,0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3,2110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25 679,0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3,2031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26 404,0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3,1212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5689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5598" marR="5598" marT="55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38 458,0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4,9427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38 458,0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4,7971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38 458,0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4,5460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107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5598" marR="5598" marT="55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120,0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0,0154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125,0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0,0156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130,0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0,0154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1987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b="1" i="0" u="none" strike="noStrike" dirty="0">
                          <a:effectLst/>
                          <a:latin typeface="Arial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5598" marR="5598" marT="55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721,0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0,0927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738,0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0,0921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756,0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0,0894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42129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Штрафы, санкции, возмещение ущерба</a:t>
                      </a:r>
                    </a:p>
                  </a:txBody>
                  <a:tcPr marL="5598" marR="5598" marT="55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2 305,0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0,2962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2 347,0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0,2928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2 392,0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0,2828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1427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ВСЕГО НАЛОГОВЫХ И НЕНАЛОГОВЫХ ДОХОДОВ</a:t>
                      </a:r>
                    </a:p>
                  </a:txBody>
                  <a:tcPr marL="5598" marR="5598" marT="55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778 081,8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801 691,6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>
                          <a:effectLst/>
                          <a:latin typeface="Arial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effectLst/>
                          <a:latin typeface="Arial"/>
                        </a:rPr>
                        <a:t>845 967,7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1" u="none" strike="noStrike" dirty="0">
                          <a:effectLst/>
                          <a:latin typeface="Arial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998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>
          <a:xfrm>
            <a:off x="755576" y="836712"/>
            <a:ext cx="7772400" cy="41433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местного бюджета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208962" cy="4530725"/>
          </a:xfrm>
        </p:spPr>
        <p:txBody>
          <a:bodyPr rtlCol="0">
            <a:normAutofit lnSpcReduction="1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1800" b="1" dirty="0" smtClean="0"/>
              <a:t>Расходы местного бюджета </a:t>
            </a:r>
            <a:r>
              <a:rPr lang="ru-RU" sz="1800" dirty="0" smtClean="0"/>
              <a:t>– денежные средства, направляемые на финансовое обеспечение решения задач и функций местного самоуправления.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000" dirty="0" smtClean="0"/>
          </a:p>
          <a:p>
            <a:pPr marL="0" indent="0" algn="ju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dirty="0" smtClean="0"/>
              <a:t>Расходы бюджета Уватского муниципального района формируются по отдельным направлениям, необходимым </a:t>
            </a:r>
            <a:r>
              <a:rPr lang="ru-RU" sz="1800" dirty="0"/>
              <a:t>для исполнения полномочий органов местного самоуправления </a:t>
            </a:r>
            <a:r>
              <a:rPr lang="ru-RU" sz="1800" dirty="0" smtClean="0"/>
              <a:t>муниципального района в соответствии с Федеральным законом от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06.10.2003 № 131-ФЗ</a:t>
            </a:r>
            <a:r>
              <a:rPr lang="ru-RU" sz="1800" dirty="0" smtClean="0"/>
              <a:t> «Об общих принципах организации местного самоуправления в Российской Федерации». 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000" dirty="0" smtClean="0"/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dirty="0" smtClean="0"/>
              <a:t>Расходы бюджета муниципального района </a:t>
            </a:r>
            <a:r>
              <a:rPr lang="ru-RU" sz="1800" u="sng" dirty="0" smtClean="0"/>
              <a:t>классифицируются</a:t>
            </a:r>
            <a:r>
              <a:rPr lang="ru-RU" sz="1800" dirty="0" smtClean="0"/>
              <a:t>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по главным распорядителям средств местного бюджета;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по разделам и подразделам;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по муниципальным программам Уватского муниципального района на очередной финансовый год и плановый период;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по целевым статьям расходов.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dirty="0" smtClean="0"/>
              <a:t>	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>
          <a:xfrm>
            <a:off x="330804" y="836712"/>
            <a:ext cx="8137525" cy="635546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Расходы бюджета Уватского муниципального района</a:t>
            </a:r>
            <a:b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на 2024 год и плановый период 2025 и 2026 годов</a:t>
            </a:r>
          </a:p>
        </p:txBody>
      </p:sp>
      <p:sp>
        <p:nvSpPr>
          <p:cNvPr id="40964" name="TextBox 1"/>
          <p:cNvSpPr txBox="1">
            <a:spLocks noChangeArrowheads="1"/>
          </p:cNvSpPr>
          <p:nvPr/>
        </p:nvSpPr>
        <p:spPr bwMode="auto">
          <a:xfrm>
            <a:off x="1619672" y="5588455"/>
            <a:ext cx="48958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i="1" dirty="0">
                <a:solidFill>
                  <a:schemeClr val="tx1"/>
                </a:solidFill>
                <a:latin typeface="Arial" charset="0"/>
              </a:rPr>
              <a:t>Расходы бюджета, тыс. рублей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52578"/>
              </p:ext>
            </p:extLst>
          </p:nvPr>
        </p:nvGraphicFramePr>
        <p:xfrm>
          <a:off x="1259632" y="1772815"/>
          <a:ext cx="6624736" cy="3600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>
          <a:xfrm>
            <a:off x="604837" y="643427"/>
            <a:ext cx="8137525" cy="694345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расходов бюджета Уватского муниципального района  в 2024 году</a:t>
            </a:r>
          </a:p>
        </p:txBody>
      </p:sp>
      <p:sp>
        <p:nvSpPr>
          <p:cNvPr id="41987" name="TextBox 1"/>
          <p:cNvSpPr txBox="1">
            <a:spLocks noChangeArrowheads="1"/>
          </p:cNvSpPr>
          <p:nvPr/>
        </p:nvSpPr>
        <p:spPr bwMode="auto">
          <a:xfrm>
            <a:off x="827088" y="6199188"/>
            <a:ext cx="3168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dirty="0">
                <a:solidFill>
                  <a:srgbClr val="FF0000"/>
                </a:solidFill>
                <a:latin typeface="Arial" charset="0"/>
              </a:rPr>
              <a:t>Расходы бюджета, тыс. рублей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5045422"/>
              </p:ext>
            </p:extLst>
          </p:nvPr>
        </p:nvGraphicFramePr>
        <p:xfrm>
          <a:off x="827088" y="1496488"/>
          <a:ext cx="7424738" cy="5000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7830020"/>
              </p:ext>
            </p:extLst>
          </p:nvPr>
        </p:nvGraphicFramePr>
        <p:xfrm>
          <a:off x="847870" y="1772816"/>
          <a:ext cx="7612562" cy="4048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7096452"/>
              </p:ext>
            </p:extLst>
          </p:nvPr>
        </p:nvGraphicFramePr>
        <p:xfrm>
          <a:off x="611560" y="1988840"/>
          <a:ext cx="7704856" cy="47497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5661"/>
                <a:gridCol w="1629873"/>
                <a:gridCol w="1555788"/>
                <a:gridCol w="1333534"/>
              </a:tblGrid>
              <a:tr h="446241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Наименование</a:t>
                      </a:r>
                    </a:p>
                    <a:p>
                      <a:pPr algn="ctr"/>
                      <a:r>
                        <a:rPr lang="ru-RU" sz="1800" dirty="0" smtClean="0"/>
                        <a:t>раздела, подраздела</a:t>
                      </a:r>
                      <a:endParaRPr lang="ru-RU" sz="1800" dirty="0"/>
                    </a:p>
                  </a:txBody>
                  <a:tcPr marL="91433" marR="91433" marT="45727" marB="45727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Бюджет</a:t>
                      </a:r>
                      <a:endParaRPr lang="ru-RU" sz="1800" dirty="0"/>
                    </a:p>
                  </a:txBody>
                  <a:tcPr marL="91433" marR="91433" marT="45727" marB="45727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4624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</a:tr>
              <a:tr h="584093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ОБЩЕГОСУДАРСТВЕННЫЕ ВОПРОСЫ</a:t>
                      </a:r>
                      <a:endParaRPr lang="ru-RU" sz="1400" b="0" dirty="0"/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188 719,7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179 606,2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182 760,8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</a:tr>
              <a:tr h="1065107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НАЦИОНАЛЬНАЯ БЕЗОПАСНОСТЬ И ПРАВООХРАНИТЕЛЬНАЯ ДЕЯТЕЛЬНОСТЬ</a:t>
                      </a:r>
                      <a:endParaRPr lang="ru-RU" sz="1400" b="0" dirty="0"/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11 681,0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335,0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12 211,0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</a:tr>
              <a:tr h="446241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НАЦИОНАЛЬНАЯ</a:t>
                      </a:r>
                      <a:r>
                        <a:rPr lang="ru-RU" sz="1400" b="0" baseline="0" dirty="0" smtClean="0"/>
                        <a:t> ОБОРОНА</a:t>
                      </a:r>
                      <a:endParaRPr lang="ru-RU" sz="1400" b="0" dirty="0" smtClean="0"/>
                    </a:p>
                    <a:p>
                      <a:endParaRPr lang="ru-RU" sz="1400" b="0" dirty="0" smtClean="0"/>
                    </a:p>
                    <a:p>
                      <a:r>
                        <a:rPr lang="ru-RU" sz="1400" b="0" dirty="0" smtClean="0"/>
                        <a:t>НАЦИОНАЛЬНАЯ </a:t>
                      </a:r>
                      <a:r>
                        <a:rPr lang="ru-RU" sz="1400" b="0" dirty="0" smtClean="0"/>
                        <a:t>ЭКОНОМИКА</a:t>
                      </a:r>
                      <a:endParaRPr lang="ru-RU" sz="1400" b="0" dirty="0"/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4385,0</a:t>
                      </a:r>
                    </a:p>
                    <a:p>
                      <a:pPr algn="ctr"/>
                      <a:endParaRPr lang="ru-RU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459 292,5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4764,0</a:t>
                      </a:r>
                    </a:p>
                    <a:p>
                      <a:pPr algn="ctr"/>
                      <a:endParaRPr lang="ru-RU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390 894,8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5182,0</a:t>
                      </a:r>
                    </a:p>
                    <a:p>
                      <a:pPr algn="ctr"/>
                      <a:endParaRPr lang="ru-RU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 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159,0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</a:tr>
              <a:tr h="584093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ЖИЛИЩНО-КОММУНАЛЬНОЕ ХОЗЯЙСТВО</a:t>
                      </a:r>
                      <a:endParaRPr lang="ru-RU" sz="1400" b="0" dirty="0"/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93 623,0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83 610,9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69 452,2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</a:tr>
              <a:tr h="446241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ОХРАНА ОКРУЖАЮЩЕЙ СРЕДЫ</a:t>
                      </a:r>
                      <a:endParaRPr lang="ru-RU" sz="1400" b="0" dirty="0"/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44 292,5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39 288,0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39 288,0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</a:tr>
              <a:tr h="446241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ОБРАЗОВАНИЕ</a:t>
                      </a:r>
                      <a:endParaRPr lang="ru-RU" sz="1400" b="0" dirty="0"/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1 097 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688,1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1 114 679,6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1 142 465,5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5536" y="764704"/>
            <a:ext cx="80645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Распределение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средств бюджета Уватского муниципального района по разделам и подразделам классификации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расходов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60232" y="1556792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>
                <a:solidFill>
                  <a:srgbClr val="FF0000"/>
                </a:solidFill>
              </a:rPr>
              <a:t>т</a:t>
            </a:r>
            <a:r>
              <a:rPr lang="ru-RU" sz="1200" b="1" dirty="0" smtClean="0">
                <a:solidFill>
                  <a:srgbClr val="FF0000"/>
                </a:solidFill>
              </a:rPr>
              <a:t>ыс. рублей</a:t>
            </a:r>
            <a:endParaRPr lang="ru-RU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766804"/>
              </p:ext>
            </p:extLst>
          </p:nvPr>
        </p:nvGraphicFramePr>
        <p:xfrm>
          <a:off x="778457" y="1972290"/>
          <a:ext cx="7488237" cy="4510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097"/>
                <a:gridCol w="1584050"/>
                <a:gridCol w="1512048"/>
                <a:gridCol w="1296042"/>
              </a:tblGrid>
              <a:tr h="395977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Наименование</a:t>
                      </a:r>
                    </a:p>
                    <a:p>
                      <a:pPr algn="ctr"/>
                      <a:r>
                        <a:rPr lang="ru-RU" sz="1800" dirty="0" smtClean="0"/>
                        <a:t>раздела, подраздела</a:t>
                      </a:r>
                      <a:endParaRPr lang="ru-RU" sz="1800" dirty="0"/>
                    </a:p>
                  </a:txBody>
                  <a:tcPr marL="91433" marR="91433" marT="45732" marB="45732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Бюджет</a:t>
                      </a:r>
                      <a:endParaRPr lang="ru-RU" sz="1800" dirty="0"/>
                    </a:p>
                  </a:txBody>
                  <a:tcPr marL="91433" marR="91433" marT="45732" marB="45732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597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</a:tr>
              <a:tr h="518268">
                <a:tc>
                  <a:txBody>
                    <a:bodyPr/>
                    <a:lstStyle/>
                    <a:p>
                      <a:r>
                        <a:rPr lang="ru-RU" sz="1400" b="0" smtClean="0"/>
                        <a:t>КУЛЬТУРА, КИНЕМАТОГРАФИЯ</a:t>
                      </a:r>
                      <a:endParaRPr lang="ru-RU" sz="1400" b="0" dirty="0"/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155 926,4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158 045,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160 503,0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</a:tr>
              <a:tr h="51826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СОЦИАЛЬНАЯ ПОЛИТИКА</a:t>
                      </a:r>
                      <a:endParaRPr lang="ru-RU" sz="1400" dirty="0"/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105 927,3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101 964,2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101 574,7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</a:tr>
              <a:tr h="9451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/>
                        <a:t>ФИЗИЧЕСКАЯ</a:t>
                      </a:r>
                      <a:r>
                        <a:rPr lang="ru-RU" sz="1400" b="0" baseline="0" dirty="0" smtClean="0"/>
                        <a:t> КУЛЬТУРА И СПОРТ</a:t>
                      </a:r>
                      <a:endParaRPr lang="ru-RU" sz="1400" b="0" dirty="0" smtClean="0"/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369 633,9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380 824,9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396 683,5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</a:tr>
              <a:tr h="39597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МЕЖБЮДЖЕТНЫЕ ТРАНСФЕРТЫ ОБЩЕГО ХАРАКТЕРА БЮДЖЕТАМ БЮДЖЕТНОЙ СИСТЕМЫ</a:t>
                      </a:r>
                      <a:r>
                        <a:rPr lang="ru-RU" sz="1400" baseline="0" dirty="0" smtClean="0"/>
                        <a:t> РОССИЙСКОЙ ФЕДЕРАЦИИ</a:t>
                      </a:r>
                      <a:endParaRPr lang="ru-RU" sz="1400" dirty="0"/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118 804,0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113 226,5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106 104,6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</a:tr>
              <a:tr h="39597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Условно утвержденные расходы</a:t>
                      </a:r>
                      <a:endParaRPr lang="ru-RU" sz="1400" dirty="0"/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48 828,1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89 338,6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</a:tr>
              <a:tr h="395977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ВСЕГО РАСХОДОВ</a:t>
                      </a:r>
                      <a:endParaRPr lang="ru-RU" sz="1400" b="1" dirty="0"/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ru-RU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649 973,4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ru-RU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629 067,2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ru-RU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450 722,9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68313" y="764704"/>
            <a:ext cx="80645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Распределение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средств бюджета Уватского муниципального района по разделам и подразделам классификации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расходов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94439" y="1630829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>
                <a:solidFill>
                  <a:srgbClr val="FF0000"/>
                </a:solidFill>
              </a:rPr>
              <a:t>т</a:t>
            </a:r>
            <a:r>
              <a:rPr lang="ru-RU" sz="1200" b="1" dirty="0" smtClean="0">
                <a:solidFill>
                  <a:srgbClr val="FF0000"/>
                </a:solidFill>
              </a:rPr>
              <a:t>ыс. рублей</a:t>
            </a:r>
            <a:endParaRPr lang="ru-RU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1"/>
          <p:cNvSpPr txBox="1">
            <a:spLocks noChangeArrowheads="1"/>
          </p:cNvSpPr>
          <p:nvPr/>
        </p:nvSpPr>
        <p:spPr bwMode="auto">
          <a:xfrm>
            <a:off x="240306" y="764704"/>
            <a:ext cx="8712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местного бюджета на социальную сферу,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рублей </a:t>
            </a:r>
          </a:p>
        </p:txBody>
      </p:sp>
      <p:sp>
        <p:nvSpPr>
          <p:cNvPr id="45059" name="TextBox 1"/>
          <p:cNvSpPr txBox="1">
            <a:spLocks noChangeArrowheads="1"/>
          </p:cNvSpPr>
          <p:nvPr/>
        </p:nvSpPr>
        <p:spPr bwMode="auto">
          <a:xfrm>
            <a:off x="396081" y="5517232"/>
            <a:ext cx="856773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i="1" dirty="0">
                <a:solidFill>
                  <a:srgbClr val="FF0000"/>
                </a:solidFill>
                <a:latin typeface="Arial" charset="0"/>
              </a:rPr>
              <a:t>*анализ расходов приводится за исключением расходов на муниципальную поддержку инвестиционных проектов Тюменской области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5124" name="TextBox 2"/>
          <p:cNvSpPr txBox="1">
            <a:spLocks noChangeArrowheads="1"/>
          </p:cNvSpPr>
          <p:nvPr/>
        </p:nvSpPr>
        <p:spPr bwMode="auto">
          <a:xfrm>
            <a:off x="2051720" y="1916832"/>
            <a:ext cx="6492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" b="1" dirty="0" smtClean="0">
                <a:solidFill>
                  <a:srgbClr val="6600CC"/>
                </a:solidFill>
                <a:latin typeface="Arial" charset="0"/>
              </a:rPr>
              <a:t>73,5 </a:t>
            </a:r>
            <a:r>
              <a:rPr lang="ru-RU" altLang="ru-RU" sz="1000" b="1" dirty="0">
                <a:solidFill>
                  <a:srgbClr val="6600CC"/>
                </a:solidFill>
                <a:latin typeface="Arial" charset="0"/>
              </a:rPr>
              <a:t>%</a:t>
            </a:r>
          </a:p>
        </p:txBody>
      </p:sp>
      <p:sp>
        <p:nvSpPr>
          <p:cNvPr id="45125" name="TextBox 9"/>
          <p:cNvSpPr txBox="1">
            <a:spLocks noChangeArrowheads="1"/>
          </p:cNvSpPr>
          <p:nvPr/>
        </p:nvSpPr>
        <p:spPr bwMode="auto">
          <a:xfrm>
            <a:off x="4427984" y="1906815"/>
            <a:ext cx="6477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" b="1" dirty="0" smtClean="0">
                <a:solidFill>
                  <a:srgbClr val="6600CC"/>
                </a:solidFill>
                <a:latin typeface="Arial" charset="0"/>
              </a:rPr>
              <a:t>73,5 </a:t>
            </a:r>
            <a:r>
              <a:rPr lang="ru-RU" altLang="ru-RU" sz="1000" b="1" dirty="0">
                <a:solidFill>
                  <a:srgbClr val="6600CC"/>
                </a:solidFill>
                <a:latin typeface="Arial" charset="0"/>
              </a:rPr>
              <a:t>%</a:t>
            </a:r>
          </a:p>
        </p:txBody>
      </p:sp>
      <p:sp>
        <p:nvSpPr>
          <p:cNvPr id="45126" name="TextBox 10"/>
          <p:cNvSpPr txBox="1">
            <a:spLocks noChangeArrowheads="1"/>
          </p:cNvSpPr>
          <p:nvPr/>
        </p:nvSpPr>
        <p:spPr bwMode="auto">
          <a:xfrm>
            <a:off x="3203848" y="1906815"/>
            <a:ext cx="6477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" b="1" dirty="0" smtClean="0">
                <a:solidFill>
                  <a:srgbClr val="6600CC"/>
                </a:solidFill>
                <a:latin typeface="Arial" charset="0"/>
              </a:rPr>
              <a:t>73,3 </a:t>
            </a:r>
            <a:r>
              <a:rPr lang="ru-RU" altLang="ru-RU" sz="1000" b="1" dirty="0">
                <a:solidFill>
                  <a:srgbClr val="6600CC"/>
                </a:solidFill>
                <a:latin typeface="Arial" charset="0"/>
              </a:rPr>
              <a:t>%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8568029"/>
              </p:ext>
            </p:extLst>
          </p:nvPr>
        </p:nvGraphicFramePr>
        <p:xfrm>
          <a:off x="1716086" y="1628801"/>
          <a:ext cx="5736234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61602"/>
              </p:ext>
            </p:extLst>
          </p:nvPr>
        </p:nvGraphicFramePr>
        <p:xfrm>
          <a:off x="262186" y="1916832"/>
          <a:ext cx="8414270" cy="380451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14417"/>
                <a:gridCol w="1076032"/>
                <a:gridCol w="1010331"/>
                <a:gridCol w="1100174"/>
                <a:gridCol w="920487"/>
                <a:gridCol w="1082498"/>
                <a:gridCol w="1010331"/>
              </a:tblGrid>
              <a:tr h="389741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8" marR="91438" marT="45738" marB="45738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38" marB="45738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ru-RU" sz="1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38" marB="45738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1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38" marB="45738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128659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3A21EF"/>
                        </a:solidFill>
                        <a:latin typeface="+mn-lt"/>
                      </a:endParaRPr>
                    </a:p>
                  </a:txBody>
                  <a:tcPr marL="9525" marR="9525" marT="9528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</a:rPr>
                        <a:t>Объем расходов </a:t>
                      </a:r>
                      <a:endParaRPr lang="ru-RU" sz="1200" b="1" dirty="0">
                        <a:solidFill>
                          <a:srgbClr val="3A21EF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4" marR="91444" marT="45738" marB="4573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объеме расходов, %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endParaRPr lang="ru-RU" sz="1200" b="1" dirty="0">
                        <a:solidFill>
                          <a:srgbClr val="3A21EF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4" marR="91444" marT="45738" marB="457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</a:rPr>
                        <a:t>Объем расходов </a:t>
                      </a:r>
                      <a:endParaRPr lang="ru-RU" sz="1200" b="1" dirty="0">
                        <a:solidFill>
                          <a:srgbClr val="3A21EF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4" marR="91444" marT="45738" marB="4573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объеме расходов, %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endParaRPr lang="ru-RU" sz="1200" b="1" dirty="0">
                        <a:solidFill>
                          <a:srgbClr val="3A21EF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4" marR="91444" marT="45738" marB="457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</a:rPr>
                        <a:t>Объем расходов </a:t>
                      </a:r>
                      <a:endParaRPr lang="ru-RU" sz="1200" b="1" dirty="0">
                        <a:solidFill>
                          <a:srgbClr val="3A21EF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4" marR="91444" marT="45738" marB="4573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объеме расходов, %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endParaRPr lang="ru-RU" sz="1200" b="1" dirty="0">
                        <a:solidFill>
                          <a:srgbClr val="3A21EF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4" marR="91444" marT="45738" marB="45738" anchor="ctr"/>
                </a:tc>
              </a:tr>
              <a:tr h="448724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solidFill>
                            <a:srgbClr val="FF0000"/>
                          </a:solidFill>
                        </a:rPr>
                        <a:t>Всего</a:t>
                      </a:r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</a:rPr>
                        <a:t> расходов на социальную сферу</a:t>
                      </a:r>
                      <a:endParaRPr lang="ru-RU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729 175,7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73,5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1 755 513,7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73,3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1 801 226,7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73,5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</a:tr>
              <a:tr h="39989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Образование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1 097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688,1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1 114 379,6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1 142 465,5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46,6</a:t>
                      </a:r>
                      <a:endParaRPr lang="ru-RU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</a:tr>
              <a:tr h="38275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Культура,</a:t>
                      </a:r>
                      <a:r>
                        <a:rPr lang="ru-RU" sz="1400" b="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кинематография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155 926,4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158 045,0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160 503,0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</a:tr>
              <a:tr h="39989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Социальная политика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105 927,3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101 964,2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101 574,7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</a:tr>
              <a:tr h="59476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Физическая</a:t>
                      </a:r>
                      <a:r>
                        <a:rPr lang="ru-RU" sz="1400" b="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культура и спорт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369 633,9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15,7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8" marB="4573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380 824,9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15,9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8" marB="4573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396 683,5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8" marB="45738" anchor="ctr"/>
                </a:tc>
              </a:tr>
            </a:tbl>
          </a:graphicData>
        </a:graphic>
      </p:graphicFrame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259825" y="764704"/>
            <a:ext cx="8712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местного бюджета на социальную сферу,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рублей </a:t>
            </a:r>
          </a:p>
        </p:txBody>
      </p:sp>
    </p:spTree>
    <p:extLst>
      <p:ext uri="{BB962C8B-B14F-4D97-AF65-F5344CB8AC3E}">
        <p14:creationId xmlns:p14="http://schemas.microsoft.com/office/powerpoint/2010/main" val="241472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7854" y="692696"/>
            <a:ext cx="7559675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Структура межбюджетных трансфертов бюджета Уватского муниципального 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района</a:t>
            </a:r>
          </a:p>
          <a:p>
            <a:pPr algn="ctr">
              <a:defRPr/>
            </a:pP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2023-2026 годах </a:t>
            </a: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(тыс. рублей)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5629435"/>
              </p:ext>
            </p:extLst>
          </p:nvPr>
        </p:nvGraphicFramePr>
        <p:xfrm>
          <a:off x="687854" y="1988840"/>
          <a:ext cx="7911066" cy="4420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3504514"/>
              </p:ext>
            </p:extLst>
          </p:nvPr>
        </p:nvGraphicFramePr>
        <p:xfrm>
          <a:off x="512158" y="1988840"/>
          <a:ext cx="7911066" cy="4420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2038359"/>
              </p:ext>
            </p:extLst>
          </p:nvPr>
        </p:nvGraphicFramePr>
        <p:xfrm>
          <a:off x="687854" y="1708359"/>
          <a:ext cx="7672941" cy="4890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3181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4025" y="708025"/>
            <a:ext cx="807085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b="1" kern="0" dirty="0">
                <a:latin typeface="Arial" panose="020B0604020202020204" pitchFamily="34" charset="0"/>
                <a:cs typeface="Arial" panose="020B0604020202020204" pitchFamily="34" charset="0"/>
              </a:rPr>
              <a:t>Межбюджетные трансферты в бюджет Уватского муниципального района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2023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год и на планируемые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2024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годы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104383"/>
              </p:ext>
            </p:extLst>
          </p:nvPr>
        </p:nvGraphicFramePr>
        <p:xfrm>
          <a:off x="457199" y="1700808"/>
          <a:ext cx="8289926" cy="4492079"/>
        </p:xfrm>
        <a:graphic>
          <a:graphicData uri="http://schemas.openxmlformats.org/drawingml/2006/table">
            <a:tbl>
              <a:tblPr/>
              <a:tblGrid>
                <a:gridCol w="2122221"/>
                <a:gridCol w="965315"/>
                <a:gridCol w="795833"/>
                <a:gridCol w="795833"/>
                <a:gridCol w="766358"/>
                <a:gridCol w="766358"/>
                <a:gridCol w="722145"/>
                <a:gridCol w="722145"/>
                <a:gridCol w="633718"/>
              </a:tblGrid>
              <a:tr h="12290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effectLst/>
                          <a:latin typeface="Arial"/>
                        </a:rPr>
                        <a:t>Наименование дохода</a:t>
                      </a:r>
                    </a:p>
                  </a:txBody>
                  <a:tcPr marL="4425" marR="4425" marT="44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effectLst/>
                          <a:latin typeface="Arial"/>
                        </a:rPr>
                        <a:t>2023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effectLst/>
                          <a:latin typeface="Arial"/>
                        </a:rPr>
                        <a:t>2024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effectLst/>
                          <a:latin typeface="Arial"/>
                        </a:rPr>
                        <a:t>2025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Arial"/>
                        </a:rPr>
                        <a:t>2026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37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"/>
                        </a:rPr>
                        <a:t>Сумма (</a:t>
                      </a:r>
                      <a:r>
                        <a:rPr lang="ru-RU" sz="1000" b="1" i="0" u="none" strike="noStrike" dirty="0" err="1">
                          <a:effectLst/>
                          <a:latin typeface="Arial"/>
                        </a:rPr>
                        <a:t>тыс.руб</a:t>
                      </a:r>
                      <a:r>
                        <a:rPr lang="ru-RU" sz="1000" b="1" i="0" u="none" strike="noStrike" dirty="0">
                          <a:effectLst/>
                          <a:latin typeface="Arial"/>
                        </a:rPr>
                        <a:t>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Arial"/>
                        </a:rPr>
                        <a:t>Структура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"/>
                        </a:rPr>
                        <a:t>Сумма (</a:t>
                      </a:r>
                      <a:r>
                        <a:rPr lang="ru-RU" sz="1000" b="1" i="0" u="none" strike="noStrike" dirty="0" err="1">
                          <a:effectLst/>
                          <a:latin typeface="Arial"/>
                        </a:rPr>
                        <a:t>тыс.руб</a:t>
                      </a:r>
                      <a:r>
                        <a:rPr lang="ru-RU" sz="1000" b="1" i="0" u="none" strike="noStrike" dirty="0">
                          <a:effectLst/>
                          <a:latin typeface="Arial"/>
                        </a:rPr>
                        <a:t>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Arial"/>
                        </a:rPr>
                        <a:t>Структура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"/>
                        </a:rPr>
                        <a:t>Сумма (</a:t>
                      </a:r>
                      <a:r>
                        <a:rPr lang="ru-RU" sz="1000" b="1" i="0" u="none" strike="noStrike" dirty="0" err="1">
                          <a:effectLst/>
                          <a:latin typeface="Arial"/>
                        </a:rPr>
                        <a:t>тыс.руб</a:t>
                      </a:r>
                      <a:r>
                        <a:rPr lang="ru-RU" sz="1000" b="1" i="0" u="none" strike="noStrike" dirty="0">
                          <a:effectLst/>
                          <a:latin typeface="Arial"/>
                        </a:rPr>
                        <a:t>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Arial"/>
                        </a:rPr>
                        <a:t>Структура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Сумма (тыс.руб.)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Arial"/>
                        </a:rPr>
                        <a:t>Структура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092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Дотации бюджетам бюджетной системы Российской Федерации</a:t>
                      </a:r>
                    </a:p>
                  </a:txBody>
                  <a:tcPr marL="4425" marR="4425" marT="44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1 622 702,0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67,7358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1 161 019,0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62,8130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1 144 359,0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62,6231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933 716,0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58,1843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029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Субсидии бюджетам бюджетной системы Российской Федерации (межбюджетные субсидии)</a:t>
                      </a:r>
                    </a:p>
                  </a:txBody>
                  <a:tcPr marL="4425" marR="4425" marT="44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125 705,9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5,2473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51 460,1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2,7841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38 537,8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2,1089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35 485,8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2,2113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8299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Субвенции бюджетам бюджетной системы Российской Федерации</a:t>
                      </a:r>
                    </a:p>
                  </a:txBody>
                  <a:tcPr marL="4425" marR="4425" marT="44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614 728,1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25,6603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614 914,1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33,2679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622 749,2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34,0789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628 466,0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39,1627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1814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Иные межбюджетные трансферты</a:t>
                      </a:r>
                      <a:br>
                        <a:rPr lang="ru-RU" sz="700" b="1" i="0" u="none" strike="noStrike">
                          <a:effectLst/>
                          <a:latin typeface="Arial"/>
                        </a:rPr>
                      </a:br>
                      <a:endParaRPr lang="ru-RU" sz="700" b="1" i="0" u="none" strike="noStrike">
                        <a:effectLst/>
                        <a:latin typeface="Arial"/>
                      </a:endParaRPr>
                    </a:p>
                  </a:txBody>
                  <a:tcPr marL="4425" marR="4425" marT="44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60 928,5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2,5433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20 979,6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1,1350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21 729,6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1,1891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7 087,4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0,4416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497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 dirty="0">
                          <a:effectLst/>
                          <a:latin typeface="Arial"/>
                        </a:rPr>
                        <a:t>Безвозмездные поступления от негосударственных организаций</a:t>
                      </a:r>
                    </a:p>
                  </a:txBody>
                  <a:tcPr marL="4425" marR="4425" marT="44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9 000,0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0,3757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0957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Прочие безвозмездные поступления</a:t>
                      </a:r>
                    </a:p>
                  </a:txBody>
                  <a:tcPr marL="4425" marR="4425" marT="44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150,0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0,0063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75008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Доходы бюджетов бюджетной системы Российской Федерации от возврата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4425" marR="4425" marT="44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2 657,3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0,1109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5219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Возврат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4425" marR="4425" marT="44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-40 236,7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-1,6796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6625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ВСЕГО БЕЗВОЗМЕДНЫХ ПОСТУПЛЕНИЙ</a:t>
                      </a:r>
                    </a:p>
                  </a:txBody>
                  <a:tcPr marL="4425" marR="4425" marT="44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2 395 635,1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1 848 372,8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1 827 375,6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1 604 755,2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 dirty="0">
                          <a:effectLst/>
                          <a:latin typeface="Arial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67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Прямоугольник 1"/>
          <p:cNvSpPr>
            <a:spLocks noChangeArrowheads="1"/>
          </p:cNvSpPr>
          <p:nvPr/>
        </p:nvSpPr>
        <p:spPr bwMode="auto">
          <a:xfrm>
            <a:off x="755648" y="706483"/>
            <a:ext cx="75612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Межбюджетные трансферты из бюджета Уватского муниципального района, тыс. рублей</a:t>
            </a:r>
          </a:p>
        </p:txBody>
      </p:sp>
      <p:sp>
        <p:nvSpPr>
          <p:cNvPr id="48132" name="TextBox 2"/>
          <p:cNvSpPr txBox="1">
            <a:spLocks noChangeArrowheads="1"/>
          </p:cNvSpPr>
          <p:nvPr/>
        </p:nvSpPr>
        <p:spPr bwMode="auto">
          <a:xfrm>
            <a:off x="1475656" y="4207776"/>
            <a:ext cx="8769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rgbClr val="9900FF"/>
                </a:solidFill>
                <a:latin typeface="Arial" charset="0"/>
              </a:rPr>
              <a:t>123 189,0</a:t>
            </a:r>
            <a:endParaRPr lang="ru-RU" altLang="ru-RU" sz="1200" b="1" dirty="0">
              <a:solidFill>
                <a:srgbClr val="9900FF"/>
              </a:solidFill>
              <a:latin typeface="Arial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0482556"/>
              </p:ext>
            </p:extLst>
          </p:nvPr>
        </p:nvGraphicFramePr>
        <p:xfrm>
          <a:off x="323528" y="1414369"/>
          <a:ext cx="4968552" cy="2789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6228184" y="4207777"/>
            <a:ext cx="8769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rgbClr val="9900FF"/>
                </a:solidFill>
                <a:latin typeface="Arial" charset="0"/>
              </a:rPr>
              <a:t>117 990,5</a:t>
            </a:r>
            <a:endParaRPr lang="ru-RU" altLang="ru-RU" sz="1200" b="1" dirty="0">
              <a:solidFill>
                <a:srgbClr val="9900FF"/>
              </a:solidFill>
              <a:latin typeface="Arial" charset="0"/>
            </a:endParaRP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2879388"/>
              </p:ext>
            </p:extLst>
          </p:nvPr>
        </p:nvGraphicFramePr>
        <p:xfrm>
          <a:off x="1914141" y="3688432"/>
          <a:ext cx="440750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2"/>
          <p:cNvSpPr txBox="1">
            <a:spLocks noChangeArrowheads="1"/>
          </p:cNvSpPr>
          <p:nvPr/>
        </p:nvSpPr>
        <p:spPr bwMode="auto">
          <a:xfrm>
            <a:off x="3779912" y="6309320"/>
            <a:ext cx="8769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rgbClr val="9900FF"/>
                </a:solidFill>
                <a:latin typeface="Arial" charset="0"/>
              </a:rPr>
              <a:t>111 286,6</a:t>
            </a:r>
            <a:endParaRPr lang="ru-RU" altLang="ru-RU" sz="1200" b="1" dirty="0">
              <a:solidFill>
                <a:srgbClr val="9900FF"/>
              </a:solidFill>
              <a:latin typeface="Arial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6720274"/>
              </p:ext>
            </p:extLst>
          </p:nvPr>
        </p:nvGraphicFramePr>
        <p:xfrm>
          <a:off x="251520" y="141436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4548188"/>
              </p:ext>
            </p:extLst>
          </p:nvPr>
        </p:nvGraphicFramePr>
        <p:xfrm>
          <a:off x="4355976" y="1578992"/>
          <a:ext cx="50673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6598432"/>
              </p:ext>
            </p:extLst>
          </p:nvPr>
        </p:nvGraphicFramePr>
        <p:xfrm>
          <a:off x="1763688" y="357995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539551" y="710906"/>
            <a:ext cx="774402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Межбюджетные трансферты бюджетам сельских поселений Уватского муниципального района в 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</a:p>
        </p:txBody>
      </p:sp>
      <p:sp>
        <p:nvSpPr>
          <p:cNvPr id="49156" name="TextBox 1"/>
          <p:cNvSpPr txBox="1">
            <a:spLocks noChangeArrowheads="1"/>
          </p:cNvSpPr>
          <p:nvPr/>
        </p:nvSpPr>
        <p:spPr bwMode="auto">
          <a:xfrm>
            <a:off x="1602873" y="5854554"/>
            <a:ext cx="1295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 smtClean="0">
                <a:solidFill>
                  <a:srgbClr val="C00000"/>
                </a:solidFill>
                <a:latin typeface="Arial" charset="0"/>
              </a:rPr>
              <a:t>46 208,0</a:t>
            </a:r>
            <a:endParaRPr lang="ru-RU" altLang="ru-RU" sz="1800" b="1" dirty="0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49157" name="TextBox 8"/>
          <p:cNvSpPr txBox="1">
            <a:spLocks noChangeArrowheads="1"/>
          </p:cNvSpPr>
          <p:nvPr/>
        </p:nvSpPr>
        <p:spPr bwMode="auto">
          <a:xfrm>
            <a:off x="6228184" y="5856923"/>
            <a:ext cx="12239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 smtClean="0">
                <a:solidFill>
                  <a:srgbClr val="C00000"/>
                </a:solidFill>
                <a:latin typeface="Arial" charset="0"/>
              </a:rPr>
              <a:t>4 </a:t>
            </a:r>
            <a:r>
              <a:rPr lang="ru-RU" altLang="ru-RU" sz="1800" b="1" dirty="0" smtClean="0">
                <a:solidFill>
                  <a:srgbClr val="C00000"/>
                </a:solidFill>
                <a:latin typeface="Arial" charset="0"/>
              </a:rPr>
              <a:t>385,0</a:t>
            </a:r>
            <a:endParaRPr lang="ru-RU" altLang="ru-RU" sz="1800" b="1" dirty="0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49158" name="TextBox 9"/>
          <p:cNvSpPr txBox="1">
            <a:spLocks noChangeArrowheads="1"/>
          </p:cNvSpPr>
          <p:nvPr/>
        </p:nvSpPr>
        <p:spPr bwMode="auto">
          <a:xfrm>
            <a:off x="3941068" y="5856923"/>
            <a:ext cx="1295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 smtClean="0">
                <a:solidFill>
                  <a:srgbClr val="C00000"/>
                </a:solidFill>
                <a:latin typeface="Arial" charset="0"/>
              </a:rPr>
              <a:t>72 596,0</a:t>
            </a:r>
            <a:endParaRPr lang="ru-RU" altLang="ru-RU" sz="1800" b="1" dirty="0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16216" y="1899062"/>
            <a:ext cx="1538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solidFill>
                  <a:srgbClr val="FF0000"/>
                </a:solidFill>
              </a:rPr>
              <a:t>т</a:t>
            </a:r>
            <a:r>
              <a:rPr lang="ru-RU" sz="1400" b="1" i="1" dirty="0" smtClean="0">
                <a:solidFill>
                  <a:srgbClr val="FF0000"/>
                </a:solidFill>
              </a:rPr>
              <a:t>ыс. рублей</a:t>
            </a:r>
            <a:endParaRPr lang="ru-RU" sz="14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4905901"/>
              </p:ext>
            </p:extLst>
          </p:nvPr>
        </p:nvGraphicFramePr>
        <p:xfrm>
          <a:off x="1013173" y="2060848"/>
          <a:ext cx="7151190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4464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_rels/themeOverr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theme1.xml><?xml version="1.0" encoding="utf-8"?>
<a:theme xmlns:a="http://schemas.openxmlformats.org/drawingml/2006/main" name="1_Специальное оформление">
  <a:themeElements>
    <a:clrScheme name="1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Специальное оформлени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ewsPrint">
    <a:dk1>
      <a:sysClr val="windowText" lastClr="000000"/>
    </a:dk1>
    <a:lt1>
      <a:sysClr val="window" lastClr="FFFFFF"/>
    </a:lt1>
    <a:dk2>
      <a:srgbClr val="303030"/>
    </a:dk2>
    <a:lt2>
      <a:srgbClr val="DEDEE0"/>
    </a:lt2>
    <a:accent1>
      <a:srgbClr val="AD0101"/>
    </a:accent1>
    <a:accent2>
      <a:srgbClr val="726056"/>
    </a:accent2>
    <a:accent3>
      <a:srgbClr val="AC956E"/>
    </a:accent3>
    <a:accent4>
      <a:srgbClr val="808DA9"/>
    </a:accent4>
    <a:accent5>
      <a:srgbClr val="424E5B"/>
    </a:accent5>
    <a:accent6>
      <a:srgbClr val="730E00"/>
    </a:accent6>
    <a:hlink>
      <a:srgbClr val="D26900"/>
    </a:hlink>
    <a:folHlink>
      <a:srgbClr val="D89243"/>
    </a:folHlink>
  </a:clrScheme>
  <a:fontScheme name="NewsPrint">
    <a:majorFont>
      <a:latin typeface="Impact"/>
      <a:ea typeface=""/>
      <a:cs typeface=""/>
      <a:font script="Jpan" typeface="HGP創英角ｺﾞｼｯｸUB"/>
      <a:font script="Hang" typeface="HY견고딕"/>
      <a:font script="Hans" typeface="微软雅黑"/>
      <a:font script="Hant" typeface="微軟正黑體"/>
      <a:font script="Arab" typeface="Tahoma"/>
      <a:font script="Hebr" typeface="Tohoma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Times New Roman"/>
      <a:ea typeface=""/>
      <a:cs typeface=""/>
      <a:font script="Jpan" typeface="ＭＳ Ｐ明朝"/>
      <a:font script="Hang" typeface="바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NewsPrint">
    <a:fillStyleLst>
      <a:solidFill>
        <a:schemeClr val="phClr"/>
      </a:solidFill>
      <a:gradFill rotWithShape="1">
        <a:gsLst>
          <a:gs pos="0">
            <a:schemeClr val="phClr">
              <a:tint val="37000"/>
              <a:hueMod val="100000"/>
              <a:satMod val="200000"/>
              <a:lumMod val="88000"/>
            </a:schemeClr>
          </a:gs>
          <a:gs pos="100000">
            <a:schemeClr val="phClr">
              <a:tint val="53000"/>
              <a:shade val="100000"/>
              <a:hueMod val="100000"/>
              <a:satMod val="350000"/>
              <a:lumMod val="79000"/>
            </a:schemeClr>
          </a:gs>
        </a:gsLst>
        <a:lin ang="5400000" scaled="1"/>
      </a:gradFill>
      <a:gradFill rotWithShape="1">
        <a:gsLst>
          <a:gs pos="0">
            <a:schemeClr val="phClr">
              <a:tint val="83000"/>
              <a:shade val="100000"/>
              <a:alpha val="100000"/>
              <a:hueMod val="100000"/>
              <a:satMod val="220000"/>
              <a:lumMod val="90000"/>
            </a:schemeClr>
          </a:gs>
          <a:gs pos="76000">
            <a:schemeClr val="phClr">
              <a:shade val="100000"/>
            </a:schemeClr>
          </a:gs>
          <a:gs pos="100000">
            <a:schemeClr val="phClr">
              <a:shade val="93000"/>
              <a:alpha val="100000"/>
              <a:satMod val="100000"/>
              <a:lumMod val="93000"/>
            </a:schemeClr>
          </a:gs>
        </a:gsLst>
        <a:path path="circle">
          <a:fillToRect l="15000" t="15000" r="100000" b="100000"/>
        </a:path>
      </a:gradFill>
    </a:fillStyleLst>
    <a:lnStyleLst>
      <a:ln w="15875" cap="flat" cmpd="sng" algn="ctr">
        <a:solidFill>
          <a:schemeClr val="phClr"/>
        </a:solidFill>
        <a:prstDash val="solid"/>
      </a:ln>
      <a:ln w="22225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12700" dir="5280000" rotWithShape="0">
            <a:srgbClr val="000000">
              <a:alpha val="40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2700">
          <a:bevelT w="31750" h="127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3000"/>
            </a:schemeClr>
          </a:gs>
          <a:gs pos="100000">
            <a:schemeClr val="phClr">
              <a:shade val="55000"/>
            </a:schemeClr>
          </a:gs>
        </a:gsLst>
        <a:lin ang="5400000" scaled="1"/>
      </a:gradFill>
      <a:blipFill rotWithShape="1">
        <a:blip xmlns:r="http://schemas.openxmlformats.org/officeDocument/2006/relationships" r:embed="rId1">
          <a:duotone>
            <a:schemeClr val="phClr">
              <a:shade val="20000"/>
              <a:satMod val="350000"/>
              <a:lumMod val="125000"/>
            </a:schemeClr>
            <a:schemeClr val="phClr">
              <a:tint val="90000"/>
              <a:satMod val="250000"/>
            </a:schemeClr>
          </a:duotone>
        </a:blip>
        <a:stretch/>
      </a:blipFill>
    </a:bgFillStyleLst>
  </a:fmtScheme>
</a:themeOverride>
</file>

<file path=ppt/theme/themeOverride2.xml><?xml version="1.0" encoding="utf-8"?>
<a:themeOverride xmlns:a="http://schemas.openxmlformats.org/drawingml/2006/main">
  <a:clrScheme name="NewsPrint">
    <a:dk1>
      <a:sysClr val="windowText" lastClr="000000"/>
    </a:dk1>
    <a:lt1>
      <a:sysClr val="window" lastClr="FFFFFF"/>
    </a:lt1>
    <a:dk2>
      <a:srgbClr val="303030"/>
    </a:dk2>
    <a:lt2>
      <a:srgbClr val="DEDEE0"/>
    </a:lt2>
    <a:accent1>
      <a:srgbClr val="AD0101"/>
    </a:accent1>
    <a:accent2>
      <a:srgbClr val="726056"/>
    </a:accent2>
    <a:accent3>
      <a:srgbClr val="AC956E"/>
    </a:accent3>
    <a:accent4>
      <a:srgbClr val="808DA9"/>
    </a:accent4>
    <a:accent5>
      <a:srgbClr val="424E5B"/>
    </a:accent5>
    <a:accent6>
      <a:srgbClr val="730E00"/>
    </a:accent6>
    <a:hlink>
      <a:srgbClr val="D26900"/>
    </a:hlink>
    <a:folHlink>
      <a:srgbClr val="D89243"/>
    </a:folHlink>
  </a:clrScheme>
  <a:fontScheme name="NewsPrint">
    <a:majorFont>
      <a:latin typeface="Impact"/>
      <a:ea typeface=""/>
      <a:cs typeface=""/>
      <a:font script="Jpan" typeface="HGP創英角ｺﾞｼｯｸUB"/>
      <a:font script="Hang" typeface="HY견고딕"/>
      <a:font script="Hans" typeface="微软雅黑"/>
      <a:font script="Hant" typeface="微軟正黑體"/>
      <a:font script="Arab" typeface="Tahoma"/>
      <a:font script="Hebr" typeface="Tohoma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Times New Roman"/>
      <a:ea typeface=""/>
      <a:cs typeface=""/>
      <a:font script="Jpan" typeface="ＭＳ Ｐ明朝"/>
      <a:font script="Hang" typeface="바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NewsPrint">
    <a:fillStyleLst>
      <a:solidFill>
        <a:schemeClr val="phClr"/>
      </a:solidFill>
      <a:gradFill rotWithShape="1">
        <a:gsLst>
          <a:gs pos="0">
            <a:schemeClr val="phClr">
              <a:tint val="37000"/>
              <a:hueMod val="100000"/>
              <a:satMod val="200000"/>
              <a:lumMod val="88000"/>
            </a:schemeClr>
          </a:gs>
          <a:gs pos="100000">
            <a:schemeClr val="phClr">
              <a:tint val="53000"/>
              <a:shade val="100000"/>
              <a:hueMod val="100000"/>
              <a:satMod val="350000"/>
              <a:lumMod val="79000"/>
            </a:schemeClr>
          </a:gs>
        </a:gsLst>
        <a:lin ang="5400000" scaled="1"/>
      </a:gradFill>
      <a:gradFill rotWithShape="1">
        <a:gsLst>
          <a:gs pos="0">
            <a:schemeClr val="phClr">
              <a:tint val="83000"/>
              <a:shade val="100000"/>
              <a:alpha val="100000"/>
              <a:hueMod val="100000"/>
              <a:satMod val="220000"/>
              <a:lumMod val="90000"/>
            </a:schemeClr>
          </a:gs>
          <a:gs pos="76000">
            <a:schemeClr val="phClr">
              <a:shade val="100000"/>
            </a:schemeClr>
          </a:gs>
          <a:gs pos="100000">
            <a:schemeClr val="phClr">
              <a:shade val="93000"/>
              <a:alpha val="100000"/>
              <a:satMod val="100000"/>
              <a:lumMod val="93000"/>
            </a:schemeClr>
          </a:gs>
        </a:gsLst>
        <a:path path="circle">
          <a:fillToRect l="15000" t="15000" r="100000" b="100000"/>
        </a:path>
      </a:gradFill>
    </a:fillStyleLst>
    <a:lnStyleLst>
      <a:ln w="15875" cap="flat" cmpd="sng" algn="ctr">
        <a:solidFill>
          <a:schemeClr val="phClr"/>
        </a:solidFill>
        <a:prstDash val="solid"/>
      </a:ln>
      <a:ln w="22225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12700" dir="5280000" rotWithShape="0">
            <a:srgbClr val="000000">
              <a:alpha val="40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2700">
          <a:bevelT w="31750" h="127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3000"/>
            </a:schemeClr>
          </a:gs>
          <a:gs pos="100000">
            <a:schemeClr val="phClr">
              <a:shade val="55000"/>
            </a:schemeClr>
          </a:gs>
        </a:gsLst>
        <a:lin ang="5400000" scaled="1"/>
      </a:gradFill>
      <a:blipFill rotWithShape="1">
        <a:blip xmlns:r="http://schemas.openxmlformats.org/officeDocument/2006/relationships" r:embed="rId1">
          <a:duotone>
            <a:schemeClr val="phClr">
              <a:shade val="20000"/>
              <a:satMod val="350000"/>
              <a:lumMod val="125000"/>
            </a:schemeClr>
            <a:schemeClr val="phClr">
              <a:tint val="90000"/>
              <a:satMod val="250000"/>
            </a:schemeClr>
          </a:duotone>
        </a:blip>
        <a:stretch/>
      </a:blipFill>
    </a:bgFillStyleLst>
  </a:fmtScheme>
</a:themeOverride>
</file>

<file path=ppt/theme/themeOverride3.xml><?xml version="1.0" encoding="utf-8"?>
<a:themeOverride xmlns:a="http://schemas.openxmlformats.org/drawingml/2006/main">
  <a:clrScheme name="NewsPrint">
    <a:dk1>
      <a:sysClr val="windowText" lastClr="000000"/>
    </a:dk1>
    <a:lt1>
      <a:sysClr val="window" lastClr="FFFFFF"/>
    </a:lt1>
    <a:dk2>
      <a:srgbClr val="303030"/>
    </a:dk2>
    <a:lt2>
      <a:srgbClr val="DEDEE0"/>
    </a:lt2>
    <a:accent1>
      <a:srgbClr val="AD0101"/>
    </a:accent1>
    <a:accent2>
      <a:srgbClr val="726056"/>
    </a:accent2>
    <a:accent3>
      <a:srgbClr val="AC956E"/>
    </a:accent3>
    <a:accent4>
      <a:srgbClr val="808DA9"/>
    </a:accent4>
    <a:accent5>
      <a:srgbClr val="424E5B"/>
    </a:accent5>
    <a:accent6>
      <a:srgbClr val="730E00"/>
    </a:accent6>
    <a:hlink>
      <a:srgbClr val="D26900"/>
    </a:hlink>
    <a:folHlink>
      <a:srgbClr val="D89243"/>
    </a:folHlink>
  </a:clrScheme>
  <a:fontScheme name="NewsPrint">
    <a:majorFont>
      <a:latin typeface="Impact"/>
      <a:ea typeface=""/>
      <a:cs typeface=""/>
      <a:font script="Jpan" typeface="HGP創英角ｺﾞｼｯｸUB"/>
      <a:font script="Hang" typeface="HY견고딕"/>
      <a:font script="Hans" typeface="微软雅黑"/>
      <a:font script="Hant" typeface="微軟正黑體"/>
      <a:font script="Arab" typeface="Tahoma"/>
      <a:font script="Hebr" typeface="Tohoma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Times New Roman"/>
      <a:ea typeface=""/>
      <a:cs typeface=""/>
      <a:font script="Jpan" typeface="ＭＳ Ｐ明朝"/>
      <a:font script="Hang" typeface="바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NewsPrint">
    <a:fillStyleLst>
      <a:solidFill>
        <a:schemeClr val="phClr"/>
      </a:solidFill>
      <a:gradFill rotWithShape="1">
        <a:gsLst>
          <a:gs pos="0">
            <a:schemeClr val="phClr">
              <a:tint val="37000"/>
              <a:hueMod val="100000"/>
              <a:satMod val="200000"/>
              <a:lumMod val="88000"/>
            </a:schemeClr>
          </a:gs>
          <a:gs pos="100000">
            <a:schemeClr val="phClr">
              <a:tint val="53000"/>
              <a:shade val="100000"/>
              <a:hueMod val="100000"/>
              <a:satMod val="350000"/>
              <a:lumMod val="79000"/>
            </a:schemeClr>
          </a:gs>
        </a:gsLst>
        <a:lin ang="5400000" scaled="1"/>
      </a:gradFill>
      <a:gradFill rotWithShape="1">
        <a:gsLst>
          <a:gs pos="0">
            <a:schemeClr val="phClr">
              <a:tint val="83000"/>
              <a:shade val="100000"/>
              <a:alpha val="100000"/>
              <a:hueMod val="100000"/>
              <a:satMod val="220000"/>
              <a:lumMod val="90000"/>
            </a:schemeClr>
          </a:gs>
          <a:gs pos="76000">
            <a:schemeClr val="phClr">
              <a:shade val="100000"/>
            </a:schemeClr>
          </a:gs>
          <a:gs pos="100000">
            <a:schemeClr val="phClr">
              <a:shade val="93000"/>
              <a:alpha val="100000"/>
              <a:satMod val="100000"/>
              <a:lumMod val="93000"/>
            </a:schemeClr>
          </a:gs>
        </a:gsLst>
        <a:path path="circle">
          <a:fillToRect l="15000" t="15000" r="100000" b="100000"/>
        </a:path>
      </a:gradFill>
    </a:fillStyleLst>
    <a:lnStyleLst>
      <a:ln w="15875" cap="flat" cmpd="sng" algn="ctr">
        <a:solidFill>
          <a:schemeClr val="phClr"/>
        </a:solidFill>
        <a:prstDash val="solid"/>
      </a:ln>
      <a:ln w="22225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12700" dir="5280000" rotWithShape="0">
            <a:srgbClr val="000000">
              <a:alpha val="40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2700">
          <a:bevelT w="31750" h="127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3000"/>
            </a:schemeClr>
          </a:gs>
          <a:gs pos="100000">
            <a:schemeClr val="phClr">
              <a:shade val="55000"/>
            </a:schemeClr>
          </a:gs>
        </a:gsLst>
        <a:lin ang="5400000" scaled="1"/>
      </a:gradFill>
      <a:blipFill rotWithShape="1">
        <a:blip xmlns:r="http://schemas.openxmlformats.org/officeDocument/2006/relationships" r:embed="rId1">
          <a:duotone>
            <a:schemeClr val="phClr">
              <a:shade val="20000"/>
              <a:satMod val="350000"/>
              <a:lumMod val="125000"/>
            </a:schemeClr>
            <a:schemeClr val="phClr">
              <a:tint val="90000"/>
              <a:satMod val="250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7495</TotalTime>
  <Words>2950</Words>
  <Application>Microsoft Office PowerPoint</Application>
  <PresentationFormat>Экран (4:3)</PresentationFormat>
  <Paragraphs>693</Paragraphs>
  <Slides>32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32</vt:i4>
      </vt:variant>
    </vt:vector>
  </HeadingPairs>
  <TitlesOfParts>
    <vt:vector size="34" baseType="lpstr">
      <vt:lpstr>1_Специальное оформление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    Этапы составления и утверждения бюджета Уватского муниципального района</vt:lpstr>
      <vt:lpstr>  Документы, на основании которых составляется проект бюджета Уватского муниципального района </vt:lpstr>
      <vt:lpstr> Основные сведения о межбюджетных отношениях в Уватском муниципальном районе</vt:lpstr>
      <vt:lpstr>Основные цели бюджетной политики на 2024 – 2026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Доходы местного бюджета</vt:lpstr>
      <vt:lpstr>Бюджетообразующие (основные) налоги местного бюджета  на 2024 год и на плановый период 2025 и 2026 годов</vt:lpstr>
      <vt:lpstr>Налоги, уплачиваемые жителями  Уватского муниципального района  в местный бюджет</vt:lpstr>
      <vt:lpstr>Презентация PowerPoint</vt:lpstr>
      <vt:lpstr>Презентация PowerPoint</vt:lpstr>
      <vt:lpstr>Презентация PowerPoint</vt:lpstr>
      <vt:lpstr>Презентация PowerPoint</vt:lpstr>
      <vt:lpstr>Расходы местного бюджета</vt:lpstr>
      <vt:lpstr>        Расходы бюджета Уватского муниципального района         на 2024 год и плановый период 2025 и 2026 годов</vt:lpstr>
      <vt:lpstr>   Структура расходов бюджета Уватского муниципального района  в 2024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trofimova_ey</dc:creator>
  <cp:lastModifiedBy>Филатова Мария Геннадьевна</cp:lastModifiedBy>
  <cp:revision>691</cp:revision>
  <cp:lastPrinted>2023-11-13T09:40:33Z</cp:lastPrinted>
  <dcterms:created xsi:type="dcterms:W3CDTF">2011-01-26T13:13:38Z</dcterms:created>
  <dcterms:modified xsi:type="dcterms:W3CDTF">2023-12-10T07:45:55Z</dcterms:modified>
</cp:coreProperties>
</file>