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44"/>
  </p:notesMasterIdLst>
  <p:sldIdLst>
    <p:sldId id="339" r:id="rId2"/>
    <p:sldId id="455" r:id="rId3"/>
    <p:sldId id="418" r:id="rId4"/>
    <p:sldId id="419" r:id="rId5"/>
    <p:sldId id="420" r:id="rId6"/>
    <p:sldId id="423" r:id="rId7"/>
    <p:sldId id="424" r:id="rId8"/>
    <p:sldId id="425" r:id="rId9"/>
    <p:sldId id="426" r:id="rId10"/>
    <p:sldId id="427" r:id="rId11"/>
    <p:sldId id="416" r:id="rId12"/>
    <p:sldId id="428" r:id="rId13"/>
    <p:sldId id="429" r:id="rId14"/>
    <p:sldId id="430" r:id="rId15"/>
    <p:sldId id="431" r:id="rId16"/>
    <p:sldId id="391" r:id="rId17"/>
    <p:sldId id="343" r:id="rId18"/>
    <p:sldId id="432" r:id="rId19"/>
    <p:sldId id="434" r:id="rId20"/>
    <p:sldId id="435" r:id="rId21"/>
    <p:sldId id="436" r:id="rId22"/>
    <p:sldId id="437" r:id="rId23"/>
    <p:sldId id="438" r:id="rId24"/>
    <p:sldId id="439" r:id="rId25"/>
    <p:sldId id="441" r:id="rId26"/>
    <p:sldId id="442" r:id="rId27"/>
    <p:sldId id="443" r:id="rId28"/>
    <p:sldId id="444" r:id="rId29"/>
    <p:sldId id="445" r:id="rId30"/>
    <p:sldId id="446" r:id="rId31"/>
    <p:sldId id="421" r:id="rId32"/>
    <p:sldId id="422" r:id="rId33"/>
    <p:sldId id="453" r:id="rId34"/>
    <p:sldId id="454" r:id="rId35"/>
    <p:sldId id="440" r:id="rId36"/>
    <p:sldId id="447" r:id="rId37"/>
    <p:sldId id="448" r:id="rId38"/>
    <p:sldId id="433" r:id="rId39"/>
    <p:sldId id="449" r:id="rId40"/>
    <p:sldId id="450" r:id="rId41"/>
    <p:sldId id="451" r:id="rId42"/>
    <p:sldId id="452" r:id="rId4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A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4660"/>
  </p:normalViewPr>
  <p:slideViewPr>
    <p:cSldViewPr>
      <p:cViewPr varScale="1">
        <p:scale>
          <a:sx n="86" d="100"/>
          <a:sy n="86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1610363220726E-2"/>
          <c:y val="6.8178905549147795E-2"/>
          <c:w val="0.95262890525780997"/>
          <c:h val="0.8967063949762910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81952"/>
        <c:axId val="35583872"/>
      </c:barChart>
      <c:catAx>
        <c:axId val="35581952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ru-RU"/>
          </a:p>
        </c:txPr>
        <c:crossAx val="35583872"/>
        <c:crosses val="autoZero"/>
        <c:auto val="1"/>
        <c:lblAlgn val="ctr"/>
        <c:lblOffset val="100"/>
        <c:noMultiLvlLbl val="0"/>
      </c:catAx>
      <c:valAx>
        <c:axId val="35583872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ru-RU"/>
          </a:p>
        </c:txPr>
        <c:crossAx val="35581952"/>
        <c:crosses val="autoZero"/>
        <c:crossBetween val="midCat"/>
      </c:valAx>
      <c:spPr>
        <a:solidFill>
          <a:srgbClr val="FFFFFF"/>
        </a:solidFill>
        <a:ln w="0"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4450641383157E-2"/>
          <c:y val="5.4852320675105502E-2"/>
          <c:w val="0.69894032348020096"/>
          <c:h val="0.86559423347398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Увеличение посещаемости библиотек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89-402B-951E-00C1DAC7538A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Уровень фактической обеспеченности района библиотеками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130.76</c:v>
                </c:pt>
                <c:pt idx="1">
                  <c:v>130.76</c:v>
                </c:pt>
                <c:pt idx="2">
                  <c:v>130.76</c:v>
                </c:pt>
                <c:pt idx="3">
                  <c:v>130.76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C89-402B-951E-00C1DAC7538A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Увеличение количества зарегистрированных пользователей библиотек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1.1000000000000001</c:v>
                </c:pt>
                <c:pt idx="1">
                  <c:v>1.2</c:v>
                </c:pt>
                <c:pt idx="2">
                  <c:v>1.4</c:v>
                </c:pt>
                <c:pt idx="3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C89-402B-951E-00C1DAC7538A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Увеличение книговыдачи в библиотеках</c:v>
                </c:pt>
              </c:strCache>
            </c:strRef>
          </c:tx>
          <c:spPr>
            <a:solidFill>
              <a:srgbClr val="579D1C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4"/>
                <c:pt idx="0">
                  <c:v>1.1000000000000001</c:v>
                </c:pt>
                <c:pt idx="1">
                  <c:v>1.2</c:v>
                </c:pt>
                <c:pt idx="2">
                  <c:v>1.4</c:v>
                </c:pt>
                <c:pt idx="3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C89-402B-951E-00C1DAC75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4456832"/>
        <c:axId val="94462720"/>
      </c:barChart>
      <c:catAx>
        <c:axId val="94456832"/>
        <c:scaling>
          <c:orientation val="minMax"/>
        </c:scaling>
        <c:delete val="1"/>
        <c:axPos val="b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numFmt formatCode="[$-419]dd/mm/yyyy" sourceLinked="0"/>
        <c:majorTickMark val="none"/>
        <c:minorTickMark val="none"/>
        <c:tickLblPos val="nextTo"/>
        <c:crossAx val="94462720"/>
        <c:crosses val="autoZero"/>
        <c:auto val="1"/>
        <c:lblAlgn val="ctr"/>
        <c:lblOffset val="100"/>
        <c:noMultiLvlLbl val="0"/>
      </c:catAx>
      <c:valAx>
        <c:axId val="94462720"/>
        <c:scaling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minorGridlines>
          <c:spPr>
            <a:ln w="9360">
              <a:solidFill>
                <a:srgbClr val="DDDDDD"/>
              </a:solidFill>
              <a:round/>
            </a:ln>
          </c:spPr>
        </c:min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B3B3B3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ru-RU"/>
          </a:p>
        </c:txPr>
        <c:crossAx val="94456832"/>
        <c:crosses val="autoZero"/>
        <c:crossBetween val="between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73431241655540702"/>
          <c:y val="9.5539672487107596E-2"/>
          <c:w val="0.25349741684564903"/>
          <c:h val="0.81688229439971105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000" b="0" strike="noStrike" spc="-1">
              <a:solidFill>
                <a:srgbClr val="000000"/>
              </a:solidFill>
              <a:latin typeface="Arial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userShapes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346493380090941E-2"/>
          <c:y val="3.3449348539817417E-2"/>
          <c:w val="0.69844820186878898"/>
          <c:h val="0.898526839929662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Увеличение посещаемости музейных учреждений</c:v>
                </c:pt>
              </c:strCache>
            </c:strRef>
          </c:tx>
          <c:spPr>
            <a:solidFill>
              <a:srgbClr val="4E67C8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895-4BAB-BE48-4E7B9F74F7B7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895-4BAB-BE48-4E7B9F74F7B7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895-4BAB-BE48-4E7B9F74F7B7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A895-4BAB-BE48-4E7B9F74F7B7}"/>
              </c:ext>
            </c:extLst>
          </c:dPt>
          <c:dLbls>
            <c:dLbl>
              <c:idx val="0"/>
              <c:layout/>
              <c:numFmt formatCode="General" sourceLinked="0"/>
              <c:spPr/>
              <c:txPr>
                <a:bodyPr wrap="square"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Trebuchet MS"/>
                      <a:ea typeface="DejaVu San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895-4BAB-BE48-4E7B9F74F7B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General" sourceLinked="0"/>
              <c:spPr/>
              <c:txPr>
                <a:bodyPr wrap="square"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Trebuchet MS"/>
                      <a:ea typeface="DejaVu San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895-4BAB-BE48-4E7B9F74F7B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General" sourceLinked="0"/>
              <c:spPr/>
              <c:txPr>
                <a:bodyPr wrap="square"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Trebuchet MS"/>
                      <a:ea typeface="DejaVu San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895-4BAB-BE48-4E7B9F74F7B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General" sourceLinked="0"/>
              <c:spPr/>
              <c:txPr>
                <a:bodyPr wrap="square"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Trebuchet MS"/>
                      <a:ea typeface="DejaVu San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895-4BAB-BE48-4E7B9F74F7B7}"/>
                </c:ext>
                <c:ext xmlns:c15="http://schemas.microsoft.com/office/drawing/2012/chart" uri="{CE6537A1-D6FC-4f65-9D91-7224C49458BB}"/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895-4BAB-BE48-4E7B9F74F7B7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Доля представленных (во всех формах) зрителю музейных предметов в общем количестве предметов основного фонда</c:v>
                </c:pt>
              </c:strCache>
            </c:strRef>
          </c:tx>
          <c:spPr>
            <a:solidFill>
              <a:srgbClr val="5ECCF3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46.5</c:v>
                </c:pt>
                <c:pt idx="1">
                  <c:v>46.5</c:v>
                </c:pt>
                <c:pt idx="2">
                  <c:v>46.5</c:v>
                </c:pt>
                <c:pt idx="3">
                  <c:v>46.5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895-4BAB-BE48-4E7B9F74F7B7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Количество мероприятий, популяризирующих декоративно-прикладное искусство</c:v>
                </c:pt>
              </c:strCache>
            </c:strRef>
          </c:tx>
          <c:spPr>
            <a:solidFill>
              <a:srgbClr val="A7EA52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895-4BAB-BE48-4E7B9F74F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970176"/>
        <c:axId val="111971712"/>
      </c:barChart>
      <c:catAx>
        <c:axId val="111970176"/>
        <c:scaling>
          <c:orientation val="minMax"/>
        </c:scaling>
        <c:delete val="1"/>
        <c:axPos val="b"/>
        <c:numFmt formatCode="[$-419]dd/mm/yyyy" sourceLinked="0"/>
        <c:majorTickMark val="out"/>
        <c:minorTickMark val="none"/>
        <c:tickLblPos val="nextTo"/>
        <c:crossAx val="111971712"/>
        <c:crosses val="autoZero"/>
        <c:auto val="1"/>
        <c:lblAlgn val="ctr"/>
        <c:lblOffset val="100"/>
        <c:noMultiLvlLbl val="0"/>
      </c:catAx>
      <c:valAx>
        <c:axId val="1119717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1970176"/>
        <c:crosses val="autoZero"/>
        <c:crossBetween val="between"/>
      </c:valAx>
      <c:spPr>
        <a:solidFill>
          <a:srgbClr val="FFFFFF"/>
        </a:solidFill>
        <a:ln w="0">
          <a:noFill/>
        </a:ln>
      </c:spPr>
    </c:plotArea>
    <c:legend>
      <c:legendPos val="r"/>
      <c:layout>
        <c:manualLayout>
          <c:xMode val="edge"/>
          <c:yMode val="edge"/>
          <c:x val="0.77061009049816098"/>
          <c:y val="5.2774308601726237E-2"/>
          <c:w val="0.21665545856724397"/>
          <c:h val="0.84579778492044944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900" b="0" strike="noStrike" spc="-1">
              <a:solidFill>
                <a:srgbClr val="000000"/>
              </a:solidFill>
              <a:latin typeface="Trebuchet MS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userShapes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597806592918247E-2"/>
          <c:y val="1.8565188663247943E-2"/>
          <c:w val="0.64308314287830459"/>
          <c:h val="0.896746609051236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Увеличение посещаемости культурно-досуговых учреждений</c:v>
                </c:pt>
              </c:strCache>
            </c:strRef>
          </c:tx>
          <c:spPr>
            <a:solidFill>
              <a:srgbClr val="4E67C8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EC3-417C-B03A-30B7197C6965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Количество участников клубных формирований</c:v>
                </c:pt>
              </c:strCache>
            </c:strRef>
          </c:tx>
          <c:spPr>
            <a:solidFill>
              <a:srgbClr val="579D1C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DEC3-417C-B03A-30B7197C6965}"/>
              </c:ext>
            </c:extLst>
          </c:dPt>
          <c:dLbls>
            <c:dLbl>
              <c:idx val="0"/>
              <c:layout/>
              <c:numFmt formatCode="General" sourceLinked="0"/>
              <c:spPr/>
              <c:txPr>
                <a:bodyPr wrap="square"/>
                <a:lstStyle/>
                <a:p>
                  <a:pPr>
                    <a:defRPr sz="1000" b="0" strike="noStrike" spc="-1">
                      <a:solidFill>
                        <a:srgbClr val="000000"/>
                      </a:solidFill>
                      <a:latin typeface="Arial"/>
                      <a:ea typeface="DejaVu San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EC3-417C-B03A-30B7197C6965}"/>
                </c:ext>
                <c:ext xmlns:c15="http://schemas.microsoft.com/office/drawing/2012/chart" uri="{CE6537A1-D6FC-4f65-9D91-7224C49458BB}"/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Arial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1029</c:v>
                </c:pt>
                <c:pt idx="1">
                  <c:v>1029</c:v>
                </c:pt>
                <c:pt idx="2">
                  <c:v>1030</c:v>
                </c:pt>
                <c:pt idx="3">
                  <c:v>1030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EC3-417C-B03A-30B7197C6965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Число посещений на мероприятиях с применением специализированных транспортных средств</c:v>
                </c:pt>
              </c:strCache>
            </c:strRef>
          </c:tx>
          <c:spPr>
            <a:solidFill>
              <a:srgbClr val="5ECCF3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2261</c:v>
                </c:pt>
                <c:pt idx="1">
                  <c:v>2291</c:v>
                </c:pt>
                <c:pt idx="2">
                  <c:v>2321</c:v>
                </c:pt>
                <c:pt idx="3">
                  <c:v>2321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EC3-417C-B03A-30B7197C6965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Уровень фактической обеспеченности района клубами и учреждениями клубного типа</c:v>
                </c:pt>
              </c:strCache>
            </c:strRef>
          </c:tx>
          <c:spPr>
            <a:solidFill>
              <a:srgbClr val="A7EA52"/>
            </a:solidFill>
            <a:ln w="0">
              <a:noFill/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  <a:ea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4"/>
                <c:pt idx="0">
                  <c:v>141.69999999999999</c:v>
                </c:pt>
                <c:pt idx="1">
                  <c:v>141.69999999999999</c:v>
                </c:pt>
                <c:pt idx="2">
                  <c:v>141.69999999999999</c:v>
                </c:pt>
                <c:pt idx="3">
                  <c:v>141.69999999999999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EC3-417C-B03A-30B7197C6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008640"/>
        <c:axId val="113010176"/>
      </c:barChart>
      <c:catAx>
        <c:axId val="113008640"/>
        <c:scaling>
          <c:orientation val="minMax"/>
        </c:scaling>
        <c:delete val="1"/>
        <c:axPos val="b"/>
        <c:numFmt formatCode="[$-419]dd/mm/yyyy" sourceLinked="0"/>
        <c:majorTickMark val="out"/>
        <c:minorTickMark val="none"/>
        <c:tickLblPos val="nextTo"/>
        <c:crossAx val="113010176"/>
        <c:crosses val="autoZero"/>
        <c:auto val="1"/>
        <c:lblAlgn val="ctr"/>
        <c:lblOffset val="100"/>
        <c:noMultiLvlLbl val="0"/>
      </c:catAx>
      <c:valAx>
        <c:axId val="1130101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3008640"/>
        <c:crosses val="autoZero"/>
        <c:crossBetween val="between"/>
      </c:valAx>
      <c:spPr>
        <a:solidFill>
          <a:srgbClr val="FFFFFF"/>
        </a:solidFill>
        <a:ln w="0">
          <a:noFill/>
        </a:ln>
      </c:spPr>
    </c:plotArea>
    <c:legend>
      <c:legendPos val="r"/>
      <c:layout>
        <c:manualLayout>
          <c:xMode val="edge"/>
          <c:yMode val="edge"/>
          <c:x val="0.68717546595351842"/>
          <c:y val="1.8036982245637427E-2"/>
          <c:w val="0.28762892086064512"/>
          <c:h val="0.92988985629277066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900" b="0" strike="noStrike" spc="-1">
              <a:solidFill>
                <a:srgbClr val="000000"/>
              </a:solidFill>
              <a:latin typeface="Trebuchet MS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userShapes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599074754076554"/>
          <c:y val="0.22891864494683986"/>
          <c:w val="0.68920478787711403"/>
          <c:h val="0.491095102616627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12247552"/>
        <c:axId val="112249088"/>
        <c:axId val="0"/>
      </c:bar3DChart>
      <c:catAx>
        <c:axId val="112247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ru-RU"/>
          </a:p>
        </c:txPr>
        <c:crossAx val="112249088"/>
        <c:crosses val="autoZero"/>
        <c:auto val="1"/>
        <c:lblAlgn val="ctr"/>
        <c:lblOffset val="100"/>
        <c:noMultiLvlLbl val="0"/>
      </c:catAx>
      <c:valAx>
        <c:axId val="112249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12247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802458642645749"/>
          <c:y val="0"/>
          <c:w val="0.71165676848166892"/>
          <c:h val="0.1211944498555141"/>
        </c:manualLayout>
      </c:layout>
      <c:overlay val="0"/>
      <c:txPr>
        <a:bodyPr/>
        <a:lstStyle/>
        <a:p>
          <a:pPr>
            <a:defRPr sz="1000" b="1" i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618014348499037"/>
          <c:y val="0.14047335276494363"/>
          <c:w val="0.69495979613820791"/>
          <c:h val="0.667055141169610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141.30000000000001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141.30000000000001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141.30000000000001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141.30000000000001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14350336"/>
        <c:axId val="116264960"/>
        <c:axId val="0"/>
      </c:bar3DChart>
      <c:catAx>
        <c:axId val="11435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ru-RU"/>
          </a:p>
        </c:txPr>
        <c:crossAx val="116264960"/>
        <c:crosses val="autoZero"/>
        <c:auto val="1"/>
        <c:lblAlgn val="ctr"/>
        <c:lblOffset val="100"/>
        <c:noMultiLvlLbl val="0"/>
      </c:catAx>
      <c:valAx>
        <c:axId val="116264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14350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0230531533758142"/>
          <c:y val="2.1947495226534122E-2"/>
          <c:w val="0.54228641732283467"/>
          <c:h val="5.0790354330708665E-2"/>
        </c:manualLayout>
      </c:layout>
      <c:overlay val="0"/>
      <c:txPr>
        <a:bodyPr/>
        <a:lstStyle/>
        <a:p>
          <a:pPr>
            <a:defRPr sz="1100" b="1" i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195611085334616"/>
          <c:y val="0.17998064550088877"/>
          <c:w val="0.70416940455965027"/>
          <c:h val="0.4916189552619538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117.5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117.5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117.5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117.5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16289536"/>
        <c:axId val="116291072"/>
        <c:axId val="0"/>
      </c:bar3DChart>
      <c:catAx>
        <c:axId val="116289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ru-RU"/>
          </a:p>
        </c:txPr>
        <c:crossAx val="116291072"/>
        <c:crosses val="autoZero"/>
        <c:auto val="1"/>
        <c:lblAlgn val="ctr"/>
        <c:lblOffset val="100"/>
        <c:noMultiLvlLbl val="0"/>
      </c:catAx>
      <c:valAx>
        <c:axId val="116291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116289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694649212155306"/>
          <c:y val="4.2807657579229975E-2"/>
          <c:w val="0.74614569865664571"/>
          <c:h val="0.10447178008754064"/>
        </c:manualLayout>
      </c:layout>
      <c:overlay val="0"/>
      <c:txPr>
        <a:bodyPr/>
        <a:lstStyle/>
        <a:p>
          <a:pPr>
            <a:defRPr sz="1000" b="1" i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Товарооборот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95000"/>
                  </a:schemeClr>
                </a:gs>
                <a:gs pos="100000">
                  <a:schemeClr val="accent1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rgbClr r="0" g="0" b="0">
                  <a:shade val="30000"/>
                  <a:satMod val="12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3251</c:v>
                </c:pt>
                <c:pt idx="1">
                  <c:v>3349</c:v>
                </c:pt>
                <c:pt idx="2">
                  <c:v>3748</c:v>
                </c:pt>
                <c:pt idx="3">
                  <c:v>4036</c:v>
                </c:pt>
                <c:pt idx="4">
                  <c:v>4428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5801472"/>
        <c:axId val="131988096"/>
      </c:barChart>
      <c:catAx>
        <c:axId val="115801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период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988096"/>
        <c:crosses val="autoZero"/>
        <c:auto val="1"/>
        <c:lblAlgn val="ctr"/>
        <c:lblOffset val="100"/>
        <c:noMultiLvlLbl val="0"/>
      </c:catAx>
      <c:valAx>
        <c:axId val="13198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Млн. руб.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801472"/>
        <c:crosses val="autoZero"/>
        <c:crossBetween val="between"/>
      </c:valAx>
      <c:spPr>
        <a:noFill/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plotVisOnly val="1"/>
    <c:dispBlanksAs val="gap"/>
    <c:showDLblsOverMax val="0"/>
  </c:chart>
  <c:spPr>
    <a:solidFill>
      <a:srgbClr val="D1F676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314483218122803E-2"/>
          <c:y val="3.5478455512031298E-2"/>
          <c:w val="0.93520446406263003"/>
          <c:h val="0.808393956351426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</c:dLbl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</c:dLbls>
          <c:cat>
            <c:strRef>
              <c:f>categories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130</c:v>
                </c:pt>
                <c:pt idx="1">
                  <c:v>130</c:v>
                </c:pt>
                <c:pt idx="2">
                  <c:v>130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872448"/>
        <c:axId val="132878336"/>
      </c:barChart>
      <c:catAx>
        <c:axId val="132872448"/>
        <c:scaling>
          <c:orientation val="minMax"/>
        </c:scaling>
        <c:delete val="0"/>
        <c:axPos val="b"/>
        <c:numFmt formatCode="dd/mm/yyyy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800" b="0" strike="noStrike" spc="-1">
                <a:solidFill>
                  <a:srgbClr val="000000"/>
                </a:solidFill>
                <a:latin typeface="Arial"/>
                <a:ea typeface="DejaVu Sans"/>
              </a:defRPr>
            </a:pPr>
            <a:endParaRPr lang="ru-RU"/>
          </a:p>
        </c:txPr>
        <c:crossAx val="132878336"/>
        <c:crosses val="autoZero"/>
        <c:auto val="1"/>
        <c:lblAlgn val="ctr"/>
        <c:lblOffset val="100"/>
        <c:noMultiLvlLbl val="1"/>
      </c:catAx>
      <c:valAx>
        <c:axId val="13287833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3287244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0.06132</cdr:x>
      <cdr:y>0.92805</cdr:y>
    </cdr:from>
    <cdr:to>
      <cdr:x>0.74186</cdr:x>
      <cdr:y>0.99951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5816" y="3800360"/>
          <a:ext cx="4392488" cy="292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2023 год             2024 год             2025 год              2026 год</a:t>
          </a:r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0.04814</cdr:x>
      <cdr:y>0.92994</cdr:y>
    </cdr:from>
    <cdr:to>
      <cdr:x>0.7822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32" y="3883847"/>
          <a:ext cx="4392488" cy="292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2023 год          2024 год           2025 год            2026 год</a:t>
          </a:r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0.04762</cdr:x>
      <cdr:y>0.91228</cdr:y>
    </cdr:from>
    <cdr:to>
      <cdr:x>0.77381</cdr:x>
      <cdr:y>0.98357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32" y="3744416"/>
          <a:ext cx="4392488" cy="292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smtClean="0"/>
            <a:t>2023 год         2024 год         2025 год        2026 год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749350" y="5514073"/>
            <a:ext cx="5994443" cy="522365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51822" cy="58005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241321" y="0"/>
            <a:ext cx="3251822" cy="580059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0" y="11028538"/>
            <a:ext cx="3251822" cy="580059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4241321" y="11028538"/>
            <a:ext cx="3251822" cy="580059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C3B24DB-10E7-4CA3-8761-83324DB7A22B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485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E9600-67F4-4CDF-8817-435A44AD60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8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859" indent="-285715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860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004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148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292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435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579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724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9321CC-61E9-43A8-A948-4A37253D0026}" type="slidenum">
              <a:rPr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4740649"/>
            <a:ext cx="6215062" cy="44932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859" indent="-285715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860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004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148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292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435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579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724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335DB7-4783-4EA4-B95E-F10CB6ECC2EE}" type="slidenum">
              <a:rPr lang="ru-RU" altLang="ru-RU" smtClean="0"/>
              <a:pPr eaLnBrk="1" hangingPunct="1">
                <a:spcBef>
                  <a:spcPct val="0"/>
                </a:spcBef>
              </a:pPr>
              <a:t>10</a:t>
            </a:fld>
            <a:endParaRPr lang="ru-RU" altLang="ru-R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0345" y="354919"/>
            <a:ext cx="3768618" cy="2845690"/>
          </a:xfrm>
          <a:prstGeom prst="rect">
            <a:avLst/>
          </a:prstGeo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3" y="3575439"/>
            <a:ext cx="6143625" cy="6352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altLang="ru-RU" i="1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3850560" y="9430200"/>
            <a:ext cx="2935440" cy="48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694F7C0-7B21-4F2B-B3FB-B8FCBF5693B2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18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60" name="CustomShape 2"/>
          <p:cNvSpPr/>
          <p:nvPr/>
        </p:nvSpPr>
        <p:spPr>
          <a:xfrm>
            <a:off x="679680" y="4716720"/>
            <a:ext cx="5429880" cy="44575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/>
            <a:fld id="{A44B087F-D337-440C-B63C-6B261D1C10E0}" type="slidenum">
              <a:rPr lang="ru-RU">
                <a:solidFill>
                  <a:srgbClr val="000000"/>
                </a:solidFill>
              </a:rPr>
              <a:pPr eaLnBrk="1" hangingPunct="1"/>
              <a:t>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</a:pPr>
            <a:fld id="{B141C913-2D99-4E3C-AF08-6F06AEDC97F9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</a:pPr>
              <a:t>23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2" name="CustomShape 3"/>
          <p:cNvSpPr/>
          <p:nvPr/>
        </p:nvSpPr>
        <p:spPr>
          <a:xfrm>
            <a:off x="755650" y="5078413"/>
            <a:ext cx="6048375" cy="4810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/>
            <a:fld id="{F7108B20-8479-49B7-A01E-F9B83F9818B1}" type="slidenum">
              <a:rPr lang="ru-RU">
                <a:solidFill>
                  <a:srgbClr val="000000"/>
                </a:solidFill>
              </a:rPr>
              <a:pPr eaLnBrk="1" hangingPunct="1"/>
              <a:t>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4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</a:pPr>
            <a:fld id="{E871EE9F-267F-4903-A56A-93CD1AF0C454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</a:pPr>
              <a:t>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5" name="CustomShape 3"/>
          <p:cNvSpPr/>
          <p:nvPr/>
        </p:nvSpPr>
        <p:spPr>
          <a:xfrm>
            <a:off x="749300" y="5513388"/>
            <a:ext cx="5992813" cy="52212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4"/>
          <p:cNvSpPr/>
          <p:nvPr/>
        </p:nvSpPr>
        <p:spPr>
          <a:xfrm>
            <a:off x="4243388" y="11028363"/>
            <a:ext cx="3249612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/>
            <a:fld id="{B06972F2-506A-4969-B185-4B6441AF00EF}" type="slidenum">
              <a:rPr lang="ru-RU" sz="1200">
                <a:solidFill>
                  <a:srgbClr val="000000"/>
                </a:solidFill>
                <a:ea typeface="Microsoft YaHei" pitchFamily="34" charset="-122"/>
              </a:rPr>
              <a:pPr eaLnBrk="1" hangingPunct="1"/>
              <a:t>24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4956" y="744434"/>
            <a:ext cx="4807763" cy="372363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F9D7C-A833-472C-A817-684E7A91966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662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624"/>
            <a:ext cx="4464050" cy="3350161"/>
          </a:xfrm>
          <a:prstGeom prst="rect">
            <a:avLst/>
          </a:prstGeom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49520" y="5514121"/>
            <a:ext cx="5993280" cy="5222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4241160" y="11028601"/>
            <a:ext cx="3250800" cy="5788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/>
            <a:fld id="{4CF7FE04-78B4-46EC-85D9-3B48E772BC1F}" type="slidenum">
              <a:rPr lang="ru-RU" sz="1400" spc="-1">
                <a:solidFill>
                  <a:srgbClr val="000000"/>
                </a:solidFill>
                <a:latin typeface="Times New Roman"/>
              </a:rPr>
              <a:pPr algn="r"/>
              <a:t>33</a:t>
            </a:fld>
            <a:endParaRPr lang="ru-RU" sz="1400" spc="-1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715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/>
            <a:fld id="{56E66C67-BDBA-48E7-A59E-7095627B6AA9}" type="slidenum">
              <a:rPr lang="ru-RU">
                <a:solidFill>
                  <a:srgbClr val="000000"/>
                </a:solidFill>
              </a:rPr>
              <a:pPr eaLnBrk="1" hangingPunct="1"/>
              <a:t>35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8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</a:pPr>
            <a:fld id="{7CDFD0AE-0201-4D93-9C08-369B51552CC9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</a:pPr>
              <a:t>35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9" name="CustomShape 3"/>
          <p:cNvSpPr/>
          <p:nvPr/>
        </p:nvSpPr>
        <p:spPr>
          <a:xfrm>
            <a:off x="679450" y="4716463"/>
            <a:ext cx="5435600" cy="44624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CustomShape 4"/>
          <p:cNvSpPr/>
          <p:nvPr/>
        </p:nvSpPr>
        <p:spPr>
          <a:xfrm>
            <a:off x="3851275" y="9429750"/>
            <a:ext cx="2940050" cy="492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/>
            <a:fld id="{62D5CAFB-1FE8-4418-AEC4-05206985562D}" type="slidenum">
              <a:rPr lang="ru-RU" sz="1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pPr algn="r" eaLnBrk="1" hangingPunct="1"/>
              <a:t>35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ustomShape 1"/>
          <p:cNvSpPr/>
          <p:nvPr/>
        </p:nvSpPr>
        <p:spPr>
          <a:xfrm>
            <a:off x="3850560" y="9430200"/>
            <a:ext cx="2935440" cy="48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16D59BAF-AE48-425A-A2C2-51B5E1730100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38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62" name="CustomShape 2"/>
          <p:cNvSpPr/>
          <p:nvPr/>
        </p:nvSpPr>
        <p:spPr>
          <a:xfrm>
            <a:off x="679680" y="4716720"/>
            <a:ext cx="5429880" cy="44575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C71EC6-210F-42DE-9C53-41977AD35B3D}" type="datetimeFigureOut">
              <a:rPr lang="ru-RU" smtClean="0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FCEAF-A0C6-446E-AD92-9B47CA56D2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11/15/2023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w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_____Microsoft_Excel_97-20031.xls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_____Microsoft_Excel_97-20032.xls"/><Relationship Id="rId5" Type="http://schemas.openxmlformats.org/officeDocument/2006/relationships/oleObject" Target="../embeddings/oleObject5.bin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4.xls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emf"/><Relationship Id="rId5" Type="http://schemas.openxmlformats.org/officeDocument/2006/relationships/oleObject" Target="../embeddings/_____Microsoft_Excel_97-20033.xls"/><Relationship Id="rId4" Type="http://schemas.openxmlformats.org/officeDocument/2006/relationships/oleObject" Target="../embeddings/oleObject6.bin"/><Relationship Id="rId9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_____Microsoft_Excel_97-20035.xls"/><Relationship Id="rId5" Type="http://schemas.openxmlformats.org/officeDocument/2006/relationships/oleObject" Target="../embeddings/oleObject8.bin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827640" y="1196640"/>
            <a:ext cx="7631280" cy="136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cap="all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Муниципальные Программы Уватского муниципального района</a:t>
            </a:r>
            <a:endParaRPr lang="ru-RU" sz="1800" b="0" strike="noStrike" spc="-1" dirty="0">
              <a:solidFill>
                <a:schemeClr val="accent1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Picture 29"/>
          <p:cNvPicPr/>
          <p:nvPr/>
        </p:nvPicPr>
        <p:blipFill>
          <a:blip r:embed="rId3"/>
          <a:stretch/>
        </p:blipFill>
        <p:spPr>
          <a:xfrm>
            <a:off x="3909060" y="2714620"/>
            <a:ext cx="1468440" cy="1845000"/>
          </a:xfrm>
          <a:prstGeom prst="rect">
            <a:avLst/>
          </a:prstGeom>
          <a:ln>
            <a:noFill/>
          </a:ln>
        </p:spPr>
      </p:pic>
      <p:pic>
        <p:nvPicPr>
          <p:cNvPr id="78" name="Picture 4"/>
          <p:cNvPicPr/>
          <p:nvPr/>
        </p:nvPicPr>
        <p:blipFill>
          <a:blip r:embed="rId4" cstate="print"/>
          <a:stretch/>
        </p:blipFill>
        <p:spPr>
          <a:xfrm>
            <a:off x="395280" y="2770200"/>
            <a:ext cx="1957680" cy="1185840"/>
          </a:xfrm>
          <a:prstGeom prst="rect">
            <a:avLst/>
          </a:prstGeom>
          <a:ln>
            <a:noFill/>
          </a:ln>
        </p:spPr>
      </p:pic>
      <p:pic>
        <p:nvPicPr>
          <p:cNvPr id="79" name="Picture 5"/>
          <p:cNvPicPr/>
          <p:nvPr/>
        </p:nvPicPr>
        <p:blipFill>
          <a:blip r:embed="rId5"/>
          <a:stretch/>
        </p:blipFill>
        <p:spPr>
          <a:xfrm>
            <a:off x="909720" y="3765600"/>
            <a:ext cx="1957680" cy="1176480"/>
          </a:xfrm>
          <a:prstGeom prst="rect">
            <a:avLst/>
          </a:prstGeom>
          <a:ln>
            <a:noFill/>
          </a:ln>
        </p:spPr>
      </p:pic>
      <p:pic>
        <p:nvPicPr>
          <p:cNvPr id="80" name="Picture 6"/>
          <p:cNvPicPr/>
          <p:nvPr/>
        </p:nvPicPr>
        <p:blipFill>
          <a:blip r:embed="rId6"/>
          <a:stretch/>
        </p:blipFill>
        <p:spPr>
          <a:xfrm>
            <a:off x="2124000" y="4856040"/>
            <a:ext cx="1774800" cy="1181160"/>
          </a:xfrm>
          <a:prstGeom prst="rect">
            <a:avLst/>
          </a:prstGeom>
          <a:ln>
            <a:noFill/>
          </a:ln>
        </p:spPr>
      </p:pic>
      <p:pic>
        <p:nvPicPr>
          <p:cNvPr id="81" name="Picture 7"/>
          <p:cNvPicPr/>
          <p:nvPr/>
        </p:nvPicPr>
        <p:blipFill>
          <a:blip r:embed="rId7"/>
          <a:stretch/>
        </p:blipFill>
        <p:spPr>
          <a:xfrm>
            <a:off x="7020272" y="2770200"/>
            <a:ext cx="1870200" cy="1163880"/>
          </a:xfrm>
          <a:prstGeom prst="rect">
            <a:avLst/>
          </a:prstGeom>
          <a:ln>
            <a:noFill/>
          </a:ln>
        </p:spPr>
      </p:pic>
      <p:pic>
        <p:nvPicPr>
          <p:cNvPr id="82" name="Picture 8"/>
          <p:cNvPicPr/>
          <p:nvPr/>
        </p:nvPicPr>
        <p:blipFill>
          <a:blip r:embed="rId8"/>
          <a:stretch/>
        </p:blipFill>
        <p:spPr>
          <a:xfrm>
            <a:off x="6448292" y="3755281"/>
            <a:ext cx="1870200" cy="1162080"/>
          </a:xfrm>
          <a:prstGeom prst="rect">
            <a:avLst/>
          </a:prstGeom>
          <a:ln>
            <a:noFill/>
          </a:ln>
        </p:spPr>
      </p:pic>
      <p:pic>
        <p:nvPicPr>
          <p:cNvPr id="83" name="Picture 9"/>
          <p:cNvPicPr/>
          <p:nvPr/>
        </p:nvPicPr>
        <p:blipFill>
          <a:blip r:embed="rId9"/>
          <a:stretch/>
        </p:blipFill>
        <p:spPr>
          <a:xfrm>
            <a:off x="5508104" y="4824360"/>
            <a:ext cx="1819440" cy="1212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54487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5785" y="368949"/>
            <a:ext cx="86553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 с финансовыми затратами 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муниципальной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  <a:endParaRPr lang="ru-RU" sz="1400" b="1" dirty="0">
              <a:ln w="12700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«Строительство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реконструкция  и капитальный ремонт объектов муниципальной собственности в Уватском муниципальном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</a:t>
            </a:r>
            <a:endParaRPr lang="ru-RU" sz="1400" b="1" dirty="0">
              <a:ln w="12700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673032"/>
              </p:ext>
            </p:extLst>
          </p:nvPr>
        </p:nvGraphicFramePr>
        <p:xfrm>
          <a:off x="294920" y="1124743"/>
          <a:ext cx="8367718" cy="2694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5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027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78809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задачи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затраты на реализацию программы (тыс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руб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4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7498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 1. Обеспечение стабильного и качественного функционирования муниципальных объектов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AutoNum type="arabicPeriod"/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130778,78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33875,17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9934"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Повышение надежности функционирования систем инженерно-технического обеспечения, энергоэффективности, повышение комфортности и доступности жилья</a:t>
                      </a:r>
                    </a:p>
                    <a:p>
                      <a:pPr marL="0" indent="88900" algn="just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49226,86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934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Улучшение качества городской среды</a:t>
                      </a: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121019,73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14389,52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3002,70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4623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192025,37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48 264,69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3002,70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5877272"/>
            <a:ext cx="856895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1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Реализация программы направлена на с</a:t>
            </a:r>
            <a:r>
              <a:rPr lang="ru-RU" sz="1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оздание условий для устойчивого, безопасного и комплексного развития территорий населенных пунктов в целях обеспечения благоприятных условий для проживания населения</a:t>
            </a:r>
            <a:endParaRPr lang="ru-RU" altLang="ru-RU" sz="1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/>
            </a:endParaRPr>
          </a:p>
        </p:txBody>
      </p:sp>
      <p:pic>
        <p:nvPicPr>
          <p:cNvPr id="15399" name="Picture 3" descr="C:\Users\User\Documents\градостроительные планы\картинки\ScreenShot160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69059"/>
            <a:ext cx="3696971" cy="18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0" name="Picture 3" descr="C:\Documents and Settings\User\Рабочий стол\ScreenShot344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69060"/>
            <a:ext cx="3701497" cy="18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483854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23528" y="188640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«Создание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для предоставления транспортных услуг  населению и организация транспортного обслуживания по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муниципальным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маршрутам регулярных перевозок  в границах Уватского муниципального района  на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7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13984"/>
            <a:ext cx="256698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88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65020"/>
              </p:ext>
            </p:extLst>
          </p:nvPr>
        </p:nvGraphicFramePr>
        <p:xfrm>
          <a:off x="395536" y="928867"/>
          <a:ext cx="3946525" cy="1831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6" name="Лист" r:id="rId5" imgW="4053939" imgH="2133648" progId="Excel.Sheet.8">
                  <p:embed/>
                </p:oleObj>
              </mc:Choice>
              <mc:Fallback>
                <p:oleObj name="Лист" r:id="rId5" imgW="4053939" imgH="2133648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928867"/>
                        <a:ext cx="3946525" cy="18311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361816"/>
              </p:ext>
            </p:extLst>
          </p:nvPr>
        </p:nvGraphicFramePr>
        <p:xfrm>
          <a:off x="461293" y="3068960"/>
          <a:ext cx="8221414" cy="3672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135"/>
                <a:gridCol w="4283895"/>
                <a:gridCol w="720080"/>
                <a:gridCol w="648072"/>
                <a:gridCol w="648072"/>
                <a:gridCol w="713946"/>
                <a:gridCol w="726214"/>
              </a:tblGrid>
              <a:tr h="312698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№ п/п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Наименования показателя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Единица измер</a:t>
                      </a:r>
                      <a:r>
                        <a:rPr lang="ru-RU" sz="800" dirty="0" smtClean="0"/>
                        <a:t>ения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2023</a:t>
                      </a:r>
                    </a:p>
                    <a:p>
                      <a:pPr algn="ctr"/>
                      <a:r>
                        <a:rPr lang="ru-RU" sz="800" dirty="0" smtClean="0"/>
                        <a:t>(оценка)</a:t>
                      </a:r>
                      <a:endParaRPr lang="ru-RU" sz="800" dirty="0"/>
                    </a:p>
                  </a:txBody>
                  <a:tcPr marL="91441" marR="91441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Значение показателей</a:t>
                      </a:r>
                      <a:endParaRPr lang="ru-RU" sz="800" dirty="0"/>
                    </a:p>
                  </a:txBody>
                  <a:tcPr marL="91441" marR="91441"/>
                </a:tc>
                <a:tc hMerge="1"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</a:tr>
              <a:tr h="246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2024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2025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2026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</a:tr>
              <a:tr h="460251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Доля населения, проживающего в населенных пунктах, не имеющих регулярного автобусного сообщения, в общей численности</a:t>
                      </a:r>
                      <a:r>
                        <a:rPr lang="ru-RU" sz="800" b="0" baseline="0" dirty="0" smtClean="0"/>
                        <a:t> населения района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0,76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0,76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0,76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0,76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325527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2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Обеспеченность населения автомобильным транспортом общего пользования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0,07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0,07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0,07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0,07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227339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3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Обеспечение исполнения маршрутной сети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431670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4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Доля перевезенных граждан, имеющих льготу по проезду</a:t>
                      </a:r>
                      <a:r>
                        <a:rPr lang="ru-RU" sz="800" b="0" baseline="0" dirty="0" smtClean="0"/>
                        <a:t> на транспорте общего пользования, в общем количестве перевезенных пассажиров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72,77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41,44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41,44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41,44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443901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5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пассажиров, перевезенных автомобильным транспортом в городском (</a:t>
                      </a:r>
                      <a:r>
                        <a:rPr lang="ru-RU" sz="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внутрипоселковом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пригородном и междугородном муниципальном сообщении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тыс. чел.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72,4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72,4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72,4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72,4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  <a:tr h="562274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6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средств распространения информации в информационно-телекоммуникационной сети «Интернет» в общем количестве всех видов средств распространения информации по транспортному обслуживанию населения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%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  <a:tr h="661894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услуг</a:t>
                      </a:r>
                      <a:r>
                        <a:rPr lang="ru-RU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(работ) по перевозке пассажиров автомобильным транспортом по муниципальным маршрутам регулярных перевозок в границах Уватского муниципального района, оказанных (выполненных) организациями частной формы собственности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%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95536" y="2780928"/>
            <a:ext cx="8424936" cy="276478"/>
          </a:xfrm>
        </p:spPr>
        <p:txBody>
          <a:bodyPr>
            <a:no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ru-RU" sz="1300" b="1" dirty="0" smtClean="0">
                <a:solidFill>
                  <a:schemeClr val="accent6">
                    <a:lumMod val="50000"/>
                  </a:schemeClr>
                </a:solidFill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414459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«Создание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для предоставления транспортных услуг населению и организация транспортного обслуживания по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муниципальным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маршрутам регулярных перевозок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границах Уватского муниципального района 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192122"/>
              </p:ext>
            </p:extLst>
          </p:nvPr>
        </p:nvGraphicFramePr>
        <p:xfrm>
          <a:off x="270445" y="809128"/>
          <a:ext cx="8528497" cy="5812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25886"/>
                <a:gridCol w="779925"/>
                <a:gridCol w="648072"/>
                <a:gridCol w="630452"/>
                <a:gridCol w="644162"/>
              </a:tblGrid>
              <a:tr h="402624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 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37310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b"/>
                </a:tc>
              </a:tr>
              <a:tr h="179888">
                <a:tc gridSpan="5">
                  <a:txBody>
                    <a:bodyPr/>
                    <a:lstStyle/>
                    <a:p>
                      <a:pPr marL="9144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Задача 1. Формирование условий для развития и совершенствования системы пассажирского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транспорта</a:t>
                      </a:r>
                      <a:r>
                        <a:rPr lang="ru-RU" sz="9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365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Организационно-управленческие мероприятия по функционированию и развитию транспорта Уватского муниципального района  в том числе: </a:t>
                      </a:r>
                      <a:endParaRPr lang="ru-RU" sz="800" b="0" dirty="0" smtClean="0">
                        <a:effectLst/>
                      </a:endParaRP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- подготовка предложений и замечаний к проектам федеральных,</a:t>
                      </a:r>
                      <a:r>
                        <a:rPr lang="ru-RU" sz="800" b="0" kern="1200" baseline="0" dirty="0" smtClean="0">
                          <a:effectLst/>
                        </a:rPr>
                        <a:t> </a:t>
                      </a:r>
                      <a:r>
                        <a:rPr lang="ru-RU" sz="800" b="0" kern="1200" dirty="0" smtClean="0">
                          <a:effectLst/>
                        </a:rPr>
                        <a:t>областных и муниципальных нормативных правовых</a:t>
                      </a:r>
                      <a:r>
                        <a:rPr lang="ru-RU" sz="800" b="0" kern="1200" baseline="0" dirty="0" smtClean="0">
                          <a:effectLst/>
                        </a:rPr>
                        <a:t> </a:t>
                      </a:r>
                      <a:r>
                        <a:rPr lang="ru-RU" sz="800" b="0" kern="1200" dirty="0" smtClean="0">
                          <a:effectLst/>
                        </a:rPr>
                        <a:t>актов в части, касающейся развития пассажирского транспорта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45820">
                <a:tc gridSpan="5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Обеспечение уровня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предложений транспортных услуг по перевозке пассажиров для удовлетворения транспортных потребностей граждан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Ежегодное формирование маршрутной сети Уватского муниципального района, согласованной с Главным управлением строительства Тюменской области, с учетом предложений населения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51987">
                <a:tc gridSpan="5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равной доступности транспортных услуг всем слоям населения, включая граждан льготных категорий</a:t>
                      </a:r>
                      <a:endParaRPr lang="ru-RU" sz="900" b="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042">
                <a:tc>
                  <a:txBody>
                    <a:bodyPr/>
                    <a:lstStyle/>
                    <a:p>
                      <a:pPr marL="0" indent="85725" rtl="0"/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целях обеспечения транспортного обслуживания населения автомобильным транспортом по муниципальным маршрутам по регулируемым тарифам необходимо провести закупку на выполнение работ, связанных с осуществлением регулярных перевозок пассажиров и багажа автомобильным транспортом по регулируемым тарифам в </a:t>
                      </a:r>
                      <a:r>
                        <a:rPr lang="en-US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 – IV 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кварталах 2026года</a:t>
                      </a:r>
                      <a:endParaRPr lang="ru-RU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43287,4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32357,6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33895,4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35583,8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effectLst/>
                        </a:rPr>
                        <a:t>Регулирование тарифов на перевозку пассажиров и багажа автомобильным транспортом в городском (</a:t>
                      </a:r>
                      <a:r>
                        <a:rPr lang="ru-RU" sz="800" b="0" kern="1200" dirty="0" err="1" smtClean="0">
                          <a:effectLst/>
                        </a:rPr>
                        <a:t>внутрипоселковом</a:t>
                      </a:r>
                      <a:r>
                        <a:rPr lang="ru-RU" sz="800" b="0" kern="1200" dirty="0" smtClean="0">
                          <a:effectLst/>
                        </a:rPr>
                        <a:t>) сообщении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710,0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704,0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719,0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mtClean="0">
                          <a:latin typeface="+mn-lt"/>
                        </a:rPr>
                        <a:t>745,0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indent="85725" algn="l" rtl="0"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Arial, sans-serif"/>
                        </a:rPr>
                        <a:t>Возмещение недополученных доходов перевозчикам, возникающих в связи с перевозкой пассажиров и багажа автомобильным транспортом общего пользования по муниципальным маршрутам по регулируемым тарифам в период с 01.04.2020 до отмены режима повышенной готовности в Тюменской области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45820">
                <a:tc gridSpan="5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4. Эффективное использование современных информационных платформ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распространения достоверной и качественной информации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Актуализация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информации по маршрутной сети Уватского муниципального района и расписаниям движения автобусов по муниципальным маршрутам на портале «Общественный транспорт Тюменской области»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Публикация в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средствах массовой информации маршрутной сети Уватского муниципального района и действующего расписания движения автобусов по муниципальным маршрутам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12877">
                <a:tc gridSpan="5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5.  Создание условий для добросовестной</a:t>
                      </a:r>
                      <a:r>
                        <a:rPr lang="ru-RU" sz="900" b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конкуренции и повышение качества транспортного обслуживания населения</a:t>
                      </a:r>
                      <a:endParaRPr lang="ru-RU" sz="9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372042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начальной  </a:t>
                      </a:r>
                      <a:r>
                        <a:rPr lang="ru-RU" sz="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максимальной цены контракта на перевозку пассажиров и багажа по муниципальным маршрутам регулярных перевозок экономически обоснованной в соответствии с Приказом Министерства транспорта Российской Федерации от 30.05.2019 № 158 «Об утверждении Порядка определения начальной (максимальной) цены контракта, а также цены контракта, заключаемого с единственным поставщиком (подрядчиком, исполнителем), при осуществлении закупок в сфере регулярных перевозок пассажиров и багажа автомобильным транспортом и городским наземным электрическим транспортом»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53623">
                <a:tc>
                  <a:txBody>
                    <a:bodyPr/>
                    <a:lstStyle/>
                    <a:p>
                      <a:pPr marL="0" indent="85725" rtl="0"/>
                      <a:r>
                        <a:rPr lang="ru-RU" sz="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Размещение информации о критериях конкурсного отбора перевозчиков в открытом доступе в информационно-телекоммуникационной сети «Интернет»</a:t>
                      </a:r>
                      <a:endParaRPr lang="ru-RU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Размещение на сайте Уватского муниципального района в информационно-телекоммуникационной сети «Интернет» реестра муниципальных маршрутов регулярных перевозок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04963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 пассажиропотока и потребностей в регулярных перевозках, корректировка существующей маршрутной сети и создание новых маршрутов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0496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C00000"/>
                          </a:solidFill>
                          <a:effectLst/>
                        </a:rPr>
                        <a:t>ИТОГО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43 997,4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33 061,6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34 614,4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36 328,8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429131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1"/>
          <p:cNvSpPr>
            <a:spLocks noChangeArrowheads="1"/>
          </p:cNvSpPr>
          <p:nvPr/>
        </p:nvSpPr>
        <p:spPr bwMode="auto">
          <a:xfrm>
            <a:off x="755576" y="332656"/>
            <a:ext cx="8388424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buNone/>
            </a:pPr>
            <a:r>
              <a:rPr lang="ru-RU" alt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Муниципальная программа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«Основные направления дорожной деятельности</a:t>
            </a:r>
            <a:r>
              <a:rPr lang="ru-RU" sz="175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 Уватском муниципальном районе» на 2024-2026 годы»</a:t>
            </a:r>
            <a:endParaRPr lang="ru-RU" sz="175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30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: </a:t>
            </a:r>
            <a:endParaRPr lang="ru-RU" altLang="ru-RU" sz="6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10" name="Рисунок 9" descr="huge_2854661a-4976-44cb-92b2-0d91e8e622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141" y="2222536"/>
            <a:ext cx="2648741" cy="20469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163" y="980728"/>
            <a:ext cx="37567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Задачи Программы:</a:t>
            </a:r>
          </a:p>
          <a:p>
            <a:pPr algn="ctr"/>
            <a:r>
              <a:rPr lang="ru-RU" sz="1000" b="1" dirty="0" smtClean="0">
                <a:latin typeface="Arial" pitchFamily="34" charset="0"/>
                <a:cs typeface="Arial" pitchFamily="34" charset="0"/>
              </a:rPr>
              <a:t> 1.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Улучшение транспортно - эксплуатационного состояния улично-дорожной сети Уватского района</a:t>
            </a:r>
            <a:r>
              <a:rPr lang="ru-RU" sz="10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сохранности существующей дорожной сети, и безопасности дорожного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движения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Строительство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и реконструкция автомобильных дорог местного значения.</a:t>
            </a:r>
          </a:p>
        </p:txBody>
      </p:sp>
      <p:pic>
        <p:nvPicPr>
          <p:cNvPr id="18" name="Рисунок 17" descr="anasayfa-s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63" y="26817"/>
            <a:ext cx="971599" cy="6315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95936" y="980728"/>
            <a:ext cx="48245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Основные показатели</a:t>
            </a:r>
            <a:endParaRPr lang="ru-RU" sz="1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программы на 2023-2026 годы</a:t>
            </a:r>
            <a:endParaRPr lang="ru-RU" sz="1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4" name="Text Box 453"/>
          <p:cNvSpPr txBox="1">
            <a:spLocks noChangeArrowheads="1"/>
          </p:cNvSpPr>
          <p:nvPr/>
        </p:nvSpPr>
        <p:spPr bwMode="auto">
          <a:xfrm>
            <a:off x="4949788" y="4118375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6600"/>
                </a:solidFill>
                <a:latin typeface="Arial" charset="0"/>
              </a:rPr>
              <a:t>Перечень мероприятий программы: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363506"/>
              </p:ext>
            </p:extLst>
          </p:nvPr>
        </p:nvGraphicFramePr>
        <p:xfrm>
          <a:off x="251520" y="4410764"/>
          <a:ext cx="8640960" cy="23132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0905">
                  <a:extLst>
                    <a:ext uri="{9D8B030D-6E8A-4147-A177-3AD203B41FA5}">
                      <a16:colId xmlns="" xmlns:a16="http://schemas.microsoft.com/office/drawing/2014/main" val="368625939"/>
                    </a:ext>
                  </a:extLst>
                </a:gridCol>
                <a:gridCol w="4323320">
                  <a:extLst>
                    <a:ext uri="{9D8B030D-6E8A-4147-A177-3AD203B41FA5}">
                      <a16:colId xmlns="" xmlns:a16="http://schemas.microsoft.com/office/drawing/2014/main" val="3688551788"/>
                    </a:ext>
                  </a:extLst>
                </a:gridCol>
                <a:gridCol w="1048436">
                  <a:extLst>
                    <a:ext uri="{9D8B030D-6E8A-4147-A177-3AD203B41FA5}">
                      <a16:colId xmlns="" xmlns:a16="http://schemas.microsoft.com/office/drawing/2014/main" val="4170421504"/>
                    </a:ext>
                  </a:extLst>
                </a:gridCol>
                <a:gridCol w="906341">
                  <a:extLst>
                    <a:ext uri="{9D8B030D-6E8A-4147-A177-3AD203B41FA5}">
                      <a16:colId xmlns="" xmlns:a16="http://schemas.microsoft.com/office/drawing/2014/main" val="130523441"/>
                    </a:ext>
                  </a:extLst>
                </a:gridCol>
                <a:gridCol w="906341">
                  <a:extLst>
                    <a:ext uri="{9D8B030D-6E8A-4147-A177-3AD203B41FA5}">
                      <a16:colId xmlns="" xmlns:a16="http://schemas.microsoft.com/office/drawing/2014/main" val="1700413051"/>
                    </a:ext>
                  </a:extLst>
                </a:gridCol>
                <a:gridCol w="875617">
                  <a:extLst>
                    <a:ext uri="{9D8B030D-6E8A-4147-A177-3AD203B41FA5}">
                      <a16:colId xmlns="" xmlns:a16="http://schemas.microsoft.com/office/drawing/2014/main" val="3354768487"/>
                    </a:ext>
                  </a:extLst>
                </a:gridCol>
              </a:tblGrid>
              <a:tr h="18861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программы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Объемы финансирования, тыс.руб.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0570017"/>
                  </a:ext>
                </a:extLst>
              </a:tr>
              <a:tr h="368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(оценка)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7000560"/>
                  </a:ext>
                </a:extLst>
              </a:tr>
              <a:tr h="2405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Содержание автомобильных дорог местного значения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29025,0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19 025,00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19 025,0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19 025,0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90172849"/>
                  </a:ext>
                </a:extLst>
              </a:tr>
              <a:tr h="295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Капитальный ремонт и ремонт автомобильных дорог местного значения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19 098,5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14 312,4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13 395,2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12 390,8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4375461"/>
                  </a:ext>
                </a:extLst>
              </a:tr>
              <a:tr h="295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Капитальный ремонт и ремонт автомобильных дорог местного значения за счет средства дорожного фонда</a:t>
                      </a: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23 729,7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23 554,6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23 518,8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24 523,2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7378831"/>
                  </a:ext>
                </a:extLst>
              </a:tr>
              <a:tr h="2874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Изготовление и поставка остановочного комплекса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950,00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9354430"/>
                  </a:ext>
                </a:extLst>
              </a:tr>
              <a:tr h="2954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реконструкция автомобильных дорог местного значения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17 092,9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17 666,6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9435773"/>
                  </a:ext>
                </a:extLst>
              </a:tr>
              <a:tr h="2874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программе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89 896,1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74 558,6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55 939,0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55 939,0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4" marR="8874" marT="8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0639425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137298"/>
              </p:ext>
            </p:extLst>
          </p:nvPr>
        </p:nvGraphicFramePr>
        <p:xfrm>
          <a:off x="3779912" y="1534231"/>
          <a:ext cx="5112567" cy="2457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="" xmlns:a16="http://schemas.microsoft.com/office/drawing/2014/main" val="395359909"/>
                    </a:ext>
                  </a:extLst>
                </a:gridCol>
                <a:gridCol w="2408998">
                  <a:extLst>
                    <a:ext uri="{9D8B030D-6E8A-4147-A177-3AD203B41FA5}">
                      <a16:colId xmlns="" xmlns:a16="http://schemas.microsoft.com/office/drawing/2014/main" val="2190233063"/>
                    </a:ext>
                  </a:extLst>
                </a:gridCol>
                <a:gridCol w="639619">
                  <a:extLst>
                    <a:ext uri="{9D8B030D-6E8A-4147-A177-3AD203B41FA5}">
                      <a16:colId xmlns="" xmlns:a16="http://schemas.microsoft.com/office/drawing/2014/main" val="3441192881"/>
                    </a:ext>
                  </a:extLst>
                </a:gridCol>
                <a:gridCol w="598000">
                  <a:extLst>
                    <a:ext uri="{9D8B030D-6E8A-4147-A177-3AD203B41FA5}">
                      <a16:colId xmlns="" xmlns:a16="http://schemas.microsoft.com/office/drawing/2014/main" val="4100649484"/>
                    </a:ext>
                  </a:extLst>
                </a:gridCol>
                <a:gridCol w="516951">
                  <a:extLst>
                    <a:ext uri="{9D8B030D-6E8A-4147-A177-3AD203B41FA5}">
                      <a16:colId xmlns="" xmlns:a16="http://schemas.microsoft.com/office/drawing/2014/main" val="2256542516"/>
                    </a:ext>
                  </a:extLst>
                </a:gridCol>
                <a:gridCol w="516951">
                  <a:extLst>
                    <a:ext uri="{9D8B030D-6E8A-4147-A177-3AD203B41FA5}">
                      <a16:colId xmlns="" xmlns:a16="http://schemas.microsoft.com/office/drawing/2014/main" val="4148341036"/>
                    </a:ext>
                  </a:extLst>
                </a:gridCol>
              </a:tblGrid>
              <a:tr h="2015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 показателей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4534764"/>
                  </a:ext>
                </a:extLst>
              </a:tr>
              <a:tr h="316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(оценка)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6680960"/>
                  </a:ext>
                </a:extLst>
              </a:tr>
              <a:tr h="7774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протяженности автомобильных дорог общего пользования местного значения, не отвечающих нормативным требованиям, в общей протяженности автомобильных дорог общего пользования местного значения,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69,24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68,22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67,21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66,20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946581"/>
                  </a:ext>
                </a:extLst>
              </a:tr>
              <a:tr h="470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Протяженности отремонтированных автомобильных дорог общего пользования местного значения,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7650757"/>
                  </a:ext>
                </a:extLst>
              </a:tr>
              <a:tr h="316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дорог, обеспеченных техническими планами,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56,46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81,18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0591417"/>
                  </a:ext>
                </a:extLst>
              </a:tr>
              <a:tr h="316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протяженности построенных и реконструированных автомобильных дорог местного значения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2399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95004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0"/>
            <a:ext cx="856895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План мероприятий по </a:t>
            </a:r>
            <a:r>
              <a:rPr lang="ru-RU" sz="1100" dirty="0" smtClean="0"/>
              <a:t>реализации муниципальной </a:t>
            </a:r>
            <a:r>
              <a:rPr lang="ru-RU" sz="1100" dirty="0"/>
              <a:t>программы «Совершенствование системы гражданской обороны, защиты населения и территории </a:t>
            </a:r>
            <a:r>
              <a:rPr lang="ru-RU" sz="1100" dirty="0" err="1"/>
              <a:t>Уватского</a:t>
            </a:r>
            <a:r>
              <a:rPr lang="ru-RU" sz="1100" dirty="0"/>
              <a:t> муниципального района от чрезвычайных ситуаций природного и техногенного характера» на 2024 – 2026 годы</a:t>
            </a:r>
            <a:endParaRPr lang="ru-RU" sz="1100" dirty="0">
              <a:effectLst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443616"/>
              </p:ext>
            </p:extLst>
          </p:nvPr>
        </p:nvGraphicFramePr>
        <p:xfrm>
          <a:off x="467544" y="620852"/>
          <a:ext cx="8064896" cy="5933567"/>
        </p:xfrm>
        <a:graphic>
          <a:graphicData uri="http://schemas.openxmlformats.org/drawingml/2006/table">
            <a:tbl>
              <a:tblPr/>
              <a:tblGrid>
                <a:gridCol w="1692923"/>
                <a:gridCol w="1835469"/>
                <a:gridCol w="1296144"/>
                <a:gridCol w="583410"/>
                <a:gridCol w="640726"/>
                <a:gridCol w="687749"/>
                <a:gridCol w="1328475"/>
              </a:tblGrid>
              <a:tr h="46534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80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тыс. руб.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0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2024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2025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2026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832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1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3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4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5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6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7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172">
                <a:tc gridSpan="7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Цель: Повышение уровня защиты населения и территории района от опасностей военного времени и от угроз, возникающих при чрезвычайных ситуациях природного и техногенного характера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4597">
                <a:tc rowSpan="4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1: Повышение готовности сил и средств районного звена гражданской обороны и Единой государственной системы предупреждения и ликвидации чрезвычайных ситуаций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Мероприятие 1 . Содержание Единой дежурно-диспетчерской службы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Narrow"/>
                        </a:rPr>
                        <a:t>8 425,0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Narrow"/>
                        </a:rPr>
                        <a:t>8 608,0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Narrow"/>
                        </a:rPr>
                        <a:t>8 952,0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Администрация Уватского муниципального района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5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Мероприятие 2. Поддержание системы противопожарного водоснабжения в нормативном состоянии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0,00</a:t>
                      </a:r>
                      <a:endParaRPr lang="ru-RU" sz="8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</a:rPr>
                        <a:t/>
                      </a:r>
                      <a:br>
                        <a:rPr lang="ru-RU" sz="800" dirty="0">
                          <a:effectLst/>
                        </a:rPr>
                      </a:b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0,00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0,00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800" b="0" i="0" dirty="0">
                          <a:effectLst/>
                          <a:latin typeface="Arial, sans-serif"/>
                        </a:rPr>
                        <a:t>Муниципальное казённое учреждение «Дирекция по управлению муниципальным хозяйством </a:t>
                      </a:r>
                      <a:r>
                        <a:rPr lang="ru-RU" sz="800" b="0" i="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800" b="0" i="0" dirty="0">
                          <a:effectLst/>
                          <a:latin typeface="Arial, sans-serif"/>
                        </a:rPr>
                        <a:t> муниципального района»</a:t>
                      </a:r>
                      <a:endParaRPr lang="ru-RU" sz="800" b="0" i="0" dirty="0">
                        <a:effectLst/>
                        <a:latin typeface="Liberation Serif"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</a:rPr>
                        <a:t/>
                      </a:r>
                      <a:br>
                        <a:rPr lang="ru-RU" sz="800" dirty="0">
                          <a:effectLst/>
                        </a:rPr>
                      </a:b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2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Мероприятие 3. Создание (обновление, содержание) резервов материальных ресурсов для ликвидации чрезвычайных ситуаций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500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500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500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8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800" dirty="0">
                          <a:effectLst/>
                          <a:latin typeface="Arial, sans-serif"/>
                        </a:rPr>
                        <a:t> муниципального района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2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Мероприятие 4. Устройство (создание, обновление) минерализованных полос шириной не менее 10 метров вокруг населенных пунктов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0,00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0,00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0,00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Администрации сельских поселений </a:t>
                      </a:r>
                      <a:r>
                        <a:rPr lang="ru-RU" sz="8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800" dirty="0">
                          <a:effectLst/>
                          <a:latin typeface="Arial, sans-serif"/>
                        </a:rPr>
                        <a:t> муниципального района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341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</a:rPr>
                        <a:t/>
                      </a:r>
                      <a:br>
                        <a:rPr lang="ru-RU" sz="800">
                          <a:effectLst/>
                        </a:rPr>
                      </a:b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Мероприятие 5. Организация добровольной пожарной охраны</a:t>
                      </a:r>
                      <a:endParaRPr lang="ru-RU" sz="8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609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smtClean="0">
                          <a:effectLst/>
                          <a:latin typeface="Arial, sans-serif"/>
                        </a:rPr>
                        <a:t>609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609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8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800" dirty="0">
                          <a:effectLst/>
                          <a:latin typeface="Arial, sans-serif"/>
                        </a:rPr>
                        <a:t> муниципального района</a:t>
                      </a:r>
                      <a:endParaRPr lang="ru-RU" sz="8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529691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710139"/>
              </p:ext>
            </p:extLst>
          </p:nvPr>
        </p:nvGraphicFramePr>
        <p:xfrm>
          <a:off x="467544" y="260648"/>
          <a:ext cx="8136904" cy="6063121"/>
        </p:xfrm>
        <a:graphic>
          <a:graphicData uri="http://schemas.openxmlformats.org/drawingml/2006/table">
            <a:tbl>
              <a:tblPr/>
              <a:tblGrid>
                <a:gridCol w="1571744"/>
                <a:gridCol w="1939412"/>
                <a:gridCol w="1259713"/>
                <a:gridCol w="598097"/>
                <a:gridCol w="598097"/>
                <a:gridCol w="598097"/>
                <a:gridCol w="1571744"/>
              </a:tblGrid>
              <a:tr h="1344664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8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тыс. руб.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2025</a:t>
                      </a:r>
                      <a:endParaRPr lang="ru-RU" sz="8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2026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4374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1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2</a:t>
                      </a:r>
                      <a:endParaRPr lang="ru-RU" sz="8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3</a:t>
                      </a:r>
                      <a:endParaRPr lang="ru-RU" sz="8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4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5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6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7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74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dirty="0" smtClean="0">
                          <a:effectLst/>
                          <a:latin typeface="Arial, sans-serif"/>
                        </a:rPr>
                        <a:t>Мероприятие 6. </a:t>
                      </a:r>
                      <a:r>
                        <a:rPr lang="ru-RU" sz="800" b="0" i="0" u="none" strike="noStrike" dirty="0" smtClean="0">
                          <a:effectLst/>
                          <a:latin typeface="Arial Narrow"/>
                        </a:rPr>
                        <a:t>Осуществление </a:t>
                      </a:r>
                      <a:r>
                        <a:rPr lang="ru-RU" sz="800" b="0" i="0" u="none" strike="noStrike" dirty="0">
                          <a:effectLst/>
                          <a:latin typeface="Arial Narrow"/>
                        </a:rPr>
                        <a:t>мероприятий в области предупреждения и ликвидации последствий чрезвычайных ситуаций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172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172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172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928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Всего расходы на задачу 1: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aseline="0" dirty="0" smtClean="0">
                        <a:effectLst/>
                        <a:latin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9706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9889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aseline="0" dirty="0" smtClean="0">
                        <a:effectLst/>
                        <a:latin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10233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928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2 . Создание условий по обеспечению безопасности людей на водных объектах, охране их жизни и здоровья.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Мероприятие 1. Осуществление мероприятий по обеспечению безопасности людей на водных объектах, охране их жизни и здоровья, предотвращения гибели людей 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0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0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0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Администрации сельских поселений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928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Всего расходы на задачу 2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0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0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0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928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3. Создание условий по безаварийному пропуску паводковых вод, обязательное страхование гражданской ответственности за причинение вреда при эксплуатации гидротехнических сооружений.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Мероприятие 1. Создание условий по безаварийному пропуску паводковых вод, обязательное страхование гражданской ответственности за причинение вреда при эксплуатации гидротехнических сооружений.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19038,4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effectLst/>
                          <a:latin typeface="Arial" pitchFamily="34" charset="0"/>
                        </a:rPr>
                        <a:t>12 979,0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effectLst/>
                          <a:latin typeface="Arial" pitchFamily="34" charset="0"/>
                        </a:rPr>
                        <a:t>12 979,0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800" b="0" i="0" dirty="0">
                          <a:effectLst/>
                          <a:latin typeface="Arial, sans-serif"/>
                        </a:rPr>
                        <a:t>Муниципальное казённое учреждение «Дирекция по управлению муниципальным хозяйством </a:t>
                      </a:r>
                      <a:r>
                        <a:rPr lang="ru-RU" sz="800" b="0" i="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800" b="0" i="0" dirty="0">
                          <a:effectLst/>
                          <a:latin typeface="Arial, sans-serif"/>
                        </a:rPr>
                        <a:t> муниципального района»</a:t>
                      </a:r>
                      <a:endParaRPr lang="ru-RU" sz="8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928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Всего расходы на задачу 3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</a:rPr>
                        <a:t/>
                      </a:r>
                      <a:br>
                        <a:rPr lang="ru-RU" sz="800" dirty="0">
                          <a:effectLst/>
                        </a:rPr>
                      </a:b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baseline="0" dirty="0" smtClean="0">
                          <a:effectLst/>
                          <a:latin typeface="Arial" pitchFamily="34" charset="0"/>
                        </a:rPr>
                        <a:t>19038,4</a:t>
                      </a:r>
                      <a:endParaRPr lang="ru-RU" sz="800" baseline="0" dirty="0">
                        <a:effectLst/>
                        <a:latin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effectLst/>
                          <a:latin typeface="Arial" pitchFamily="34" charset="0"/>
                        </a:rPr>
                        <a:t>12 979,0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baseline="0" dirty="0">
                          <a:effectLst/>
                          <a:latin typeface="Arial" pitchFamily="34" charset="0"/>
                        </a:rPr>
                        <a:t>12 979,0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1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415023"/>
              </p:ext>
            </p:extLst>
          </p:nvPr>
        </p:nvGraphicFramePr>
        <p:xfrm>
          <a:off x="467544" y="260648"/>
          <a:ext cx="8136904" cy="5883279"/>
        </p:xfrm>
        <a:graphic>
          <a:graphicData uri="http://schemas.openxmlformats.org/drawingml/2006/table">
            <a:tbl>
              <a:tblPr/>
              <a:tblGrid>
                <a:gridCol w="1571744"/>
                <a:gridCol w="1939412"/>
                <a:gridCol w="1259713"/>
                <a:gridCol w="598097"/>
                <a:gridCol w="598097"/>
                <a:gridCol w="598097"/>
                <a:gridCol w="1571744"/>
              </a:tblGrid>
              <a:tr h="879750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8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тыс. руб.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2024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2025</a:t>
                      </a:r>
                      <a:endParaRPr lang="ru-RU" sz="8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2026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4374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1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>
                          <a:effectLst/>
                          <a:latin typeface="Arial, sans-serif"/>
                        </a:rPr>
                        <a:t>2</a:t>
                      </a:r>
                      <a:endParaRPr lang="ru-RU" sz="8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3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4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5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6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7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928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4. Организация и проведение мероприятий по предупреждению и ликвидации болезней животных, их лечению, защите населения от болезней, общих для человека и животных, в части содержания, приведения в нормативное состояние скотомогильников, оформление в муниципальную собственность бесхозных скотомогильников и ликвидация скотомогильников.</a:t>
                      </a:r>
                      <a:endParaRPr lang="ru-RU" sz="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Мероприятие 1. Содержание и приведения в нормативное состояние скотомогильников, оформление в муниципальную собственность бесхозных скотомогильников и ликвидация скотомогильников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</a:rPr>
                        <a:t/>
                      </a:r>
                      <a:br>
                        <a:rPr lang="ru-RU" sz="800" dirty="0">
                          <a:effectLst/>
                        </a:rPr>
                      </a:b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1 886,0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3356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1 886,0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800" b="0" i="0" dirty="0">
                          <a:effectLst/>
                          <a:latin typeface="Arial, sans-serif"/>
                        </a:rPr>
                        <a:t>Муниципальное казённое учреждение «Дирекция по управлению муниципальным хозяйством </a:t>
                      </a:r>
                      <a:r>
                        <a:rPr lang="ru-RU" sz="800" b="0" i="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800" b="0" i="0" dirty="0">
                          <a:effectLst/>
                          <a:latin typeface="Arial, sans-serif"/>
                        </a:rPr>
                        <a:t> муниципального района»</a:t>
                      </a:r>
                      <a:endParaRPr lang="ru-RU" sz="8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348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Всего расходы на задачу 4</a:t>
                      </a:r>
                      <a:endParaRPr lang="ru-RU" sz="800" dirty="0" smtClean="0"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1 886,0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3356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1 886,0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8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851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Всего расходы по цели 1: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30630,4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26224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25098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8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851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Всего по программе: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30630,4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26224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25098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8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851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в том числе: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8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851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Областной бюджет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6054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1886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1886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8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928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800" dirty="0">
                          <a:effectLst/>
                          <a:latin typeface="Arial, sans-serif"/>
                        </a:rPr>
                        <a:t>Местный бюджет</a:t>
                      </a: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effectLst/>
                        <a:latin typeface="Arial, sans-serif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effectLst/>
                          <a:latin typeface="Arial, sans-serif"/>
                        </a:rPr>
                        <a:t>2024-2026 годы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24576,4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24338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23212</a:t>
                      </a:r>
                      <a:endParaRPr lang="ru-RU" sz="8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8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81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20700" y="228600"/>
            <a:ext cx="8066088" cy="1168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Расходы на государственную программу </a:t>
            </a:r>
          </a:p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образования</a:t>
            </a:r>
          </a:p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Уватского муниципального района на 202</a:t>
            </a:r>
            <a:r>
              <a:rPr lang="en-US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годы»</a:t>
            </a:r>
          </a:p>
        </p:txBody>
      </p:sp>
      <p:sp>
        <p:nvSpPr>
          <p:cNvPr id="31" name="AutoShape 109"/>
          <p:cNvSpPr>
            <a:spLocks noChangeArrowheads="1"/>
          </p:cNvSpPr>
          <p:nvPr/>
        </p:nvSpPr>
        <p:spPr bwMode="gray">
          <a:xfrm>
            <a:off x="1123950" y="4551363"/>
            <a:ext cx="2498725" cy="1554162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2" name="AutoShape 110"/>
          <p:cNvSpPr>
            <a:spLocks noChangeArrowheads="1"/>
          </p:cNvSpPr>
          <p:nvPr/>
        </p:nvSpPr>
        <p:spPr bwMode="gray">
          <a:xfrm>
            <a:off x="5949950" y="4537075"/>
            <a:ext cx="2205038" cy="1554163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4" name="AutoShape 112"/>
          <p:cNvSpPr>
            <a:spLocks noChangeArrowheads="1"/>
          </p:cNvSpPr>
          <p:nvPr/>
        </p:nvSpPr>
        <p:spPr bwMode="gray">
          <a:xfrm>
            <a:off x="1360488" y="3975100"/>
            <a:ext cx="2057400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Сеть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учреждений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113"/>
          <p:cNvSpPr>
            <a:spLocks noChangeArrowheads="1"/>
          </p:cNvSpPr>
          <p:nvPr/>
        </p:nvSpPr>
        <p:spPr bwMode="gray">
          <a:xfrm>
            <a:off x="6154738" y="3975100"/>
            <a:ext cx="1882775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Педагогический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персонал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7" name="Text Box 71"/>
          <p:cNvSpPr txBox="1">
            <a:spLocks noChangeArrowheads="1"/>
          </p:cNvSpPr>
          <p:nvPr/>
        </p:nvSpPr>
        <p:spPr bwMode="auto">
          <a:xfrm>
            <a:off x="1071563" y="4857750"/>
            <a:ext cx="2500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1 дошкольная организация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8" name="Text Box 72"/>
          <p:cNvSpPr txBox="1">
            <a:spLocks noChangeArrowheads="1"/>
          </p:cNvSpPr>
          <p:nvPr/>
        </p:nvSpPr>
        <p:spPr bwMode="auto">
          <a:xfrm>
            <a:off x="928688" y="5643563"/>
            <a:ext cx="2714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(Имеющих в своем составе 20 учреждений)</a:t>
            </a:r>
            <a:endParaRPr lang="ru-RU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9" name="Text Box 119"/>
          <p:cNvSpPr txBox="1">
            <a:spLocks noChangeArrowheads="1"/>
          </p:cNvSpPr>
          <p:nvPr/>
        </p:nvSpPr>
        <p:spPr bwMode="auto">
          <a:xfrm>
            <a:off x="6072198" y="4572008"/>
            <a:ext cx="207170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Педагогов дошкольного образования 112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0" name="Text Box 120"/>
          <p:cNvSpPr txBox="1">
            <a:spLocks noChangeArrowheads="1"/>
          </p:cNvSpPr>
          <p:nvPr/>
        </p:nvSpPr>
        <p:spPr bwMode="auto">
          <a:xfrm>
            <a:off x="6228183" y="4941169"/>
            <a:ext cx="1772841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Педагогов общеобразовательных организаций 288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" name="AutoShape 124"/>
          <p:cNvSpPr>
            <a:spLocks noChangeArrowheads="1"/>
          </p:cNvSpPr>
          <p:nvPr/>
        </p:nvSpPr>
        <p:spPr bwMode="gray">
          <a:xfrm>
            <a:off x="1103313" y="6276975"/>
            <a:ext cx="2498725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организаций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125"/>
          <p:cNvSpPr>
            <a:spLocks noChangeArrowheads="1"/>
          </p:cNvSpPr>
          <p:nvPr/>
        </p:nvSpPr>
        <p:spPr bwMode="gray">
          <a:xfrm>
            <a:off x="5980113" y="6269038"/>
            <a:ext cx="2057400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400 педагогов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4857752" y="1714488"/>
            <a:ext cx="1285884" cy="1285885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2" name="Text Box 3"/>
          <p:cNvSpPr txBox="1">
            <a:spLocks noChangeArrowheads="1"/>
          </p:cNvSpPr>
          <p:nvPr/>
        </p:nvSpPr>
        <p:spPr bwMode="auto">
          <a:xfrm>
            <a:off x="6572264" y="1571612"/>
            <a:ext cx="1214446" cy="1428760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8" name="Rectangle 8"/>
          <p:cNvSpPr>
            <a:spLocks noChangeArrowheads="1"/>
          </p:cNvSpPr>
          <p:nvPr/>
        </p:nvSpPr>
        <p:spPr bwMode="gray">
          <a:xfrm>
            <a:off x="3286117" y="3071810"/>
            <a:ext cx="1143008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4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71" name="Rectangle 8"/>
          <p:cNvSpPr>
            <a:spLocks noChangeArrowheads="1"/>
          </p:cNvSpPr>
          <p:nvPr/>
        </p:nvSpPr>
        <p:spPr bwMode="gray">
          <a:xfrm>
            <a:off x="4857752" y="3071810"/>
            <a:ext cx="1214446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5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74" name="Rectangle 8"/>
          <p:cNvSpPr>
            <a:spLocks noChangeArrowheads="1"/>
          </p:cNvSpPr>
          <p:nvPr/>
        </p:nvSpPr>
        <p:spPr bwMode="gray">
          <a:xfrm flipH="1">
            <a:off x="6500826" y="3071810"/>
            <a:ext cx="1285884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6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5378" name="Прямоугольник 24"/>
          <p:cNvSpPr>
            <a:spLocks noChangeArrowheads="1"/>
          </p:cNvSpPr>
          <p:nvPr/>
        </p:nvSpPr>
        <p:spPr bwMode="auto">
          <a:xfrm>
            <a:off x="2276475" y="1844675"/>
            <a:ext cx="15652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79" name="Прямоугольник 24"/>
          <p:cNvSpPr>
            <a:spLocks noChangeArrowheads="1"/>
          </p:cNvSpPr>
          <p:nvPr/>
        </p:nvSpPr>
        <p:spPr bwMode="auto">
          <a:xfrm>
            <a:off x="3841750" y="1552575"/>
            <a:ext cx="15668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80" name="Прямоугольник 24"/>
          <p:cNvSpPr>
            <a:spLocks noChangeArrowheads="1"/>
          </p:cNvSpPr>
          <p:nvPr/>
        </p:nvSpPr>
        <p:spPr bwMode="auto">
          <a:xfrm>
            <a:off x="5286375" y="1392238"/>
            <a:ext cx="15652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48" name="AutoShape 124"/>
          <p:cNvSpPr>
            <a:spLocks noChangeArrowheads="1"/>
          </p:cNvSpPr>
          <p:nvPr/>
        </p:nvSpPr>
        <p:spPr bwMode="gray">
          <a:xfrm>
            <a:off x="3714744" y="4429132"/>
            <a:ext cx="2089156" cy="1839906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ВСЕГО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en-US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общеобразовательных организациях</a:t>
            </a:r>
            <a:endParaRPr lang="ru-RU" sz="9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146</a:t>
            </a: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образовательных организациях, реализующих программу дошкольного образования</a:t>
            </a:r>
          </a:p>
          <a:p>
            <a:pPr marL="228600" indent="-228600" algn="ctr">
              <a:defRPr/>
            </a:pPr>
            <a:endParaRPr lang="en-US" sz="12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84" name="TextBox 56"/>
          <p:cNvSpPr txBox="1">
            <a:spLocks noChangeArrowheads="1"/>
          </p:cNvSpPr>
          <p:nvPr/>
        </p:nvSpPr>
        <p:spPr bwMode="auto">
          <a:xfrm>
            <a:off x="5005400" y="2060575"/>
            <a:ext cx="10667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ru-RU" sz="1200" b="1" dirty="0" smtClean="0">
                <a:solidFill>
                  <a:schemeClr val="tx1"/>
                </a:solidFill>
                <a:latin typeface="Arial" charset="0"/>
              </a:rPr>
              <a:t>1</a:t>
            </a: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049 982,5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85" name="TextBox 57"/>
          <p:cNvSpPr txBox="1">
            <a:spLocks noChangeArrowheads="1"/>
          </p:cNvSpPr>
          <p:nvPr/>
        </p:nvSpPr>
        <p:spPr bwMode="auto">
          <a:xfrm>
            <a:off x="6715140" y="1916113"/>
            <a:ext cx="10001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1 074 853,0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86" name="Text Box 71"/>
          <p:cNvSpPr txBox="1">
            <a:spLocks noChangeArrowheads="1"/>
          </p:cNvSpPr>
          <p:nvPr/>
        </p:nvSpPr>
        <p:spPr bwMode="auto">
          <a:xfrm>
            <a:off x="1071538" y="5143513"/>
            <a:ext cx="2509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5 общеобразовательных организаций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7" name="TextBox 41"/>
          <p:cNvSpPr txBox="1">
            <a:spLocks noChangeArrowheads="1"/>
          </p:cNvSpPr>
          <p:nvPr/>
        </p:nvSpPr>
        <p:spPr bwMode="auto">
          <a:xfrm>
            <a:off x="7008813" y="1312863"/>
            <a:ext cx="169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Тыс. </a:t>
            </a: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руб.</a:t>
            </a:r>
            <a:endParaRPr lang="ru-RU" altLang="ru-RU" sz="14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" name="Text Box 3"/>
          <p:cNvSpPr txBox="1">
            <a:spLocks noChangeArrowheads="1"/>
          </p:cNvSpPr>
          <p:nvPr/>
        </p:nvSpPr>
        <p:spPr bwMode="auto">
          <a:xfrm>
            <a:off x="3286116" y="1857364"/>
            <a:ext cx="1143008" cy="1143008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15392" name="TextBox 55"/>
          <p:cNvSpPr txBox="1">
            <a:spLocks noChangeArrowheads="1"/>
          </p:cNvSpPr>
          <p:nvPr/>
        </p:nvSpPr>
        <p:spPr bwMode="auto">
          <a:xfrm>
            <a:off x="3357554" y="2214555"/>
            <a:ext cx="14287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1 031 301,6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1785918" y="2000240"/>
            <a:ext cx="1143008" cy="1000132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ru-RU" b="1" dirty="0" smtClean="0">
                <a:solidFill>
                  <a:schemeClr val="tx1"/>
                </a:solidFill>
                <a:latin typeface="Arial" charset="0"/>
              </a:rPr>
              <a:t>1 02</a:t>
            </a:r>
            <a:r>
              <a:rPr lang="ru-RU" altLang="ru-RU" b="1" dirty="0" smtClean="0">
                <a:solidFill>
                  <a:schemeClr val="tx1"/>
                </a:solidFill>
                <a:latin typeface="Arial" charset="0"/>
              </a:rPr>
              <a:t>9 758,4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785919" y="3143248"/>
            <a:ext cx="1285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kern="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gray">
          <a:xfrm>
            <a:off x="1785918" y="3071810"/>
            <a:ext cx="1143008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3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20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2087542"/>
              </p:ext>
            </p:extLst>
          </p:nvPr>
        </p:nvGraphicFramePr>
        <p:xfrm>
          <a:off x="-914400" y="901700"/>
          <a:ext cx="663892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0" name="Лист" r:id="rId4" imgW="6134027" imgH="1133325" progId="Excel.Sheet.8">
                  <p:embed/>
                </p:oleObj>
              </mc:Choice>
              <mc:Fallback>
                <p:oleObj name="Лист" r:id="rId4" imgW="6134027" imgH="113332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14400" y="901700"/>
                        <a:ext cx="6638925" cy="1228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AutoShape 12"/>
          <p:cNvSpPr>
            <a:spLocks noChangeArrowheads="1"/>
          </p:cNvSpPr>
          <p:nvPr/>
        </p:nvSpPr>
        <p:spPr bwMode="gray">
          <a:xfrm>
            <a:off x="571500" y="4652963"/>
            <a:ext cx="8450263" cy="2016125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3" name="AutoShape 12"/>
          <p:cNvSpPr>
            <a:spLocks noChangeArrowheads="1"/>
          </p:cNvSpPr>
          <p:nvPr/>
        </p:nvSpPr>
        <p:spPr bwMode="gray">
          <a:xfrm>
            <a:off x="693738" y="2781300"/>
            <a:ext cx="8450262" cy="1874838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2" name="AutoShape 12"/>
          <p:cNvSpPr>
            <a:spLocks noChangeArrowheads="1"/>
          </p:cNvSpPr>
          <p:nvPr/>
        </p:nvSpPr>
        <p:spPr bwMode="gray">
          <a:xfrm>
            <a:off x="571500" y="714375"/>
            <a:ext cx="8572500" cy="2286000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16390" name="Object 4"/>
          <p:cNvGraphicFramePr>
            <a:graphicFrameLocks/>
          </p:cNvGraphicFramePr>
          <p:nvPr/>
        </p:nvGraphicFramePr>
        <p:xfrm>
          <a:off x="295275" y="4646613"/>
          <a:ext cx="3228975" cy="231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1" r:id="rId6" imgW="3225064" imgH="2310584" progId="Excel.Sheet.8">
                  <p:embed/>
                </p:oleObj>
              </mc:Choice>
              <mc:Fallback>
                <p:oleObj r:id="rId6" imgW="3225064" imgH="2310584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4646613"/>
                        <a:ext cx="3228975" cy="2312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341313" y="264898"/>
            <a:ext cx="8680450" cy="58735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 текущих расходов бюджета по отрасли образование на 202</a:t>
            </a:r>
            <a:r>
              <a:rPr lang="en-US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</a:p>
        </p:txBody>
      </p:sp>
      <p:sp>
        <p:nvSpPr>
          <p:cNvPr id="1033" name="Text Box 46"/>
          <p:cNvSpPr txBox="1">
            <a:spLocks noChangeArrowheads="1"/>
          </p:cNvSpPr>
          <p:nvPr/>
        </p:nvSpPr>
        <p:spPr bwMode="auto">
          <a:xfrm>
            <a:off x="441325" y="836613"/>
            <a:ext cx="5080000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eaLnBrk="1" hangingPunct="1">
              <a:tabLst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 Предоставление образовательных услуг, тыс. рублей</a:t>
            </a:r>
          </a:p>
        </p:txBody>
      </p:sp>
      <p:sp>
        <p:nvSpPr>
          <p:cNvPr id="16393" name="Номер слайда 26"/>
          <p:cNvSpPr>
            <a:spLocks noGrp="1"/>
          </p:cNvSpPr>
          <p:nvPr>
            <p:ph type="sldNum" sz="quarter" idx="12"/>
          </p:nvPr>
        </p:nvSpPr>
        <p:spPr bwMode="auto">
          <a:xfrm>
            <a:off x="7011988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smtClean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639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7008078"/>
              </p:ext>
            </p:extLst>
          </p:nvPr>
        </p:nvGraphicFramePr>
        <p:xfrm>
          <a:off x="442913" y="2820988"/>
          <a:ext cx="2838450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2" name="Лист" r:id="rId8" imgW="2838326" imgH="1819360" progId="Excel.Sheet.8">
                  <p:embed/>
                </p:oleObj>
              </mc:Choice>
              <mc:Fallback>
                <p:oleObj name="Лист" r:id="rId8" imgW="2838326" imgH="181936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2820988"/>
                        <a:ext cx="2838450" cy="181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Text Box 46"/>
          <p:cNvSpPr txBox="1">
            <a:spLocks noChangeArrowheads="1"/>
          </p:cNvSpPr>
          <p:nvPr/>
        </p:nvSpPr>
        <p:spPr bwMode="auto">
          <a:xfrm>
            <a:off x="441325" y="2947988"/>
            <a:ext cx="6273815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tabLst>
                <a:tab pos="447675" algn="l"/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  Реализация социальных функций системы «Образование»,  </a:t>
            </a:r>
            <a:r>
              <a:rPr lang="ru-RU" altLang="ru-RU" sz="1200" dirty="0" smtClean="0">
                <a:solidFill>
                  <a:schemeClr val="accent1"/>
                </a:solidFill>
                <a:latin typeface="+mj-lt"/>
              </a:rPr>
              <a:t>тыс. руб.     </a:t>
            </a:r>
          </a:p>
        </p:txBody>
      </p:sp>
      <p:sp>
        <p:nvSpPr>
          <p:cNvPr id="1036" name="Text Box 46"/>
          <p:cNvSpPr txBox="1">
            <a:spLocks noChangeArrowheads="1"/>
          </p:cNvSpPr>
          <p:nvPr/>
        </p:nvSpPr>
        <p:spPr bwMode="auto">
          <a:xfrm>
            <a:off x="428596" y="4708525"/>
            <a:ext cx="3095654" cy="10772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Создание и эффективное использование образовательной инфраструктуры, </a:t>
            </a:r>
            <a:r>
              <a:rPr lang="ru-RU" altLang="ru-RU" sz="1200" dirty="0" smtClean="0">
                <a:solidFill>
                  <a:schemeClr val="accent1"/>
                </a:solidFill>
                <a:latin typeface="+mj-lt"/>
              </a:rPr>
              <a:t>тыс. руб.</a:t>
            </a: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gray">
          <a:xfrm>
            <a:off x="4786313" y="1174750"/>
            <a:ext cx="4000500" cy="368300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Средняя заработная плата, рублей в месяц</a:t>
            </a:r>
            <a:endParaRPr 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gray">
          <a:xfrm>
            <a:off x="4786313" y="2500313"/>
            <a:ext cx="1857375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63 700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gray">
          <a:xfrm>
            <a:off x="3357554" y="5357826"/>
            <a:ext cx="5541962" cy="428625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кадрового потенциала системы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gray">
          <a:xfrm>
            <a:off x="3357554" y="3286124"/>
            <a:ext cx="5541971" cy="35719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Частичное финансовое обеспечение мероприятий  по организации  питания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обучающихся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gray">
          <a:xfrm>
            <a:off x="3357554" y="6000768"/>
            <a:ext cx="5561021" cy="528618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современной инфраструктуры системы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12"/>
          <p:cNvSpPr>
            <a:spLocks noChangeArrowheads="1"/>
          </p:cNvSpPr>
          <p:nvPr/>
        </p:nvSpPr>
        <p:spPr bwMode="gray">
          <a:xfrm>
            <a:off x="4786313" y="1695450"/>
            <a:ext cx="1857375" cy="660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общего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12"/>
          <p:cNvSpPr>
            <a:spLocks noChangeArrowheads="1"/>
          </p:cNvSpPr>
          <p:nvPr/>
        </p:nvSpPr>
        <p:spPr bwMode="gray">
          <a:xfrm>
            <a:off x="6858000" y="2493963"/>
            <a:ext cx="1928813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54 </a:t>
            </a:r>
            <a:r>
              <a: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00,0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12"/>
          <p:cNvSpPr>
            <a:spLocks noChangeArrowheads="1"/>
          </p:cNvSpPr>
          <p:nvPr/>
        </p:nvSpPr>
        <p:spPr bwMode="gray">
          <a:xfrm>
            <a:off x="6858000" y="1712913"/>
            <a:ext cx="1928813" cy="642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дошкольного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gray">
          <a:xfrm>
            <a:off x="3357554" y="3786191"/>
            <a:ext cx="5541971" cy="35718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Компенсация части родительской платы за содержание детей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детских садах</a:t>
            </a:r>
          </a:p>
        </p:txBody>
      </p:sp>
      <p:sp>
        <p:nvSpPr>
          <p:cNvPr id="30" name="AutoShape 12"/>
          <p:cNvSpPr>
            <a:spLocks noChangeArrowheads="1"/>
          </p:cNvSpPr>
          <p:nvPr/>
        </p:nvSpPr>
        <p:spPr bwMode="gray">
          <a:xfrm>
            <a:off x="785786" y="2000240"/>
            <a:ext cx="1643074" cy="428628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68 528,8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12"/>
          <p:cNvSpPr>
            <a:spLocks noChangeArrowheads="1"/>
          </p:cNvSpPr>
          <p:nvPr/>
        </p:nvSpPr>
        <p:spPr bwMode="gray">
          <a:xfrm>
            <a:off x="1129296" y="3667118"/>
            <a:ext cx="1714512" cy="855661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62 572,8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AutoShape 12"/>
          <p:cNvSpPr>
            <a:spLocks noChangeArrowheads="1"/>
          </p:cNvSpPr>
          <p:nvPr/>
        </p:nvSpPr>
        <p:spPr bwMode="gray">
          <a:xfrm>
            <a:off x="1285875" y="5715015"/>
            <a:ext cx="1211263" cy="347647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200,0 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12"/>
          <p:cNvSpPr>
            <a:spLocks noChangeArrowheads="1"/>
          </p:cNvSpPr>
          <p:nvPr/>
        </p:nvSpPr>
        <p:spPr bwMode="gray">
          <a:xfrm>
            <a:off x="3357554" y="4286256"/>
            <a:ext cx="5527684" cy="5000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Организация бесплатного горячего питания обучающихся, получающих начальное общее образование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1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4"/>
          <p:cNvSpPr>
            <a:spLocks noChangeArrowheads="1"/>
          </p:cNvSpPr>
          <p:nvPr/>
        </p:nvSpPr>
        <p:spPr bwMode="auto">
          <a:xfrm>
            <a:off x="642938" y="500063"/>
            <a:ext cx="77676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alt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«Основные направления градостроительной политики в Уватском муниципальном </a:t>
            </a:r>
            <a:r>
              <a:rPr lang="ru-RU" alt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на 2024-2026 годы</a:t>
            </a:r>
            <a:endParaRPr lang="ru-RU" alt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467363"/>
              </p:ext>
            </p:extLst>
          </p:nvPr>
        </p:nvGraphicFramePr>
        <p:xfrm>
          <a:off x="409282" y="1628800"/>
          <a:ext cx="8198499" cy="27714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3100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94634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  <a:endParaRPr lang="ru-RU" sz="12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затраты на реализацию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программы, тыс. руб.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6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0912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Ведение ИСОГД</a:t>
                      </a: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2676,1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2814,0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2874,0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2978,0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4634">
                <a:tc>
                  <a:txBody>
                    <a:bodyPr/>
                    <a:lstStyle/>
                    <a:p>
                      <a:pPr marL="0" marR="0" lvl="0" indent="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градостроительной документации</a:t>
                      </a: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585,0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304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3261,1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2814,0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2874,0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2978,0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4581128"/>
            <a:ext cx="824161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направлена на повышение инвестиционной привлекательности населенных пунктов </a:t>
            </a:r>
            <a:r>
              <a:rPr lang="ru-RU" altLang="ru-RU" sz="1200" b="1" dirty="0" smtClean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создание </a:t>
            </a:r>
            <a:r>
              <a:rPr lang="ru-RU" altLang="ru-RU" sz="12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их комплексного устойчивого развития, обеспечение органов государственной власти, органов местного самоуправления, физических и юридических лиц достоверными сведениями, необходимыми для осуществления градостроительной, инвестиционной и иной хозяйственной деятельности, проведения землеустройства.</a:t>
            </a:r>
            <a:endParaRPr lang="ru-RU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87789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395640" y="332640"/>
            <a:ext cx="8200440" cy="1295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300"/>
              </a:spcAft>
            </a:pPr>
            <a:r>
              <a:rPr lang="ru-RU" sz="1800" b="1" strike="noStrike" spc="-1" dirty="0">
                <a:solidFill>
                  <a:srgbClr val="191D34"/>
                </a:solidFill>
                <a:latin typeface="Arial"/>
              </a:rPr>
              <a:t>Муниципальная программа «Основные направления стратегического развития инвестиционной деятельности, малого и среднего предпринимательства в </a:t>
            </a:r>
            <a:r>
              <a:rPr lang="ru-RU" sz="1800" b="1" strike="noStrike" spc="-1" dirty="0" err="1">
                <a:solidFill>
                  <a:srgbClr val="191D34"/>
                </a:solidFill>
                <a:latin typeface="Arial"/>
              </a:rPr>
              <a:t>Уватском</a:t>
            </a:r>
            <a:r>
              <a:rPr lang="ru-RU" sz="1800" b="1" strike="noStrike" spc="-1" dirty="0">
                <a:solidFill>
                  <a:srgbClr val="191D34"/>
                </a:solidFill>
                <a:latin typeface="Arial"/>
              </a:rPr>
              <a:t> муниципальном районе</a:t>
            </a:r>
            <a:endParaRPr lang="ru-RU" sz="1800" b="0" strike="noStrike" spc="-1" dirty="0">
              <a:solidFill>
                <a:srgbClr val="404040"/>
              </a:solidFill>
              <a:latin typeface="Trebuchet MS"/>
            </a:endParaRPr>
          </a:p>
          <a:p>
            <a:pPr algn="ctr">
              <a:lnSpc>
                <a:spcPct val="100000"/>
              </a:lnSpc>
              <a:spcAft>
                <a:spcPts val="300"/>
              </a:spcAft>
            </a:pPr>
            <a:r>
              <a:rPr lang="ru-RU" sz="1800" b="1" strike="noStrike" spc="-1" dirty="0">
                <a:solidFill>
                  <a:srgbClr val="191D34"/>
                </a:solidFill>
                <a:latin typeface="Arial"/>
              </a:rPr>
              <a:t> на </a:t>
            </a:r>
            <a:r>
              <a:rPr lang="ru-RU" sz="1800" b="1" strike="noStrike" spc="-1" dirty="0" smtClean="0">
                <a:solidFill>
                  <a:srgbClr val="191D34"/>
                </a:solidFill>
                <a:latin typeface="Arial"/>
              </a:rPr>
              <a:t>2024-2026 </a:t>
            </a:r>
            <a:r>
              <a:rPr lang="ru-RU" sz="1800" b="1" strike="noStrike" spc="-1" dirty="0">
                <a:solidFill>
                  <a:srgbClr val="191D34"/>
                </a:solidFill>
                <a:latin typeface="Arial"/>
              </a:rPr>
              <a:t>годы»</a:t>
            </a:r>
            <a:endParaRPr lang="ru-RU" sz="1800" b="0" strike="noStrike" spc="-1" dirty="0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91" name="Picture 3" descr="C:\Users\Lika\Desktop\Папки\Документы\Работа\4.jpg"/>
          <p:cNvPicPr/>
          <p:nvPr/>
        </p:nvPicPr>
        <p:blipFill>
          <a:blip r:embed="rId2"/>
          <a:stretch/>
        </p:blipFill>
        <p:spPr>
          <a:xfrm>
            <a:off x="5724000" y="1845000"/>
            <a:ext cx="3133440" cy="2088000"/>
          </a:xfrm>
          <a:prstGeom prst="rect">
            <a:avLst/>
          </a:prstGeom>
          <a:ln>
            <a:noFill/>
          </a:ln>
        </p:spPr>
      </p:pic>
      <p:pic>
        <p:nvPicPr>
          <p:cNvPr id="92" name="Picture 4" descr="C:\Users\Lika\Desktop\Папки\Документы\Работа\78dYvFXh92Y.jpg"/>
          <p:cNvPicPr/>
          <p:nvPr/>
        </p:nvPicPr>
        <p:blipFill>
          <a:blip r:embed="rId3"/>
          <a:stretch/>
        </p:blipFill>
        <p:spPr>
          <a:xfrm>
            <a:off x="467640" y="4581000"/>
            <a:ext cx="3677400" cy="2105640"/>
          </a:xfrm>
          <a:prstGeom prst="rect">
            <a:avLst/>
          </a:prstGeom>
          <a:ln>
            <a:noFill/>
          </a:ln>
        </p:spPr>
      </p:pic>
      <p:sp>
        <p:nvSpPr>
          <p:cNvPr id="93" name="CustomShape 2"/>
          <p:cNvSpPr/>
          <p:nvPr/>
        </p:nvSpPr>
        <p:spPr>
          <a:xfrm>
            <a:off x="312120" y="1596240"/>
            <a:ext cx="5112360" cy="283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На территории Уватского муниципального района по состоянию на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</a:rPr>
              <a:t>01.01.2023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года зарегистрировано и осуществляет свою деятельность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</a:rPr>
              <a:t>388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субъектов малого и среднего предпринимательства, в том числе: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</a:rPr>
              <a:t>294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индивидуальных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</a:rPr>
              <a:t>предпринимателя, 94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юридических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</a:rPr>
              <a:t>лица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(по данным Единого реестра субъектов малого и среднего предпринимательства Федеральной налоговой службы)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4428000" y="4581000"/>
            <a:ext cx="4137840" cy="167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Реализация Программы окажет позитивное влияние на экономическую и социальную ситуацию в районе в целом, будет способствовать улучшению инвестиционного климата, развитию инфраструктуры района, повышению конкурентоспособности субъектов малого и среднего предпринимательства и улучшению качества предоставляемых услуг.</a:t>
            </a:r>
            <a:endParaRPr lang="ru-RU" sz="1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641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Table 1"/>
          <p:cNvGraphicFramePr/>
          <p:nvPr>
            <p:extLst>
              <p:ext uri="{D42A27DB-BD31-4B8C-83A1-F6EECF244321}">
                <p14:modId xmlns:p14="http://schemas.microsoft.com/office/powerpoint/2010/main" val="509660526"/>
              </p:ext>
            </p:extLst>
          </p:nvPr>
        </p:nvGraphicFramePr>
        <p:xfrm>
          <a:off x="97560" y="342360"/>
          <a:ext cx="8964000" cy="5241036"/>
        </p:xfrm>
        <a:graphic>
          <a:graphicData uri="http://schemas.openxmlformats.org/drawingml/2006/table">
            <a:tbl>
              <a:tblPr/>
              <a:tblGrid>
                <a:gridCol w="6058440"/>
                <a:gridCol w="714960"/>
                <a:gridCol w="728280"/>
                <a:gridCol w="733680"/>
                <a:gridCol w="728640"/>
              </a:tblGrid>
              <a:tr h="2743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Наименование мероприятия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800" b="1" strike="noStrike" spc="-1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Финансовые затраты на реализацию программы, (тыс. руб.)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174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2023 </a:t>
                      </a: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год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2024 </a:t>
                      </a: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год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2025 </a:t>
                      </a: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год 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2026 </a:t>
                      </a: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год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587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1.Формирование условий для развития предпринимательства в Уватском муниципальном районе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1.1. Организация участия предпринимателей Уватского муниципального района в ежегодных районных конкурсах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25,0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1.2. Изготовление печатной и полиграфической продукции в целях популяризации предпринимательской деятельности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60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1.3. Оказание имущественной поддержки субъектам малого и среднего предпринимательства в форме предоставления во владение и (или) пользование муниципального имущества (за исключением земельных участков) из Перечня, для организации и осуществления предпринимательской деятельности на возмездной основе с применением корректирующего коэффициента (муниципальная преференция*)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4532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1.4. Увеличение количества объектов имущества в перечень муниципального имущества Тюменской области, предоставляемого во владение и (или) в пользование субъектам МСП и организациям, образующим инфраструктуру поддержки субъектов МСП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4532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1.5. Увеличение доли сданных в аренду субъектам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74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1.6. Содействие в продвижении продукции местных товаропроизводителей на рынках области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74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1.7. Организация и проведение ярмарок на территории района, участие в областных ярмарках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74600">
                <a:tc gridSpan="5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2.Создание условий для ведения и развития социального предпринимательства</a:t>
                      </a:r>
                      <a:endParaRPr lang="ru-RU" sz="900" b="0" strike="noStrike" spc="-1" dirty="0" smtClean="0">
                        <a:latin typeface="+mn-lt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74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2.1. Организация и проведение мероприятий для субъектов социального предпринимательства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74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2.2 Ведение мониторинга деятельности субъектов социального предпринимательства, зарегистрированных на территории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Уватского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 муниципального района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74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2.3 Обеспечение размещения информации в СМИ о социальном предпринимательстве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96" name="CustomShape 2"/>
          <p:cNvSpPr/>
          <p:nvPr/>
        </p:nvSpPr>
        <p:spPr>
          <a:xfrm>
            <a:off x="1907640" y="34560"/>
            <a:ext cx="576036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Перечень мероприятий программы: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895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Table 1"/>
          <p:cNvGraphicFramePr/>
          <p:nvPr>
            <p:extLst>
              <p:ext uri="{D42A27DB-BD31-4B8C-83A1-F6EECF244321}">
                <p14:modId xmlns:p14="http://schemas.microsoft.com/office/powerpoint/2010/main" val="998165962"/>
              </p:ext>
            </p:extLst>
          </p:nvPr>
        </p:nvGraphicFramePr>
        <p:xfrm>
          <a:off x="97560" y="342360"/>
          <a:ext cx="8964000" cy="5159526"/>
        </p:xfrm>
        <a:graphic>
          <a:graphicData uri="http://schemas.openxmlformats.org/drawingml/2006/table">
            <a:tbl>
              <a:tblPr/>
              <a:tblGrid>
                <a:gridCol w="5770440"/>
                <a:gridCol w="864000"/>
                <a:gridCol w="867240"/>
                <a:gridCol w="733680"/>
                <a:gridCol w="728640"/>
              </a:tblGrid>
              <a:tr h="2743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Наименование мероприятия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800" b="1" strike="noStrike" spc="-1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Финансовые затраты на реализацию программы, (тыс. руб.)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174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2023 </a:t>
                      </a: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год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2024 </a:t>
                      </a: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год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2025 </a:t>
                      </a: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год 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2026 </a:t>
                      </a: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год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587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3. Повышение эффективности информационного обеспечения субъектов малого и среднего предпринимательства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60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3.1 Размещение на сайте Уватского муниципального района нормативно-правовых актов, информационно-справочных материалов, касающихся деятельности малого и среднего предпринимательства. Развитие и функционирование раздела «Малый (средний) бизнес» на сайте Уватского муниципального района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3.2 Размещение публикаций в газете «Уватские известия» о мерах, направленных на поддержку малого и среднего предпринимательства, популяризацию предпринимательства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587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4. Развитие инвестиционной деятельности на территории Уватского района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4.1. Ведение реестра реализуемых проектов, реестра инвестиционных площадок муниципального района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58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4.2. Реализация муниципального стандарта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4.3. Изготовление печатной и полиграфической продукции, содержащей информацию об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Уватском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районе, инвестиционных предложениях и инвестиционных площадках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06000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900" b="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4.4. Повышение конкурентоспособности и инвестиционной привлекательности </a:t>
                      </a:r>
                      <a:r>
                        <a:rPr lang="ru-RU" sz="900" b="0" u="none" strike="noStrike" dirty="0" err="1" smtClean="0">
                          <a:solidFill>
                            <a:srgbClr val="000000"/>
                          </a:solidFill>
                          <a:effectLst/>
                        </a:rPr>
                        <a:t>Уватского</a:t>
                      </a:r>
                      <a:r>
                        <a:rPr lang="ru-RU" sz="900" b="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муниципального района</a:t>
                      </a: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 smtClean="0">
                          <a:latin typeface="Arial"/>
                        </a:rPr>
                        <a:t>600,0</a:t>
                      </a:r>
                      <a:endParaRPr lang="ru-RU" sz="900" b="1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587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5. Муниципальная поддержка инвестиционных проектов Тюменской области  на территории Уватского муниципального района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60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5.1. Муниципальная поддержка инвестиционного проекта Тюменской области «Обеспечение развития нефтедобывающего комплекса в Тюменской области путем вовлечения в разработку низкорентабельных и высоко рисковых запасов»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3 334 024,0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</a:t>
                      </a:r>
                      <a:endParaRPr lang="ru-RU" sz="900" b="1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, sans-serif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67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5.2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, sans-serif"/>
                          <a:ea typeface="Calibri"/>
                        </a:rPr>
                        <a:t>Муниципальная поддержка инвестиционного проекта Тюменской области «Вовлечение в разработку новых месторождений углеводородного сырья в Тюменской области»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688 645,0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297 200,0</a:t>
                      </a:r>
                      <a:endParaRPr lang="ru-RU" sz="900" b="1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234 000,0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158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ИТОГО: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4 023 294,0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297 200,0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234 000,0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98" name="CustomShape 2"/>
          <p:cNvSpPr/>
          <p:nvPr/>
        </p:nvSpPr>
        <p:spPr>
          <a:xfrm>
            <a:off x="1907640" y="34560"/>
            <a:ext cx="576036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Перечень мероприятий программы: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692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251640" y="116640"/>
            <a:ext cx="8892000" cy="36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182520" algn="ctr">
              <a:lnSpc>
                <a:spcPct val="100000"/>
              </a:lnSpc>
              <a:spcBef>
                <a:spcPts val="261"/>
              </a:spcBef>
              <a:spcAft>
                <a:spcPts val="300"/>
              </a:spcAft>
            </a:pPr>
            <a:r>
              <a:rPr lang="ru-RU" sz="1300" b="1" strike="noStrike" spc="-1">
                <a:solidFill>
                  <a:srgbClr val="821A08"/>
                </a:solidFill>
                <a:latin typeface="Arial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0" strike="noStrike" spc="-1">
              <a:latin typeface="Arial"/>
            </a:endParaRPr>
          </a:p>
        </p:txBody>
      </p:sp>
      <p:graphicFrame>
        <p:nvGraphicFramePr>
          <p:cNvPr id="100" name="Table 2"/>
          <p:cNvGraphicFramePr/>
          <p:nvPr>
            <p:extLst>
              <p:ext uri="{D42A27DB-BD31-4B8C-83A1-F6EECF244321}">
                <p14:modId xmlns:p14="http://schemas.microsoft.com/office/powerpoint/2010/main" val="2063023462"/>
              </p:ext>
            </p:extLst>
          </p:nvPr>
        </p:nvGraphicFramePr>
        <p:xfrm>
          <a:off x="179640" y="404640"/>
          <a:ext cx="8784720" cy="6347640"/>
        </p:xfrm>
        <a:graphic>
          <a:graphicData uri="http://schemas.openxmlformats.org/drawingml/2006/table">
            <a:tbl>
              <a:tblPr/>
              <a:tblGrid>
                <a:gridCol w="360000"/>
                <a:gridCol w="4320360"/>
                <a:gridCol w="864000"/>
                <a:gridCol w="1008000"/>
                <a:gridCol w="720000"/>
                <a:gridCol w="720000"/>
                <a:gridCol w="792360"/>
              </a:tblGrid>
              <a:tr h="1908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№ п/п</a:t>
                      </a:r>
                      <a:endParaRPr lang="ru-RU" sz="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Наименования показателя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Единица измерения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Базовое значение показателя</a:t>
                      </a:r>
                      <a:endParaRPr lang="ru-RU" sz="7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2023 </a:t>
                      </a:r>
                      <a:r>
                        <a:rPr lang="ru-RU" sz="7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год</a:t>
                      </a:r>
                      <a:endParaRPr lang="ru-RU" sz="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Значение показателей</a:t>
                      </a:r>
                      <a:endParaRPr lang="ru-RU" sz="7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88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2024 </a:t>
                      </a:r>
                      <a:r>
                        <a:rPr lang="ru-RU" sz="7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год</a:t>
                      </a:r>
                      <a:endParaRPr lang="ru-RU" sz="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2025 </a:t>
                      </a:r>
                      <a:r>
                        <a:rPr lang="ru-RU" sz="7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год</a:t>
                      </a:r>
                      <a:endParaRPr lang="ru-RU" sz="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2026 </a:t>
                      </a:r>
                      <a:r>
                        <a:rPr lang="ru-RU" sz="7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год</a:t>
                      </a:r>
                      <a:endParaRPr lang="ru-RU" sz="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203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204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476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Доля закупок товаров, работ, услуг для обеспечения муниципальных нужд, размещенных у субъектов малого предпринимательства, социально-ориентированных некоммерческих организаций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Не менее</a:t>
                      </a:r>
                      <a:endParaRPr lang="ru-RU" sz="900" b="0" strike="noStrike" spc="-1" dirty="0" smtClean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25</a:t>
                      </a:r>
                      <a:endParaRPr lang="ru-RU" sz="9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Не менее</a:t>
                      </a:r>
                      <a:endParaRPr lang="ru-RU" sz="9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Не менее</a:t>
                      </a:r>
                      <a:endParaRPr lang="ru-RU" sz="9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Не менее </a:t>
                      </a:r>
                      <a:endParaRPr lang="ru-RU" sz="9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 smtClean="0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Доходы местного бюджета от поступления местных налогов и специальных налоговых режимов на душу населения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1,46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1,59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1,74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1,81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Количество вновь созданных субъектов малого и среднего предпринимательства в расчете на 10 тыс.человек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30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32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33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34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Прирост количества объектов имущества в перечне муниципального имущества Тюменской области, предоставляемого во владение и (или) в пользование субъектам МСП и организациям, образующим инфраструктуру поддержки субъектов МСП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9,5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8,7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1,3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73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Доля сданных в аренду субъектам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87,5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92,3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Количества предприятий, осуществляющих социально-ориентированную деятельность в расчете на 10 тыс. чел населения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7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7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Количество публикаций в газете «Уватские известия»</a:t>
                      </a:r>
                      <a:endParaRPr lang="ru-RU" sz="9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Объем инвестиций в основной капитал (за исключением бюджетных средств) в расчете на 1 жителя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850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895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896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 1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897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476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Количество создаваемых рабочих мест в рамках завершенных в отчетном году инвестиционных проектов, учтенных в реестре инвестиционных проектов Тюменской области, в расчете на 10 тыс. человек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latin typeface="Arial"/>
                        </a:rPr>
                        <a:t>15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476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Количество реализуемых и сопровождаемых инвестиционных проектов, учтенных в реестре инвестиционных проектов Тюменской области, в городских округах и муниципальных районах, в расчете на 10 тыс. человек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Доля инвестиционных проектов в сфере нефтедобычи с муниципальной поддержкой в общем числе инвестиционных проектов в сфере нефтедобычи, состоящих в реестре инвестиционных проектов Тюменской области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ru-RU" sz="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ru-RU" sz="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  <a:endParaRPr lang="ru-RU" sz="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4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5805264"/>
            <a:ext cx="827722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ustomShape 1"/>
          <p:cNvSpPr/>
          <p:nvPr/>
        </p:nvSpPr>
        <p:spPr>
          <a:xfrm>
            <a:off x="565020" y="404664"/>
            <a:ext cx="8013960" cy="500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малых форм хозяйствования в сельскохозяйственной отрасли Уватского района» на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325563"/>
            <a:ext cx="8296275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7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565020" y="404664"/>
            <a:ext cx="8013960" cy="500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 «Развитие малых форм хозяйствования в сельскохозяйственной отрасли Уватского района» на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</a:p>
          <a:p>
            <a:pPr algn="ctr"/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67" y="1035050"/>
            <a:ext cx="2344737" cy="239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043538"/>
            <a:ext cx="24384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57275"/>
            <a:ext cx="2244725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3789040"/>
            <a:ext cx="64484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4" y="4509119"/>
            <a:ext cx="8334697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60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696960" y="82440"/>
            <a:ext cx="8008560" cy="494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100" b="1" strike="noStrike" spc="-1">
                <a:solidFill>
                  <a:srgbClr val="9F2936"/>
                </a:solidFill>
                <a:latin typeface="Arial"/>
                <a:ea typeface="DejaVu Sans"/>
              </a:rPr>
              <a:t>Муниципальная программа «Экономическое и социальное развитие коренных малочисленных народов Севера, проживающих на территории Уватского муниципального района» на 2024-2026 годы»</a:t>
            </a:r>
            <a:endParaRPr lang="ru-RU" sz="1100" b="0" strike="noStrike" spc="-1">
              <a:latin typeface="Arial"/>
            </a:endParaRPr>
          </a:p>
        </p:txBody>
      </p:sp>
      <p:graphicFrame>
        <p:nvGraphicFramePr>
          <p:cNvPr id="49" name="Table 2"/>
          <p:cNvGraphicFramePr/>
          <p:nvPr/>
        </p:nvGraphicFramePr>
        <p:xfrm>
          <a:off x="332280" y="1386000"/>
          <a:ext cx="8570520" cy="5106163"/>
        </p:xfrm>
        <a:graphic>
          <a:graphicData uri="http://schemas.openxmlformats.org/drawingml/2006/table">
            <a:tbl>
              <a:tblPr/>
              <a:tblGrid>
                <a:gridCol w="5731200"/>
                <a:gridCol w="978120"/>
                <a:gridCol w="972720"/>
                <a:gridCol w="888480"/>
              </a:tblGrid>
              <a:tr h="313920">
                <a:tc row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Наименование мероприятия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Финансовые затраты на реализацию программы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(тыс. рублей)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210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2024 год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2025 год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2026 год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181800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3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31392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Задача: Развитие материально-ресурсной базы традиционных отраслей хозяйствования: рыболовства, охотничьего промысла, сбора дикоросов и других видов деятельности: 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41220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Приобретение и передача на праве хозяйственного ведения в МУП «ПОХ  «Кедровый» для обеспечения КМНС в местах традиционного проживания и   традиционной хозяйственной деятельности: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Местный бюджет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    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429120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Поддержка внебюджетными организациями (учреждениями), занимающимися организацией и обеспечением защиты исконной среды обитания и традиционного образа жизни коренных малочисленных народов Севера: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Внебюджетный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</a:t>
                      </a: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   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 Обеспечение деятельности по защите исконной среды обитания и  традиционного образа жизни коренных малочисленных народов Севера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Содержание специалиста занимающегося вопросами защиты исконной среды обитания и традиционного образа жизни коренных малочисленных народов Севера: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-    Областной бюджет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1 407,0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1 437,0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1 489,0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Оказание содействия в организации доступа к получению услуг: образовательных, медицинских, юридических и других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55404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</a:t>
                      </a: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Организация перевозок воздушным транспортом по труднодоступным населенным пунктам КМНС Уватского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Района: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Областной бюджет: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Федеральный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7 179,4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120,0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7 566,0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7 891,0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Улучшение обеспечения коренных малочисленных народов Севера  продовольствием и товарами первой необходимости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504360">
                <a:tc>
                  <a:txBody>
                    <a:bodyPr/>
                    <a:lstStyle/>
                    <a:p>
                      <a:pPr marL="168120" indent="-158040">
                        <a:lnSpc>
                          <a:spcPct val="87000"/>
                        </a:lnSpc>
                        <a:buClr>
                          <a:srgbClr val="000000"/>
                        </a:buClr>
                        <a:buFont typeface="Arial"/>
                        <a:buChar char="-"/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Приобретение и доставка (включая расходы на транспортные услуги) продуктов питания, товаров первой необходимости, горючесмазочных материалов, стройматериалов для обеспечения коренного населения в местах традиционного проживания и традиционной хозяйственной деятельности: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marL="168120" indent="-158040">
                        <a:lnSpc>
                          <a:spcPct val="87000"/>
                        </a:lnSpc>
                        <a:buClr>
                          <a:srgbClr val="000000"/>
                        </a:buClr>
                        <a:buFont typeface="Arial"/>
                        <a:buChar char="-"/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Областной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1 573,0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1 573,0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1 573,0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10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ИТОГО, в т.ч.: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10 279,4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10 576,0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10 953,0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Областной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10 159,4</a:t>
                      </a:r>
                      <a:endParaRPr lang="ru-RU" sz="800" b="1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10 576,0</a:t>
                      </a:r>
                      <a:endParaRPr lang="ru-RU" sz="800" b="1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10 953,0</a:t>
                      </a:r>
                      <a:endParaRPr lang="ru-RU" sz="800" b="1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Федеральный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120,0</a:t>
                      </a:r>
                      <a:endParaRPr lang="ru-RU" sz="800" b="1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Местный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19980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Внебюджетный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50" name="CustomShape 3"/>
          <p:cNvSpPr/>
          <p:nvPr/>
        </p:nvSpPr>
        <p:spPr>
          <a:xfrm>
            <a:off x="3573360" y="583560"/>
            <a:ext cx="4717800" cy="530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Реализация программы направлена на защиту исконной среды обитания и традиционного образа жизни коренных малочисленных народов Севера, проживающих на территории Уватского муниципального района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51" name="Picture 220"/>
          <p:cNvPicPr/>
          <p:nvPr/>
        </p:nvPicPr>
        <p:blipFill>
          <a:blip r:embed="rId4"/>
          <a:stretch/>
        </p:blipFill>
        <p:spPr>
          <a:xfrm>
            <a:off x="1333800" y="501120"/>
            <a:ext cx="1775880" cy="813600"/>
          </a:xfrm>
          <a:prstGeom prst="rect">
            <a:avLst/>
          </a:prstGeom>
          <a:ln w="9360">
            <a:noFill/>
          </a:ln>
        </p:spPr>
      </p:pic>
      <p:pic>
        <p:nvPicPr>
          <p:cNvPr id="52" name="Picture 221"/>
          <p:cNvPicPr/>
          <p:nvPr/>
        </p:nvPicPr>
        <p:blipFill>
          <a:blip r:embed="rId5"/>
          <a:stretch/>
        </p:blipFill>
        <p:spPr>
          <a:xfrm>
            <a:off x="332280" y="501120"/>
            <a:ext cx="896400" cy="841680"/>
          </a:xfrm>
          <a:prstGeom prst="rect">
            <a:avLst/>
          </a:prstGeom>
          <a:ln w="9360">
            <a:noFill/>
          </a:ln>
        </p:spPr>
      </p:pic>
      <p:sp>
        <p:nvSpPr>
          <p:cNvPr id="53" name="CustomShape 4"/>
          <p:cNvSpPr/>
          <p:nvPr/>
        </p:nvSpPr>
        <p:spPr>
          <a:xfrm>
            <a:off x="4149720" y="2995920"/>
            <a:ext cx="905760" cy="90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484200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299880" y="444600"/>
            <a:ext cx="8059680" cy="57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DejaVu Sans"/>
              </a:rPr>
              <a:t>Муниципальная программа «Основные направления развития культуры</a:t>
            </a:r>
            <a:endParaRPr lang="ru-RU" sz="16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DejaVu Sans"/>
              </a:rPr>
              <a:t> в Уватском муниципальном районе» на </a:t>
            </a:r>
            <a:r>
              <a:rPr lang="ru-RU" sz="1600" b="1" strike="noStrike" spc="-1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DejaVu Sans"/>
              </a:rPr>
              <a:t>2024-2026 </a:t>
            </a: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DejaVu Sans"/>
              </a:rPr>
              <a:t>годы</a:t>
            </a:r>
            <a:endParaRPr lang="ru-RU" sz="16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313045" y="5495801"/>
            <a:ext cx="8564400" cy="51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Реализация программы направлена на создание условий для организации досуга и обеспечения жителей района услугами организаций культуры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44" name="CustomShape 3"/>
          <p:cNvSpPr/>
          <p:nvPr/>
        </p:nvSpPr>
        <p:spPr>
          <a:xfrm>
            <a:off x="571680" y="1148400"/>
            <a:ext cx="2427120" cy="3813120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beve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7030A0"/>
                </a:solidFill>
                <a:latin typeface="Arial"/>
                <a:ea typeface="DejaVu Sans"/>
              </a:rPr>
              <a:t>На территории района культурно-досуговое обслуживание  населения осуществляют: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1 районный дом культуры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10 сельских домов культуры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5 сельских клубов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1 передвижной культурный комплекс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1 Музыкальная студия 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1 центральная библиотека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1 детская библиотека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15 сельских библиотек</a:t>
            </a:r>
            <a:endParaRPr lang="ru-RU" sz="13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DejaVu Sans"/>
              </a:rPr>
              <a:t>1 музей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3286080" y="1428840"/>
            <a:ext cx="5315040" cy="698760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7030A0"/>
                </a:solidFill>
                <a:latin typeface="Arial"/>
                <a:ea typeface="DejaVu Sans"/>
              </a:rPr>
              <a:t>Объем средств муниципального бюджета, направленных на реализацию программы  (тыс. рублей)</a:t>
            </a:r>
            <a:endParaRPr lang="ru-RU" sz="1200" b="0" strike="noStrike" spc="-1">
              <a:latin typeface="Arial"/>
            </a:endParaRPr>
          </a:p>
        </p:txBody>
      </p:sp>
      <p:graphicFrame>
        <p:nvGraphicFramePr>
          <p:cNvPr id="46" name="Диаграмма 9"/>
          <p:cNvGraphicFramePr/>
          <p:nvPr/>
        </p:nvGraphicFramePr>
        <p:xfrm>
          <a:off x="3109320" y="2263680"/>
          <a:ext cx="5668920" cy="280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7" name="Table 5"/>
          <p:cNvGraphicFramePr/>
          <p:nvPr>
            <p:extLst>
              <p:ext uri="{D42A27DB-BD31-4B8C-83A1-F6EECF244321}">
                <p14:modId xmlns:p14="http://schemas.microsoft.com/office/powerpoint/2010/main" val="3659287031"/>
              </p:ext>
            </p:extLst>
          </p:nvPr>
        </p:nvGraphicFramePr>
        <p:xfrm>
          <a:off x="3286080" y="2694600"/>
          <a:ext cx="5602679" cy="2266920"/>
        </p:xfrm>
        <a:graphic>
          <a:graphicData uri="http://schemas.openxmlformats.org/drawingml/2006/table">
            <a:tbl>
              <a:tblPr/>
              <a:tblGrid>
                <a:gridCol w="16664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436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47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778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6794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dirty="0"/>
                        <a:t/>
                      </a:r>
                      <a:br>
                        <a:rPr dirty="0"/>
                      </a:b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>
                          <a:solidFill>
                            <a:srgbClr val="7030A0"/>
                          </a:solidFill>
                          <a:latin typeface="Arial"/>
                          <a:ea typeface="DejaVu Sans"/>
                        </a:rPr>
                        <a:t>Финансирование, тыс. руб.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37800" marR="3780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gradFill rotWithShape="0">
                      <a:gsLst>
                        <a:gs pos="0">
                          <a:srgbClr val="F6F7FC"/>
                        </a:gs>
                        <a:gs pos="100000">
                          <a:srgbClr val="AFBBE6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i="1" strike="noStrike" spc="-1" dirty="0" smtClean="0">
                          <a:solidFill>
                            <a:srgbClr val="7030A0"/>
                          </a:solidFill>
                          <a:latin typeface="Arial"/>
                          <a:ea typeface="DejaVu Sans"/>
                        </a:rPr>
                        <a:t>2024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37800" marR="37800">
                    <a:lnL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rotWithShape="0">
                      <a:gsLst>
                        <a:gs pos="0">
                          <a:srgbClr val="F6F7FC"/>
                        </a:gs>
                        <a:gs pos="100000">
                          <a:srgbClr val="AFBBE6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i="1" strike="noStrike" spc="-1" dirty="0" smtClean="0">
                          <a:solidFill>
                            <a:srgbClr val="7030A0"/>
                          </a:solidFill>
                          <a:latin typeface="Arial"/>
                          <a:ea typeface="DejaVu Sans"/>
                        </a:rPr>
                        <a:t>2025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37800" marR="3780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gradFill rotWithShape="0">
                      <a:gsLst>
                        <a:gs pos="0">
                          <a:srgbClr val="F6F7FC"/>
                        </a:gs>
                        <a:gs pos="100000">
                          <a:srgbClr val="AFBBE6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i="1" strike="noStrike" spc="-1" dirty="0" smtClean="0">
                          <a:solidFill>
                            <a:srgbClr val="7030A0"/>
                          </a:solidFill>
                          <a:latin typeface="Arial"/>
                          <a:ea typeface="DejaVu Sans"/>
                        </a:rPr>
                        <a:t>2026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37800" marR="3780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gradFill rotWithShape="0">
                      <a:gsLst>
                        <a:gs pos="0">
                          <a:srgbClr val="F6F7FC"/>
                        </a:gs>
                        <a:gs pos="100000">
                          <a:srgbClr val="AFBBE6"/>
                        </a:gs>
                      </a:gsLst>
                      <a:lin ang="54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98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dirty="0"/>
                        <a:t/>
                      </a:r>
                      <a:br>
                        <a:rPr dirty="0"/>
                      </a:b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baseline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146 924,0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37800" marR="3780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DFF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dirty="0"/>
                        <a:t/>
                      </a:r>
                      <a:br>
                        <a:rPr dirty="0"/>
                      </a:b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148</a:t>
                      </a:r>
                      <a:r>
                        <a:rPr lang="ru-RU" sz="1050" b="1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776,0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37800" marR="3780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DFF5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dirty="0"/>
                        <a:t/>
                      </a:r>
                      <a:br>
                        <a:rPr dirty="0"/>
                      </a:b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150</a:t>
                      </a:r>
                      <a:r>
                        <a:rPr lang="ru-RU" sz="1050" b="1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909,0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37800" marR="3780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DFF5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6105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465120" y="273240"/>
            <a:ext cx="822636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 Показатели реализации муниципальной программы «Основные направления развития культуры в Уватском муниципальном районе» на </a:t>
            </a:r>
            <a:r>
              <a:rPr lang="ru-RU" sz="1600" b="1" strike="noStrike" spc="-1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2024-2026 </a:t>
            </a: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9" name="CustomShape 2"/>
          <p:cNvSpPr/>
          <p:nvPr/>
        </p:nvSpPr>
        <p:spPr>
          <a:xfrm>
            <a:off x="179512" y="1916832"/>
            <a:ext cx="2159640" cy="244764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Развитие библиотечного дела с учетом многофункциональности и специализации в культурно-просветительской работе с населением</a:t>
            </a:r>
            <a:endParaRPr lang="ru-RU" sz="1200" b="0" strike="noStrike" spc="-1" dirty="0">
              <a:latin typeface="Arial"/>
            </a:endParaRPr>
          </a:p>
        </p:txBody>
      </p:sp>
      <p:graphicFrame>
        <p:nvGraphicFramePr>
          <p:cNvPr id="50" name="Диаграмма 49"/>
          <p:cNvGraphicFramePr/>
          <p:nvPr>
            <p:extLst>
              <p:ext uri="{D42A27DB-BD31-4B8C-83A1-F6EECF244321}">
                <p14:modId xmlns:p14="http://schemas.microsoft.com/office/powerpoint/2010/main" val="3760753655"/>
              </p:ext>
            </p:extLst>
          </p:nvPr>
        </p:nvGraphicFramePr>
        <p:xfrm>
          <a:off x="2520000" y="1428840"/>
          <a:ext cx="6454440" cy="409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011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457200" y="273240"/>
            <a:ext cx="822636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 Показатели реализации муниципальной программы «Основные направления развития культуры в Уватском муниципальном районе» на </a:t>
            </a:r>
            <a:r>
              <a:rPr lang="ru-RU" sz="1600" b="1" strike="noStrike" spc="-1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2024-2026 </a:t>
            </a: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52" name="CustomShape 2"/>
          <p:cNvSpPr/>
          <p:nvPr/>
        </p:nvSpPr>
        <p:spPr>
          <a:xfrm>
            <a:off x="268920" y="2277000"/>
            <a:ext cx="2214848" cy="240300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Совершенствование музейной деятельности и сохранение народных художественных промыслов и </a:t>
            </a:r>
            <a:r>
              <a:rPr lang="ru-RU" sz="12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ремесел</a:t>
            </a:r>
          </a:p>
          <a:p>
            <a:pPr algn="ctr">
              <a:lnSpc>
                <a:spcPct val="100000"/>
              </a:lnSpc>
            </a:pPr>
            <a:r>
              <a:rPr lang="ru-RU" sz="12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с </a:t>
            </a: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применением традиционных и инновационных форм работы</a:t>
            </a:r>
            <a:endParaRPr lang="ru-RU" sz="1200" b="0" strike="noStrike" spc="-1" dirty="0">
              <a:latin typeface="Arial"/>
            </a:endParaRPr>
          </a:p>
        </p:txBody>
      </p:sp>
      <p:graphicFrame>
        <p:nvGraphicFramePr>
          <p:cNvPr id="53" name="Диаграмма 4"/>
          <p:cNvGraphicFramePr/>
          <p:nvPr>
            <p:extLst>
              <p:ext uri="{D42A27DB-BD31-4B8C-83A1-F6EECF244321}">
                <p14:modId xmlns:p14="http://schemas.microsoft.com/office/powerpoint/2010/main" val="2530661061"/>
              </p:ext>
            </p:extLst>
          </p:nvPr>
        </p:nvGraphicFramePr>
        <p:xfrm>
          <a:off x="2699792" y="1556792"/>
          <a:ext cx="598376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7949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457200" y="273240"/>
            <a:ext cx="8226360" cy="99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 Показатели реализации муниципальной программы «Основные направления развития культуры в Уватском муниципальном районе» на </a:t>
            </a:r>
            <a:r>
              <a:rPr lang="ru-RU" sz="1600" b="1" strike="noStrike" spc="-1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2024-2026 </a:t>
            </a:r>
            <a:r>
              <a:rPr lang="ru-RU" sz="1600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55" name="CustomShape 2"/>
          <p:cNvSpPr/>
          <p:nvPr/>
        </p:nvSpPr>
        <p:spPr>
          <a:xfrm>
            <a:off x="285480" y="2421000"/>
            <a:ext cx="2270296" cy="223056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Сохранение и развитие профессиональных искусств, традиционной народной культуры, народного самодеятельного творчества и обеспечение доступа населения к информационным ресурсам</a:t>
            </a:r>
            <a:endParaRPr lang="ru-RU" sz="1200" b="0" strike="noStrike" spc="-1" dirty="0">
              <a:latin typeface="Arial"/>
            </a:endParaRPr>
          </a:p>
        </p:txBody>
      </p:sp>
      <p:graphicFrame>
        <p:nvGraphicFramePr>
          <p:cNvPr id="56" name="Диаграмма 4"/>
          <p:cNvGraphicFramePr/>
          <p:nvPr>
            <p:extLst>
              <p:ext uri="{D42A27DB-BD31-4B8C-83A1-F6EECF244321}">
                <p14:modId xmlns:p14="http://schemas.microsoft.com/office/powerpoint/2010/main" val="1639140385"/>
              </p:ext>
            </p:extLst>
          </p:nvPr>
        </p:nvGraphicFramePr>
        <p:xfrm>
          <a:off x="2771800" y="1484784"/>
          <a:ext cx="604867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643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403225" y="188913"/>
            <a:ext cx="8391525" cy="8175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Муниципальная программа «Основные направления развития физической культуры и спорта, молодежной политики в </a:t>
            </a:r>
            <a:r>
              <a:rPr lang="ru-RU" sz="1600" b="1" spc="-1" dirty="0" err="1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2024-2026 годы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46" name="Table 2"/>
          <p:cNvGraphicFramePr/>
          <p:nvPr>
            <p:extLst>
              <p:ext uri="{D42A27DB-BD31-4B8C-83A1-F6EECF244321}">
                <p14:modId xmlns:p14="http://schemas.microsoft.com/office/powerpoint/2010/main" val="2174968872"/>
              </p:ext>
            </p:extLst>
          </p:nvPr>
        </p:nvGraphicFramePr>
        <p:xfrm>
          <a:off x="493713" y="1008063"/>
          <a:ext cx="8212137" cy="2671769"/>
        </p:xfrm>
        <a:graphic>
          <a:graphicData uri="http://schemas.openxmlformats.org/drawingml/2006/table">
            <a:tbl>
              <a:tblPr/>
              <a:tblGrid>
                <a:gridCol w="3538671"/>
                <a:gridCol w="1279884"/>
                <a:gridCol w="1131914"/>
                <a:gridCol w="1130474"/>
                <a:gridCol w="1131194"/>
              </a:tblGrid>
              <a:tr h="424327">
                <a:tc row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Направления расходов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Финансовые затраты на реализацию программы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(тыс. рублей)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46" marR="91446" marT="45708" marB="45708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3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2023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 </a:t>
                      </a: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</a:t>
                      </a:r>
                      <a:r>
                        <a:rPr lang="ru-RU" sz="1100" b="1" strike="noStrike" spc="-1" dirty="0" err="1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справочно</a:t>
                      </a: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2024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2025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2026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449881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ВСЕГО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 том числе на: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422 094,5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446 559,3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461 598,0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480 496,0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707933">
                <a:tc>
                  <a:txBody>
                    <a:bodyPr/>
                    <a:lstStyle/>
                    <a:p>
                      <a:pPr marL="257040" indent="-16812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организацию  физкультурно-оздоровительной работы, проведение и участие в спортивных мероприятиях различных уровней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334 983,4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366 988,3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380 124,9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395 983,5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706493">
                <a:tc>
                  <a:txBody>
                    <a:bodyPr/>
                    <a:lstStyle/>
                    <a:p>
                      <a:pPr marL="257040" indent="-16812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развитие творческого, спортивного, патриотического и интеллектуального потенциала детей и молодежи, дополнительное образование детей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87 111,1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79 571,0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81 473,1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84 512,5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47" name="CustomShape 3"/>
          <p:cNvSpPr/>
          <p:nvPr/>
        </p:nvSpPr>
        <p:spPr>
          <a:xfrm>
            <a:off x="5940425" y="3789363"/>
            <a:ext cx="3046413" cy="2301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Реализация программы направлена на развитие</a:t>
            </a:r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молодежной политики,  физической культуры и спорта в Уватском муниципальном районе</a:t>
            </a:r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4139" name="Диаграмма 5"/>
          <p:cNvGraphicFramePr>
            <a:graphicFrameLocks/>
          </p:cNvGraphicFramePr>
          <p:nvPr/>
        </p:nvGraphicFramePr>
        <p:xfrm>
          <a:off x="555625" y="3594100"/>
          <a:ext cx="4641850" cy="287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Диаграмма" r:id="rId6" imgW="4645555" imgH="2883658" progId="Excel.Chart.8">
                  <p:embed/>
                </p:oleObj>
              </mc:Choice>
              <mc:Fallback>
                <p:oleObj name="Диаграмма" r:id="rId6" imgW="4645555" imgH="2883658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3594100"/>
                        <a:ext cx="4641850" cy="287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0737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328613" y="260350"/>
            <a:ext cx="8416925" cy="10620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Показатели реализации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муниципальной программы «Основные направления развития физической культуры, спорта и молодежной политики в </a:t>
            </a:r>
            <a:r>
              <a:rPr lang="ru-RU" sz="1600" b="1" spc="-1" dirty="0" err="1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2024-2026 годы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539750" y="4652963"/>
            <a:ext cx="3309938" cy="7286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Охват детей в возрасте от 5 до 18 лет программами дополнительного образования, %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1" name="CustomShape 3"/>
          <p:cNvSpPr/>
          <p:nvPr/>
        </p:nvSpPr>
        <p:spPr>
          <a:xfrm>
            <a:off x="4537075" y="4652963"/>
            <a:ext cx="4137025" cy="7286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Доля граждан Уватского муниципального района, систематически занимающихся физической культурой и спортом, %</a:t>
            </a: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6149" name="Диаграмма 6"/>
          <p:cNvGraphicFramePr>
            <a:graphicFrameLocks/>
          </p:cNvGraphicFramePr>
          <p:nvPr/>
        </p:nvGraphicFramePr>
        <p:xfrm>
          <a:off x="603250" y="1352550"/>
          <a:ext cx="3784600" cy="333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4" name="Диаграмма" r:id="rId5" imgW="3802391" imgH="3352752" progId="Excel.Chart.8">
                  <p:embed/>
                </p:oleObj>
              </mc:Choice>
              <mc:Fallback>
                <p:oleObj name="Диаграмма" r:id="rId5" imgW="3802391" imgH="335275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1352550"/>
                        <a:ext cx="3784600" cy="333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Диаграмма 10"/>
          <p:cNvGraphicFramePr>
            <a:graphicFrameLocks/>
          </p:cNvGraphicFramePr>
          <p:nvPr/>
        </p:nvGraphicFramePr>
        <p:xfrm>
          <a:off x="5008563" y="1350963"/>
          <a:ext cx="3179762" cy="337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Диаграмма" r:id="rId8" imgW="3208099" imgH="3299400" progId="Excel.Chart.8">
                  <p:embed/>
                </p:oleObj>
              </mc:Choice>
              <mc:Fallback>
                <p:oleObj name="Диаграмма" r:id="rId8" imgW="3208099" imgH="329940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8563" y="1350963"/>
                        <a:ext cx="3179762" cy="337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77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/>
          <p:cNvPicPr/>
          <p:nvPr/>
        </p:nvPicPr>
        <p:blipFill>
          <a:blip r:embed="rId3"/>
          <a:stretch/>
        </p:blipFill>
        <p:spPr>
          <a:xfrm>
            <a:off x="23760" y="2808000"/>
            <a:ext cx="5376240" cy="302400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323640" y="648000"/>
            <a:ext cx="8388360" cy="79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Перечень мероприятий по реализации</a:t>
            </a:r>
            <a:r>
              <a:rPr dirty="0"/>
              <a:t/>
            </a:r>
            <a:br>
              <a:rPr dirty="0"/>
            </a:b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муниципальной программы Уватского муниципального района</a:t>
            </a:r>
            <a:endParaRPr lang="ru-RU" sz="1600" b="0" strike="noStrike" spc="-1" dirty="0">
              <a:latin typeface="Arial"/>
            </a:endParaRPr>
          </a:p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 «Улучшение условий и охраны труда </a:t>
            </a:r>
            <a:endParaRPr lang="ru-RU" sz="1600" b="0" strike="noStrike" spc="-1" dirty="0">
              <a:latin typeface="Arial"/>
            </a:endParaRPr>
          </a:p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в Уватском муниципальном районе» на </a:t>
            </a:r>
            <a:r>
              <a:rPr lang="ru-RU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2024-2026  </a:t>
            </a: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89" name="Table 2"/>
          <p:cNvGraphicFramePr/>
          <p:nvPr>
            <p:extLst>
              <p:ext uri="{D42A27DB-BD31-4B8C-83A1-F6EECF244321}">
                <p14:modId xmlns:p14="http://schemas.microsoft.com/office/powerpoint/2010/main" val="2777021951"/>
              </p:ext>
            </p:extLst>
          </p:nvPr>
        </p:nvGraphicFramePr>
        <p:xfrm>
          <a:off x="3888000" y="2808000"/>
          <a:ext cx="5052960" cy="3849480"/>
        </p:xfrm>
        <a:graphic>
          <a:graphicData uri="http://schemas.openxmlformats.org/drawingml/2006/table">
            <a:tbl>
              <a:tblPr/>
              <a:tblGrid>
                <a:gridCol w="2412192"/>
                <a:gridCol w="792088"/>
                <a:gridCol w="534680"/>
                <a:gridCol w="657000"/>
                <a:gridCol w="657000"/>
              </a:tblGrid>
              <a:tr h="75672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Наименование мероприятия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Финансовые затраты на реализацию программы </a:t>
                      </a:r>
                      <a:endParaRPr lang="ru-RU" sz="11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(тыс. рублей)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543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2023 (оценка)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spc="-1" dirty="0" smtClean="0">
                          <a:latin typeface="Arial"/>
                        </a:rPr>
                        <a:t>2024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2025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spc="-1" dirty="0" smtClean="0">
                          <a:latin typeface="Arial"/>
                        </a:rPr>
                        <a:t>2026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29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spc="-1">
                          <a:latin typeface="Arial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spc="-1">
                          <a:latin typeface="Arial"/>
                        </a:rPr>
                        <a:t>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617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C00000"/>
                          </a:solidFill>
                          <a:latin typeface="Arial"/>
                          <a:ea typeface="DejaVu Sans"/>
                        </a:rPr>
                        <a:t>Учебно-информационное обеспечение по охране труда, пропаганда: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1548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Arial"/>
                        </a:rPr>
                        <a:t>Проведение районного смотра-конкурса среди организаций района на лучшее состояние работ по охране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ru-RU" sz="11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40,0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>
                          <a:latin typeface="Arial"/>
                        </a:rPr>
                        <a:t>40,0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>
                          <a:latin typeface="Arial"/>
                        </a:rPr>
                        <a:t>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47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ИТОГО: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40,0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</a:pPr>
                      <a:r>
                        <a:rPr lang="ru-RU" sz="1100" b="1" strike="noStrike" spc="-1" dirty="0">
                          <a:latin typeface="Arial"/>
                        </a:rPr>
                        <a:t>40,0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</a:pPr>
                      <a:r>
                        <a:rPr lang="ru-RU" sz="1100" b="1" strike="noStrike" spc="-1">
                          <a:latin typeface="Arial"/>
                        </a:rPr>
                        <a:t>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90" name="TextShape 3"/>
          <p:cNvSpPr txBox="1"/>
          <p:nvPr/>
        </p:nvSpPr>
        <p:spPr>
          <a:xfrm>
            <a:off x="144000" y="1584000"/>
            <a:ext cx="8579520" cy="843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1400" b="1" i="1" strike="noStrike" spc="-1" dirty="0">
                <a:latin typeface="Arial"/>
                <a:ea typeface="Tahoma"/>
              </a:rPr>
              <a:t>Целью программы является:</a:t>
            </a:r>
            <a:endParaRPr lang="ru-RU" sz="14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улучшение условий и охраны труда у работодателей, расположенных на территории</a:t>
            </a:r>
            <a:endParaRPr lang="ru-RU" sz="13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Уватского муниципального района, и, как следствие, снижение уровня производственного травматизма  </a:t>
            </a:r>
            <a:endParaRPr lang="ru-RU" sz="13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и профессиональной заболеваемости работников организаций.</a:t>
            </a:r>
            <a:endParaRPr lang="ru-RU" sz="1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705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Рисунок 90"/>
          <p:cNvPicPr/>
          <p:nvPr/>
        </p:nvPicPr>
        <p:blipFill>
          <a:blip r:embed="rId2"/>
          <a:stretch/>
        </p:blipFill>
        <p:spPr>
          <a:xfrm>
            <a:off x="5796136" y="4509120"/>
            <a:ext cx="3358664" cy="2332680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6407280" y="2760480"/>
            <a:ext cx="2268360" cy="153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CustomShape 2"/>
          <p:cNvSpPr/>
          <p:nvPr/>
        </p:nvSpPr>
        <p:spPr>
          <a:xfrm>
            <a:off x="914614" y="554400"/>
            <a:ext cx="6870600" cy="1767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i="1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Цели и задачи настоящей программы направлены на: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совершенствование нормативно-правового и методического обеспечения в области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организационное обеспечение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техническое обеспечение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санитарно-гигиенические и лечебно-профилактические мероприятия;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учебно-информационное обеспечение по охране труда, пропаганда. </a:t>
            </a:r>
            <a:r>
              <a:rPr lang="ru-RU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2622600" y="6120000"/>
            <a:ext cx="3784320" cy="24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TextShape 4"/>
          <p:cNvSpPr txBox="1"/>
          <p:nvPr/>
        </p:nvSpPr>
        <p:spPr>
          <a:xfrm>
            <a:off x="3011273" y="2438041"/>
            <a:ext cx="6048000" cy="64487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>
            <a:spAutoFit/>
          </a:bodyPr>
          <a:lstStyle/>
          <a:p>
            <a:pPr algn="ctr"/>
            <a:r>
              <a:rPr lang="ru-RU" sz="1200" b="1" i="1" strike="noStrike" spc="-1" dirty="0">
                <a:latin typeface="Arial"/>
              </a:rPr>
              <a:t>Показатели муниципальной программы Уватского муниципального района «Улучшение условий и охраны труда </a:t>
            </a:r>
          </a:p>
          <a:p>
            <a:pPr algn="ctr"/>
            <a:r>
              <a:rPr lang="ru-RU" sz="1200" b="1" i="1" strike="noStrike" spc="-1" dirty="0">
                <a:latin typeface="Arial"/>
              </a:rPr>
              <a:t>в Уватском муниципальном районе» на </a:t>
            </a:r>
            <a:r>
              <a:rPr lang="ru-RU" sz="1200" b="1" i="1" strike="noStrike" spc="-1" dirty="0" smtClean="0">
                <a:latin typeface="Arial"/>
              </a:rPr>
              <a:t>2024-2026 годы</a:t>
            </a:r>
            <a:endParaRPr lang="ru-RU" sz="1200" b="1" i="1" strike="noStrike" spc="-1" dirty="0">
              <a:latin typeface="Arial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359380942"/>
              </p:ext>
            </p:extLst>
          </p:nvPr>
        </p:nvGraphicFramePr>
        <p:xfrm>
          <a:off x="179512" y="2782818"/>
          <a:ext cx="3548462" cy="1611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78774785"/>
              </p:ext>
            </p:extLst>
          </p:nvPr>
        </p:nvGraphicFramePr>
        <p:xfrm>
          <a:off x="3563888" y="3212976"/>
          <a:ext cx="3672408" cy="1676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35321405"/>
              </p:ext>
            </p:extLst>
          </p:nvPr>
        </p:nvGraphicFramePr>
        <p:xfrm>
          <a:off x="0" y="4615568"/>
          <a:ext cx="4038994" cy="1975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89385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83" y="826815"/>
            <a:ext cx="82438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900504"/>
              </p:ext>
            </p:extLst>
          </p:nvPr>
        </p:nvGraphicFramePr>
        <p:xfrm>
          <a:off x="395535" y="1397000"/>
          <a:ext cx="8496945" cy="409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Общий объем финансирования муниципальной программы, тыс.руб.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2023 год (план)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2024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Социальное обслуживание населения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53619,5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277,5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58140,0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59153,0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Обеспечение предоставления гражданам субсидий на оплату жилых помещений и коммунальных услуг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363,0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211,0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215,0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224,0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Предоставление гражданам субсидий на оплату жилых помещений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и коммунальных услуг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4086,0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4037,0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4251,0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4421,0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поддержка отдельных категорий граждан в отношении проезда на транспорте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2297,3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1523,6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1584,6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1647,9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 поддержка отдельных категорий граждан в отношении газификации жилых домов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1310,0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2860,0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5330,0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3510,0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Социальное обслуживание населения (доступная среда)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135,2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 поддержка многодетным семьям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80,0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80,0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80,0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260648"/>
            <a:ext cx="790733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«Социальная поддержка населения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Уватского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района на 2024-2026 годы» 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898064"/>
              </p:ext>
            </p:extLst>
          </p:nvPr>
        </p:nvGraphicFramePr>
        <p:xfrm>
          <a:off x="395535" y="404665"/>
          <a:ext cx="8496945" cy="4080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334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Общий объем финансирования муниципальной программы, тыс.руб.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34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2023 год (план)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2024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334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Средства местного бюджета: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7476,4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6966,8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1146,5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1181,2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2488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</a:t>
                      </a:r>
                      <a:r>
                        <a:rPr lang="ru-RU" sz="1200" i="1" baseline="0" dirty="0" smtClean="0">
                          <a:latin typeface="Arial" pitchFamily="34" charset="0"/>
                          <a:cs typeface="Arial" pitchFamily="34" charset="0"/>
                        </a:rPr>
                        <a:t> 1. Обеспечение социальной защищенности отдельных категорий граждан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6151,3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5941,7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1146,5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1181,2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8920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 2. Обеспечение защиты прав и интересов семей и детей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1498,0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1325,1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8920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 3. Повышение эффективности информационного обеспечения социальной</a:t>
                      </a:r>
                      <a:r>
                        <a:rPr lang="ru-RU" sz="1200" i="1" baseline="0" dirty="0" smtClean="0">
                          <a:latin typeface="Arial" pitchFamily="34" charset="0"/>
                          <a:cs typeface="Arial" pitchFamily="34" charset="0"/>
                        </a:rPr>
                        <a:t> поддержки населения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892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Всего по программе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69287,3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72955,9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70747</a:t>
                      </a:r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,1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70217,1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997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43" y="1214439"/>
            <a:ext cx="824388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43" y="2780928"/>
            <a:ext cx="8243887" cy="393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260648"/>
            <a:ext cx="8496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«Обеспечение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безбарьерной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среды жизнедеятельности и социальной интеграции инвалидов в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Уватском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муниципальном районе» на 2024-2026 годы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5" y="404665"/>
          <a:ext cx="8496945" cy="509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334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Общий объем финансирования муниципальной программы, тыс.руб.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34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2023 год (план)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2024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334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спортивно-массовых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и физкультурно-оздоровительных мероприятий районного и областного значения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335,0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248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Новогодней ёлки для инвалидов, детей-инвалидов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65,0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72,0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892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в Обществе инвалидов мероприятия, посвященного международному Дню инвалидов, Дней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здоровья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72,6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892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районного фестиваля творчества инвалидов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«Добру и пониманию путь открыт»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94,5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892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Фестиваль творчества детей-инвалидов «Будущее для всех»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106,5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892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Всего по программе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567,1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878,5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131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smtClean="0">
                <a:solidFill>
                  <a:prstClr val="black"/>
                </a:solidFill>
                <a:cs typeface="Times New Roman" pitchFamily="18" charset="0"/>
              </a:rPr>
              <a:t>: </a:t>
            </a:r>
            <a:endParaRPr lang="ru-RU" altLang="ru-RU" sz="600" smtClean="0">
              <a:solidFill>
                <a:prstClr val="black"/>
              </a:solidFill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2228" name="Text Box 47"/>
          <p:cNvSpPr txBox="1">
            <a:spLocks noChangeArrowheads="1"/>
          </p:cNvSpPr>
          <p:nvPr/>
        </p:nvSpPr>
        <p:spPr bwMode="auto">
          <a:xfrm>
            <a:off x="594518" y="198822"/>
            <a:ext cx="7921625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жилищно-коммунального хозяйства Уватского муниципального района на 2024-2026 годы</a:t>
            </a:r>
          </a:p>
        </p:txBody>
      </p:sp>
      <p:sp>
        <p:nvSpPr>
          <p:cNvPr id="52231" name="Text Box 453"/>
          <p:cNvSpPr txBox="1">
            <a:spLocks noChangeArrowheads="1"/>
          </p:cNvSpPr>
          <p:nvPr/>
        </p:nvSpPr>
        <p:spPr bwMode="auto">
          <a:xfrm>
            <a:off x="2970119" y="2736974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6600"/>
                </a:solidFill>
                <a:latin typeface="Arial" charset="0"/>
              </a:rPr>
              <a:t>Перечень мероприятий программы:</a:t>
            </a:r>
          </a:p>
        </p:txBody>
      </p:sp>
      <p:pic>
        <p:nvPicPr>
          <p:cNvPr id="15476" name="Рисунок 9" descr="358778_vie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44058"/>
            <a:ext cx="2160588" cy="136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0" descr="133636766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15415_504x295_dc4e0fbd063fd3d5e43190d3391d65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28634" y="1164124"/>
            <a:ext cx="2304256" cy="14012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61534" y="1026517"/>
            <a:ext cx="3900850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задачи Программы:</a:t>
            </a:r>
            <a:endParaRPr lang="ru-RU" sz="14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1.Развитие конкуренции на рынке жилищно-коммунальных услуг;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2.Обеспечение благоустройства территорий Уватского муниципального района;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3.Развитие новых форм управления жилищным фондом и обеспечение его сохранности;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4.Повышение качества предоставляемых коммунальных услуг;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5.Устойчивое функционирование муниципальных предприятий жилищно-коммунального хозяйства, обеспечивающих предоставление бесперебойного и качественного теплоснабжения, водоснабжения и водоотведения на территории Уватского муниципального района</a:t>
            </a:r>
            <a:r>
              <a:rPr lang="ru-RU" sz="85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517633"/>
              </p:ext>
            </p:extLst>
          </p:nvPr>
        </p:nvGraphicFramePr>
        <p:xfrm>
          <a:off x="179513" y="3036415"/>
          <a:ext cx="8784974" cy="3560939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60039">
                  <a:extLst>
                    <a:ext uri="{9D8B030D-6E8A-4147-A177-3AD203B41FA5}">
                      <a16:colId xmlns="" xmlns:a16="http://schemas.microsoft.com/office/drawing/2014/main" val="612652415"/>
                    </a:ext>
                  </a:extLst>
                </a:gridCol>
                <a:gridCol w="5256584">
                  <a:extLst>
                    <a:ext uri="{9D8B030D-6E8A-4147-A177-3AD203B41FA5}">
                      <a16:colId xmlns="" xmlns:a16="http://schemas.microsoft.com/office/drawing/2014/main" val="1467336399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175877371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706687702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899477286"/>
                    </a:ext>
                  </a:extLst>
                </a:gridCol>
                <a:gridCol w="792087">
                  <a:extLst>
                    <a:ext uri="{9D8B030D-6E8A-4147-A177-3AD203B41FA5}">
                      <a16:colId xmlns="" xmlns:a16="http://schemas.microsoft.com/office/drawing/2014/main" val="3103720597"/>
                    </a:ext>
                  </a:extLst>
                </a:gridCol>
              </a:tblGrid>
              <a:tr h="14815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финансирования, тыс.руб.</a:t>
                      </a:r>
                      <a:endParaRPr lang="ru-RU" sz="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5763436"/>
                  </a:ext>
                </a:extLst>
              </a:tr>
              <a:tr h="2833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(оценка)</a:t>
                      </a:r>
                      <a:endParaRPr lang="ru-RU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09425452"/>
                  </a:ext>
                </a:extLst>
              </a:tr>
              <a:tr h="708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ru-RU" sz="9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содержание МКУ, созданного в целях обеспечения реализации полномочий ОМС Тюменской области в сфере муниципального хозяйства, в том числе в сфере ЖКХ, благоустройства, содержания и ремонта объектов муниципальной собственности, инженерной инфраструктуры, дорожного хозяйства и иных мероприятий по жизнеобеспечению в Уватском муниципальном районе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r>
                        <a:rPr lang="ru-RU" sz="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120,3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19 269,9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19 707,2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20 466,2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840756590"/>
                  </a:ext>
                </a:extLst>
              </a:tr>
              <a:tr h="283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9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Расходы на</a:t>
                      </a:r>
                      <a:r>
                        <a:rPr lang="ru-RU" sz="900" b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реализацию плана природоохранных мероприятий (рекультивация и ликвидация свалок отходов)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63 226,3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39 288,0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39 288,0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  <a:r>
                        <a:rPr lang="ru-RU" sz="900" b="1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288,0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3144386880"/>
                  </a:ext>
                </a:extLst>
              </a:tr>
              <a:tr h="235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Создание мест (площадок) накопления</a:t>
                      </a:r>
                      <a:r>
                        <a:rPr lang="ru-RU" sz="900" b="1" baseline="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твердых коммунальных отходов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811,3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5 004,5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3591408403"/>
                  </a:ext>
                </a:extLst>
              </a:tr>
              <a:tr h="235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Капитальный ремонт и ремонт муниципального жилищного фонда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5 334,3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4 203,0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4 203,0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4 203,0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1956644876"/>
                  </a:ext>
                </a:extLst>
              </a:tr>
              <a:tr h="2380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Капитальный ремонт и ремонт жилищного</a:t>
                      </a:r>
                      <a:r>
                        <a:rPr lang="ru-RU" sz="9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фонда Тюменской области</a:t>
                      </a:r>
                      <a:endParaRPr lang="ru-RU" sz="900" b="1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1800031068"/>
                  </a:ext>
                </a:extLst>
              </a:tr>
              <a:tr h="425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Уплата взносов на капитальный ремонт общего имущества в многоквартирных домах органами местного самоуправления в НО «Фонд капитального ремонта Тюменской области», как собственниками помещений в многоквартирных домах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1 605,0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585,0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585,0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585,0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2525784045"/>
                  </a:ext>
                </a:extLst>
              </a:tr>
              <a:tr h="283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в области коммунального хозяйства (водоснабжение, водоотведение, теплоснабжение)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1838,3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3 780,8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1646130869"/>
                  </a:ext>
                </a:extLst>
              </a:tr>
              <a:tr h="2833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устойчивости и эффективности работы инженерных систем и приведению их в техническое исправное состояние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17 341,0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38 708,0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38 708,0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38 708,0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2911527533"/>
                  </a:ext>
                </a:extLst>
              </a:tr>
              <a:tr h="141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Мероприятия по улучшению материально-технической базы, приобретение имущества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1 011,1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1 261,0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1 261,0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1 261,0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4138895509"/>
                  </a:ext>
                </a:extLst>
              </a:tr>
              <a:tr h="294592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программе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109 411,6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113 100,2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104 752,2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105 511,2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480" marR="23480" marT="0" marB="0" anchor="ctr"/>
                </a:tc>
                <a:extLst>
                  <a:ext uri="{0D108BD9-81ED-4DB2-BD59-A6C34878D82A}">
                    <a16:rowId xmlns="" xmlns:a16="http://schemas.microsoft.com/office/drawing/2014/main" val="907412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0385457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1907704" y="260648"/>
            <a:ext cx="5569537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эффективности Программы осуществляется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помощью основных показателей</a:t>
            </a:r>
          </a:p>
        </p:txBody>
      </p:sp>
      <p:sp>
        <p:nvSpPr>
          <p:cNvPr id="16388" name="Text Box 1725"/>
          <p:cNvSpPr txBox="1">
            <a:spLocks noChangeArrowheads="1"/>
          </p:cNvSpPr>
          <p:nvPr/>
        </p:nvSpPr>
        <p:spPr bwMode="auto">
          <a:xfrm>
            <a:off x="323528" y="5988477"/>
            <a:ext cx="8561387" cy="71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altLang="ru-RU" sz="1300" b="1" dirty="0" smtClean="0">
                <a:solidFill>
                  <a:srgbClr val="0000CC"/>
                </a:solidFill>
              </a:rPr>
              <a:t>Реализация программы направлена </a:t>
            </a:r>
            <a:r>
              <a:rPr lang="ru-RU" altLang="ru-RU" sz="1300" b="1" dirty="0" smtClean="0">
                <a:solidFill>
                  <a:srgbClr val="0000CC"/>
                </a:solidFill>
                <a:latin typeface="Arial"/>
                <a:cs typeface="Times New Roman"/>
              </a:rPr>
              <a:t>у</a:t>
            </a:r>
            <a:r>
              <a:rPr lang="ru-RU" sz="1300" b="1" dirty="0" smtClean="0">
                <a:solidFill>
                  <a:srgbClr val="0000CC"/>
                </a:solidFill>
                <a:latin typeface="Arial"/>
                <a:ea typeface="Times New Roman"/>
                <a:cs typeface="Times New Roman"/>
              </a:rPr>
              <a:t>довлетворение потребностей населения в качественных жилищно-коммунальных услугах и формирование политики по созданию условий для управления собственниками жилищным фондом</a:t>
            </a:r>
            <a:endParaRPr lang="ru-RU" sz="1300" dirty="0">
              <a:solidFill>
                <a:srgbClr val="0000CC"/>
              </a:solidFill>
              <a:latin typeface="Arial"/>
              <a:ea typeface="Times New Roman"/>
              <a:cs typeface="Times New Roman"/>
            </a:endParaRPr>
          </a:p>
        </p:txBody>
      </p:sp>
      <p:pic>
        <p:nvPicPr>
          <p:cNvPr id="6" name="Рисунок 10" descr="133636766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142907"/>
              </p:ext>
            </p:extLst>
          </p:nvPr>
        </p:nvGraphicFramePr>
        <p:xfrm>
          <a:off x="355041" y="845420"/>
          <a:ext cx="8529874" cy="5117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551">
                  <a:extLst>
                    <a:ext uri="{9D8B030D-6E8A-4147-A177-3AD203B41FA5}">
                      <a16:colId xmlns="" xmlns:a16="http://schemas.microsoft.com/office/drawing/2014/main" val="3354603211"/>
                    </a:ext>
                  </a:extLst>
                </a:gridCol>
                <a:gridCol w="4896544">
                  <a:extLst>
                    <a:ext uri="{9D8B030D-6E8A-4147-A177-3AD203B41FA5}">
                      <a16:colId xmlns="" xmlns:a16="http://schemas.microsoft.com/office/drawing/2014/main" val="75342929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391494835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137545565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3342540229"/>
                    </a:ext>
                  </a:extLst>
                </a:gridCol>
                <a:gridCol w="712515">
                  <a:extLst>
                    <a:ext uri="{9D8B030D-6E8A-4147-A177-3AD203B41FA5}">
                      <a16:colId xmlns="" xmlns:a16="http://schemas.microsoft.com/office/drawing/2014/main" val="3153757146"/>
                    </a:ext>
                  </a:extLst>
                </a:gridCol>
              </a:tblGrid>
              <a:tr h="2734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Значения показателей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8300147"/>
                  </a:ext>
                </a:extLst>
              </a:tr>
              <a:tr h="2884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(оценка)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5922105"/>
                  </a:ext>
                </a:extLst>
              </a:tr>
              <a:tr h="13015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организаций коммунального комплекса, осуществляющих производство товаров, оказание услуг по водо-, тепло-, газо-, электроснабжению, водоотведению, очистке сточных вод, утилизации (захоронению) твердых коммунальных отходов и использующих объекты коммунальной инфраструктуры на праве частной собственности, по договору аренды или концессии, участие субъекта Российской Федерации или (муниципального района в уставном капитале которых составляет не более 25 %, в общем числе организаций коммунального комплекса, осуществляющих свою деятельность на территории муниципального района,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2569271"/>
                  </a:ext>
                </a:extLst>
              </a:tr>
              <a:tr h="352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обустройства контейнерных площадок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71432647"/>
                  </a:ext>
                </a:extLst>
              </a:tr>
              <a:tr h="511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общей площади многоквартирных домов, в отношении которых проведен капитальный ремонт в установленный срок в рамках реализации региональной программы капитального ремонта,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97763627"/>
                  </a:ext>
                </a:extLst>
              </a:tr>
              <a:tr h="422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площади жилых помещений в сельских населенных пунктах, оборудованной всеми видами благоустройства,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3506341"/>
                  </a:ext>
                </a:extLst>
              </a:tr>
              <a:tr h="8150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многоквартирных домов, в которых собственники помещений выбрали и реализуют один из способов управления многоквартирными домами, в общем числе многоквартирных домов, в которых собственники помещений должны выбрать способ управления данными домами,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53909725"/>
                  </a:ext>
                </a:extLst>
              </a:tr>
              <a:tr h="237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водопроводной сети,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594184"/>
                  </a:ext>
                </a:extLst>
              </a:tr>
              <a:tr h="237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канализационной сети,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3133330"/>
                  </a:ext>
                </a:extLst>
              </a:tr>
              <a:tr h="260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сети теплоснабжения,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5080164"/>
                  </a:ext>
                </a:extLst>
              </a:tr>
              <a:tr h="1188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Надежное и бесперебойное теплоснабжение потребителей Уватского муниципального района в отопительном сезоне (количество прекращений подачи тепловой энергии котельной)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311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17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318960" y="620688"/>
            <a:ext cx="849600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ru-RU" sz="1600" b="1" spc="-1" dirty="0">
                <a:solidFill>
                  <a:srgbClr val="4E67C8">
                    <a:lumMod val="75000"/>
                  </a:srgbClr>
                </a:solidFill>
                <a:latin typeface="Arial"/>
                <a:ea typeface="DejaVu Sans"/>
              </a:rPr>
              <a:t>Муниципальная программа «Переселение граждан из непригодных для проживания жилых помещений и многоквартирных домов, признанных аварийными и подлежащими сносу» на </a:t>
            </a:r>
            <a:r>
              <a:rPr lang="ru-RU" sz="1600" b="1" spc="-1" dirty="0" smtClean="0">
                <a:solidFill>
                  <a:srgbClr val="4E67C8">
                    <a:lumMod val="75000"/>
                  </a:srgbClr>
                </a:solidFill>
                <a:latin typeface="Arial"/>
                <a:ea typeface="DejaVu Sans"/>
              </a:rPr>
              <a:t>2024-2026 </a:t>
            </a:r>
            <a:r>
              <a:rPr lang="ru-RU" sz="1600" b="1" spc="-1" dirty="0">
                <a:solidFill>
                  <a:srgbClr val="4E67C8">
                    <a:lumMod val="75000"/>
                  </a:srgbClr>
                </a:solidFill>
                <a:latin typeface="Arial"/>
                <a:ea typeface="DejaVu Sans"/>
              </a:rPr>
              <a:t>годы»</a:t>
            </a:r>
            <a:endParaRPr lang="ru-RU" sz="1600" spc="-1" dirty="0">
              <a:solidFill>
                <a:srgbClr val="4E67C8">
                  <a:lumMod val="75000"/>
                </a:srgbClr>
              </a:solidFill>
              <a:latin typeface="Arial"/>
            </a:endParaRPr>
          </a:p>
        </p:txBody>
      </p:sp>
      <p:graphicFrame>
        <p:nvGraphicFramePr>
          <p:cNvPr id="144" name="Table 2"/>
          <p:cNvGraphicFramePr/>
          <p:nvPr>
            <p:extLst>
              <p:ext uri="{D42A27DB-BD31-4B8C-83A1-F6EECF244321}">
                <p14:modId xmlns:p14="http://schemas.microsoft.com/office/powerpoint/2010/main" val="3283759487"/>
              </p:ext>
            </p:extLst>
          </p:nvPr>
        </p:nvGraphicFramePr>
        <p:xfrm>
          <a:off x="611560" y="2636912"/>
          <a:ext cx="8060760" cy="1826142"/>
        </p:xfrm>
        <a:graphic>
          <a:graphicData uri="http://schemas.openxmlformats.org/drawingml/2006/table">
            <a:tbl>
              <a:tblPr/>
              <a:tblGrid>
                <a:gridCol w="462960"/>
                <a:gridCol w="3374640"/>
                <a:gridCol w="824760"/>
                <a:gridCol w="899640"/>
                <a:gridCol w="824760"/>
                <a:gridCol w="824760"/>
                <a:gridCol w="849240"/>
              </a:tblGrid>
              <a:tr h="2592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№ п/п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Наименования показателя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Единица </a:t>
                      </a:r>
                      <a:r>
                        <a:rPr lang="ru-RU" sz="11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измере-ния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Базовое значение </a:t>
                      </a:r>
                      <a:r>
                        <a:rPr lang="ru-RU" sz="11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2023 год (оценка)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Значение показателей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5458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2024 </a:t>
                      </a: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год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2025 </a:t>
                      </a: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год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2026 </a:t>
                      </a: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год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</a:tr>
              <a:tr h="59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площади снесенных аварийных домов в общей площади признанных непригодными и аварийными домов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53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38,9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55,3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77,1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426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аварийного жилья в общем жилищном фонде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 2,8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1,7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1,2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0,7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  <p:sp>
        <p:nvSpPr>
          <p:cNvPr id="145" name="CustomShape 3"/>
          <p:cNvSpPr/>
          <p:nvPr/>
        </p:nvSpPr>
        <p:spPr>
          <a:xfrm>
            <a:off x="2195736" y="1628800"/>
            <a:ext cx="5724208" cy="72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82880" indent="-181800" algn="ctr">
              <a:spcBef>
                <a:spcPts val="261"/>
              </a:spcBef>
              <a:spcAft>
                <a:spcPts val="300"/>
              </a:spcAft>
            </a:pPr>
            <a:r>
              <a:rPr lang="ru-RU" sz="1300" b="1" spc="-1" dirty="0">
                <a:solidFill>
                  <a:srgbClr val="821A08"/>
                </a:solidFill>
                <a:ea typeface="DejaVu Sans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spc="-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611560" y="4841147"/>
            <a:ext cx="8031288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/>
            <a:r>
              <a:rPr lang="ru-RU" sz="1200" b="1" spc="-1" dirty="0">
                <a:solidFill>
                  <a:srgbClr val="191D34"/>
                </a:solidFill>
                <a:latin typeface="Arial"/>
              </a:rPr>
              <a:t>В результате реализации Программы прогнозируется снижение темпов роста непригодного для проживания жилищного фонда посредством ликвидации существующего на </a:t>
            </a:r>
            <a:r>
              <a:rPr lang="ru-RU" sz="1200" b="1" spc="-1" dirty="0" smtClean="0">
                <a:solidFill>
                  <a:srgbClr val="191D34"/>
                </a:solidFill>
                <a:latin typeface="Arial"/>
              </a:rPr>
              <a:t>01.01.2023 </a:t>
            </a:r>
            <a:r>
              <a:rPr lang="ru-RU" sz="1200" b="1" spc="-1" dirty="0">
                <a:solidFill>
                  <a:srgbClr val="191D34"/>
                </a:solidFill>
                <a:latin typeface="Arial"/>
              </a:rPr>
              <a:t>жилищного фонда, признанного в установленном законодательством порядке непригодным для проживания или аварийным и подлежащим </a:t>
            </a:r>
            <a:r>
              <a:rPr lang="ru-RU" sz="1200" b="1" spc="-1" dirty="0" smtClean="0">
                <a:solidFill>
                  <a:srgbClr val="191D34"/>
                </a:solidFill>
                <a:latin typeface="Arial"/>
              </a:rPr>
              <a:t>сносу.</a:t>
            </a:r>
            <a:endParaRPr lang="ru-RU" sz="1200" spc="-1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4510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262182" y="260648"/>
            <a:ext cx="8568720" cy="6910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ru-RU" sz="1300" b="1" spc="-1" dirty="0">
                <a:solidFill>
                  <a:srgbClr val="4E67C8">
                    <a:lumMod val="75000"/>
                  </a:srgbClr>
                </a:solidFill>
                <a:latin typeface="Arial"/>
              </a:rPr>
              <a:t>План мероприятий по реализации муниципальной программы «Переселение граждан из непригодных для проживания жилых помещений и многоквартирных домов, признанных аварийными и подлежащими сносу» </a:t>
            </a:r>
            <a:r>
              <a:rPr lang="ru-RU" sz="1300" b="1" spc="-1" dirty="0" smtClean="0">
                <a:solidFill>
                  <a:srgbClr val="4E67C8">
                    <a:lumMod val="75000"/>
                  </a:srgbClr>
                </a:solidFill>
                <a:latin typeface="Arial"/>
              </a:rPr>
              <a:t>в </a:t>
            </a:r>
            <a:r>
              <a:rPr lang="ru-RU" sz="1300" b="1" spc="-1" dirty="0" smtClean="0">
                <a:solidFill>
                  <a:srgbClr val="4E67C8">
                    <a:lumMod val="75000"/>
                  </a:srgbClr>
                </a:solidFill>
                <a:latin typeface="Arial"/>
              </a:rPr>
              <a:t>2024-2026 </a:t>
            </a:r>
            <a:r>
              <a:rPr lang="ru-RU" sz="1300" b="1" spc="-1" dirty="0">
                <a:solidFill>
                  <a:srgbClr val="4E67C8">
                    <a:lumMod val="75000"/>
                  </a:srgbClr>
                </a:solidFill>
                <a:latin typeface="Arial"/>
              </a:rPr>
              <a:t>годах</a:t>
            </a:r>
            <a:endParaRPr lang="ru-RU" sz="1300" spc="-1" dirty="0">
              <a:solidFill>
                <a:srgbClr val="4E67C8">
                  <a:lumMod val="75000"/>
                </a:srgbClr>
              </a:solidFill>
              <a:latin typeface="Arial"/>
            </a:endParaRPr>
          </a:p>
        </p:txBody>
      </p:sp>
      <p:graphicFrame>
        <p:nvGraphicFramePr>
          <p:cNvPr id="151" name="Table 3"/>
          <p:cNvGraphicFramePr/>
          <p:nvPr>
            <p:extLst>
              <p:ext uri="{D42A27DB-BD31-4B8C-83A1-F6EECF244321}">
                <p14:modId xmlns:p14="http://schemas.microsoft.com/office/powerpoint/2010/main" val="2240011969"/>
              </p:ext>
            </p:extLst>
          </p:nvPr>
        </p:nvGraphicFramePr>
        <p:xfrm>
          <a:off x="118294" y="1052736"/>
          <a:ext cx="8856496" cy="5321375"/>
        </p:xfrm>
        <a:graphic>
          <a:graphicData uri="http://schemas.openxmlformats.org/drawingml/2006/table">
            <a:tbl>
              <a:tblPr/>
              <a:tblGrid>
                <a:gridCol w="5513992"/>
                <a:gridCol w="896293"/>
                <a:gridCol w="878186"/>
                <a:gridCol w="897345"/>
                <a:gridCol w="670680"/>
              </a:tblGrid>
              <a:tr h="4946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Наименование мероприятия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Финансовые затраты на реализацию программы (тыс. руб.)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69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2023</a:t>
                      </a:r>
                      <a:r>
                        <a:rPr lang="ru-RU" sz="1100" b="1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 </a:t>
                      </a: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год (оценка)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2024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2025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39204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Цель - ликвидация многоквартирных домов, признанных в установленном порядке аварийными и подлежащими сносу или реконструкции, расположенных в </a:t>
                      </a:r>
                      <a:r>
                        <a:rPr lang="ru-RU" sz="1100" b="1" strike="noStrike" spc="-1" dirty="0" err="1">
                          <a:solidFill>
                            <a:srgbClr val="000000"/>
                          </a:solidFill>
                          <a:latin typeface="Arial"/>
                        </a:rPr>
                        <a:t>Уватском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 муниципальном районе</a:t>
                      </a:r>
                      <a:endParaRPr lang="ru-RU" sz="1100" b="0" strike="noStrike" spc="-1" dirty="0">
                        <a:latin typeface="Arial"/>
                      </a:endParaRPr>
                    </a:p>
                    <a:p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221040">
                <a:tc gridSpan="5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C00000"/>
                          </a:solidFill>
                          <a:latin typeface="Arial"/>
                        </a:rPr>
                        <a:t>Задача 1. Расселение аварийных многоквартирных домов 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60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Признание жилых помещений непригодными для проживания и многоквартирных домов аварийными и подлежащими сносу или реконструкции, оценка изымаемых жилых помещений, оценка и экспертиза жилых помещений, приобретенных для переселения граждан из аварийного жилищного фонда  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326,2</a:t>
                      </a:r>
                    </a:p>
                    <a:p>
                      <a:pPr algn="r"/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Приобретение (строительство) жилья и переселение граждан из аварийного и непригодного для проживания жилищного фонда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18 131,3</a:t>
                      </a:r>
                    </a:p>
                    <a:p>
                      <a:pPr algn="r"/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Приобретение жилых помещений маневренного фонда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307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Консервация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жилых помещений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1049,2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178920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C00000"/>
                          </a:solidFill>
                          <a:latin typeface="Arial"/>
                          <a:ea typeface="Calibri"/>
                        </a:rPr>
                        <a:t>Задача 2. Снижение доли аварийного жилищного фонда в Уватском муниципальном районе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07440">
                <a:tc>
                  <a:txBody>
                    <a:bodyPr/>
                    <a:lstStyle/>
                    <a:p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Снос (реконструкция) аварийного и непригодного для проживания жилищного фонда, разработка проектов сноса расселенных домов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36044,00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10850,1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smtClean="0">
                          <a:solidFill>
                            <a:srgbClr val="000000"/>
                          </a:solidFill>
                          <a:latin typeface="Arial"/>
                        </a:rPr>
                        <a:t>11915,0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253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связанные с временной эксплуатацией объектов, охраной объектов, экспертизой технического состояния, демонтажем, утилизацией (ликвидацией) строительных конструкций (элементов конструкций)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0" strike="noStrike" spc="-5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100" b="0" strike="noStrike" spc="-5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253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latin typeface="Arial"/>
                        </a:rPr>
                        <a:t>ИТОГО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66387,9</a:t>
                      </a:r>
                      <a:endParaRPr lang="ru-RU" sz="1100" b="1" strike="noStrike" spc="-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5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10850,1</a:t>
                      </a:r>
                      <a:endParaRPr lang="ru-RU" sz="1100" b="1" strike="noStrike" spc="-50" baseline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latin typeface="Arial"/>
                        </a:rPr>
                        <a:t>11915,0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latin typeface="Arial"/>
                          <a:ea typeface="Calibri"/>
                        </a:rPr>
                        <a:t>0,00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4095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7620000" y="5688013"/>
            <a:ext cx="757238" cy="3603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2"/>
          <p:cNvSpPr/>
          <p:nvPr/>
        </p:nvSpPr>
        <p:spPr>
          <a:xfrm>
            <a:off x="539750" y="404813"/>
            <a:ext cx="7837488" cy="7175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Муниципальная программа «Основные направления развития туризма                                           в </a:t>
            </a:r>
            <a:r>
              <a:rPr lang="ru-RU" sz="1600" b="1" spc="-1" dirty="0" err="1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 на 2024-2026 годы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628775"/>
            <a:ext cx="2725738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7" name="Table 3"/>
          <p:cNvGraphicFramePr/>
          <p:nvPr/>
        </p:nvGraphicFramePr>
        <p:xfrm>
          <a:off x="3203575" y="1277938"/>
          <a:ext cx="4575176" cy="1517650"/>
        </p:xfrm>
        <a:graphic>
          <a:graphicData uri="http://schemas.openxmlformats.org/drawingml/2006/table">
            <a:tbl>
              <a:tblPr/>
              <a:tblGrid>
                <a:gridCol w="1143074"/>
                <a:gridCol w="1145594"/>
                <a:gridCol w="1143074"/>
                <a:gridCol w="1143434"/>
              </a:tblGrid>
              <a:tr h="567904">
                <a:tc gridSpan="4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Общий объем финансирования муниципальной программы, тыс. руб.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556388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2023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</a:t>
                      </a:r>
                      <a:r>
                        <a:rPr lang="ru-RU" sz="1200" b="0" strike="noStrike" spc="-1" dirty="0" err="1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справочно</a:t>
                      </a: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2024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2025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2026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93358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500,0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500,0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500,0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500,0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</a:tbl>
          </a:graphicData>
        </a:graphic>
      </p:graphicFrame>
      <p:sp>
        <p:nvSpPr>
          <p:cNvPr id="58" name="CustomShape 4"/>
          <p:cNvSpPr/>
          <p:nvPr/>
        </p:nvSpPr>
        <p:spPr>
          <a:xfrm>
            <a:off x="2700338" y="5688013"/>
            <a:ext cx="5873750" cy="515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0C779D"/>
                </a:solidFill>
              </a:rPr>
              <a:t>Количество прибывших российских / иностранных туристов и экскурсантов в Уватский муниципальный район </a:t>
            </a: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8217" name="Диаграмма 4"/>
          <p:cNvGraphicFramePr>
            <a:graphicFrameLocks/>
          </p:cNvGraphicFramePr>
          <p:nvPr/>
        </p:nvGraphicFramePr>
        <p:xfrm>
          <a:off x="3395663" y="2898775"/>
          <a:ext cx="4386262" cy="259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Диаграмма" r:id="rId6" imgW="4404464" imgH="2606040" progId="Excel.Chart.8">
                  <p:embed/>
                </p:oleObj>
              </mc:Choice>
              <mc:Fallback>
                <p:oleObj name="Диаграмма" r:id="rId6" imgW="4404464" imgH="260604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5663" y="2898775"/>
                        <a:ext cx="4386262" cy="259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81573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39750" y="441325"/>
            <a:ext cx="80232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программа: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торговли в Уватском муниципальном районе на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50935"/>
              </p:ext>
            </p:extLst>
          </p:nvPr>
        </p:nvGraphicFramePr>
        <p:xfrm>
          <a:off x="323529" y="3916839"/>
          <a:ext cx="8568950" cy="2228025"/>
        </p:xfrm>
        <a:graphic>
          <a:graphicData uri="http://schemas.openxmlformats.org/drawingml/2006/table">
            <a:tbl>
              <a:tblPr/>
              <a:tblGrid>
                <a:gridCol w="3665697"/>
                <a:gridCol w="1127106"/>
                <a:gridCol w="944037"/>
                <a:gridCol w="944037"/>
                <a:gridCol w="944037"/>
                <a:gridCol w="944036"/>
              </a:tblGrid>
              <a:tr h="5357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 измерения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 (оценка)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  <a:tr h="3273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Оборот розничной торговли в расчете на душу населения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./чел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  <a:tr h="4694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торговых объектов, расположенных на территории района, внесенных в торговый реестр, в общем количестве таких объектов</a:t>
                      </a: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  <a:tr h="3630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Обеспеченность населения площадью торговых стационарных объектов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чел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772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775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778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  <a:tr h="49107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Обеспеченность труднодоступных населенных пунктов товарами первой необходимости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</a:tbl>
          </a:graphicData>
        </a:graphic>
      </p:graphicFrame>
      <p:sp>
        <p:nvSpPr>
          <p:cNvPr id="32811" name="Прямоугольник 9"/>
          <p:cNvSpPr>
            <a:spLocks noChangeArrowheads="1"/>
          </p:cNvSpPr>
          <p:nvPr/>
        </p:nvSpPr>
        <p:spPr bwMode="auto">
          <a:xfrm>
            <a:off x="467544" y="3303197"/>
            <a:ext cx="80648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AD0101"/>
                </a:solidFill>
                <a:cs typeface="Arial" charset="0"/>
              </a:rPr>
              <a:t>Оценка эффективности программы будет проводиться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AD0101"/>
                </a:solidFill>
                <a:cs typeface="Arial" charset="0"/>
              </a:rPr>
              <a:t>с помощью целевых показателей:</a:t>
            </a:r>
          </a:p>
        </p:txBody>
      </p:sp>
      <p:pic>
        <p:nvPicPr>
          <p:cNvPr id="16390" name="Picture 6" descr="https://www.zelenograd.ru/img/e/6/0/e60f8a557b77d28ab6ad43c0a1b5db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1065305"/>
            <a:ext cx="4250630" cy="211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65697446"/>
              </p:ext>
            </p:extLst>
          </p:nvPr>
        </p:nvGraphicFramePr>
        <p:xfrm>
          <a:off x="323529" y="1026101"/>
          <a:ext cx="4176463" cy="215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4377063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1638" y="333375"/>
            <a:ext cx="80645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торговли в Уватском муниципальном районе на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442674"/>
              </p:ext>
            </p:extLst>
          </p:nvPr>
        </p:nvGraphicFramePr>
        <p:xfrm>
          <a:off x="251520" y="856593"/>
          <a:ext cx="8643938" cy="5396856"/>
        </p:xfrm>
        <a:graphic>
          <a:graphicData uri="http://schemas.openxmlformats.org/drawingml/2006/table">
            <a:tbl>
              <a:tblPr/>
              <a:tblGrid>
                <a:gridCol w="5189946"/>
                <a:gridCol w="880663"/>
                <a:gridCol w="880663"/>
                <a:gridCol w="812003"/>
                <a:gridCol w="880663"/>
              </a:tblGrid>
              <a:tr h="430202">
                <a:tc rowSpan="2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затраты на реализацию программы (тыс. рублей)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kumimoji="0" lang="en-US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год (оценка)</a:t>
                      </a:r>
                    </a:p>
                  </a:txBody>
                  <a:tcPr marL="0" marR="0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38435" marR="38435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38435" marR="38435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38435" marR="38435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71699"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435" marR="38435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435" marR="38435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61325">
                <a:tc>
                  <a:txBody>
                    <a:bodyPr/>
                    <a:lstStyle>
                      <a:lvl1pPr marL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Формирование и ведение торгового реестра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36,96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37,96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38,96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86797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Возмещение</a:t>
                      </a:r>
                      <a:r>
                        <a:rPr kumimoji="0" lang="en-US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 расходов по доставке товаров первой необходимости в труднодоступные населенные пункты (субвенция на поддержку труднодоступных территорий в части обеспечения населения товарами первой необходимости и бытовыми услугами)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15098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Осуществление мер по созданию и функционированию системы  информационного обеспечения  в сфере торговой деятельности на  муниципальном уровне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8"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Финансирование мероприятия осуществляется за счет расходов, предусмотренных на содержание органов местного самоуправления Уватского муниципального района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8" hMerge="1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843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Информирование населения по актуальным вопросам защиты прав потребителей, размещенных на официальном сайте и в СМИ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5098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Подготовка предложений и замечаний к проектам федеральных, областных и муниципальных нормативных правовых актов в сфере торговли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9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мониторинга цен на отдельные социально значимые товары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9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и актуализация схемы размещения нестационарных торговых объектов в районе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5287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Ежегодная актуализация дислокации торговых объектов, объектов общественного питания, объектов, оказывающих бытовые услуги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9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и проведение ярмарок по реализации сельскохозяйственной продукции и продуктов питания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5098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Актуализация и исполнение административных регламентов по предоставлению муниципальных услуг по вопросам регулирования потребительского рынка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813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71774" y="6165304"/>
            <a:ext cx="8280918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1100" b="1" dirty="0" smtClean="0">
              <a:ln w="1905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b="1" dirty="0" smtClean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altLang="ru-RU" sz="11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направлена на создание условий </a:t>
            </a: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комплексного  развития  сферы торговли и обеспечения населения района качественными товарами и услугами</a:t>
            </a:r>
            <a:endParaRPr lang="ru-RU" altLang="ru-RU" sz="1100" b="1" dirty="0">
              <a:ln w="1905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669655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Диаграмма 6"/>
          <p:cNvGraphicFramePr/>
          <p:nvPr/>
        </p:nvGraphicFramePr>
        <p:xfrm>
          <a:off x="1187640" y="1556640"/>
          <a:ext cx="4322160" cy="321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CustomShape 1"/>
          <p:cNvSpPr/>
          <p:nvPr/>
        </p:nvSpPr>
        <p:spPr>
          <a:xfrm>
            <a:off x="-62640" y="-55440"/>
            <a:ext cx="227880" cy="480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ru-RU" sz="1300" b="0" strike="noStrike" spc="-1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56" name="CustomShape 2"/>
          <p:cNvSpPr/>
          <p:nvPr/>
        </p:nvSpPr>
        <p:spPr>
          <a:xfrm>
            <a:off x="465120" y="432360"/>
            <a:ext cx="8419680" cy="1225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500" b="1" strike="noStrike" spc="-1">
                <a:solidFill>
                  <a:srgbClr val="073C65"/>
                </a:solidFill>
                <a:latin typeface="Arial"/>
                <a:ea typeface="DejaVu Sans"/>
              </a:rPr>
              <a:t>Муниципальная программа «Реализация государственной национальной политики                   в Уватском муниципальном районе на  2024-2026 годы»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57" name="CustomShape 3"/>
          <p:cNvSpPr/>
          <p:nvPr/>
        </p:nvSpPr>
        <p:spPr>
          <a:xfrm>
            <a:off x="6012000" y="2493000"/>
            <a:ext cx="2203200" cy="2081160"/>
          </a:xfrm>
          <a:prstGeom prst="rect">
            <a:avLst/>
          </a:prstGeom>
          <a:solidFill>
            <a:srgbClr val="E6E8EE"/>
          </a:solidFill>
          <a:ln w="22320">
            <a:solidFill>
              <a:srgbClr val="C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Verdana"/>
                <a:ea typeface="DejaVu Sans"/>
              </a:rPr>
              <a:t>Объем средств муниципального бюджета, направленных на реализацию программы</a:t>
            </a:r>
            <a:endParaRPr lang="ru-RU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Verdana"/>
                <a:ea typeface="DejaVu Sans"/>
              </a:rPr>
              <a:t>(тыс. рублей)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58" name="Picture 4"/>
          <p:cNvPicPr/>
          <p:nvPr/>
        </p:nvPicPr>
        <p:blipFill>
          <a:blip r:embed="rId4"/>
          <a:stretch/>
        </p:blipFill>
        <p:spPr>
          <a:xfrm>
            <a:off x="285840" y="5214960"/>
            <a:ext cx="8598960" cy="1001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4032344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«Профилактика терроризма, минимизация и (или) ликвидация последствий проявления терроризма на территории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Прямоугольник 5"/>
          <p:cNvSpPr>
            <a:spLocks noChangeArrowheads="1"/>
          </p:cNvSpPr>
          <p:nvPr/>
        </p:nvSpPr>
        <p:spPr bwMode="auto">
          <a:xfrm>
            <a:off x="395288" y="6219825"/>
            <a:ext cx="8636000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5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Реализация программы направлена на 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практическое решение вопросов местного значения по участию </a:t>
            </a:r>
            <a:r>
              <a:rPr lang="ru-RU" altLang="ru-RU" sz="950" b="1" dirty="0" err="1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Уватского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муниципального района в профилактике терроризма, а также в минимизации и (или) ликвидации последствий его проявлений в рамках реализации государственной политики Российской Федерации в области профилактики терроризма</a:t>
            </a:r>
            <a:endParaRPr lang="ru-RU" altLang="ru-RU" sz="95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638271"/>
              </p:ext>
            </p:extLst>
          </p:nvPr>
        </p:nvGraphicFramePr>
        <p:xfrm>
          <a:off x="251520" y="809128"/>
          <a:ext cx="8547422" cy="5032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/>
                <a:gridCol w="779925"/>
                <a:gridCol w="648072"/>
                <a:gridCol w="630452"/>
                <a:gridCol w="644162"/>
              </a:tblGrid>
              <a:tr h="402624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37310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b"/>
                </a:tc>
              </a:tr>
              <a:tr h="179888">
                <a:tc gridSpan="5">
                  <a:txBody>
                    <a:bodyPr/>
                    <a:lstStyle/>
                    <a:p>
                      <a:pPr marL="9144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Задача 1. Организация и осуществление мероприятий мониторинга политических, социально-экономических и иных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процессов, оказывающих влияние на ситуацию в сфере противодействия терроризму в </a:t>
                      </a:r>
                      <a:r>
                        <a:rPr lang="ru-RU" sz="900" b="0" kern="1200" baseline="0" dirty="0" err="1" smtClean="0">
                          <a:solidFill>
                            <a:srgbClr val="C00000"/>
                          </a:solidFill>
                          <a:effectLst/>
                        </a:rPr>
                        <a:t>Уватском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муниципальном районе</a:t>
                      </a:r>
                      <a:r>
                        <a:rPr lang="ru-RU" sz="9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365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Реализация мероприятий, направленных</a:t>
                      </a:r>
                      <a:r>
                        <a:rPr lang="ru-RU" sz="800" b="0" kern="1200" baseline="0" dirty="0" smtClean="0">
                          <a:effectLst/>
                        </a:rPr>
                        <a:t> на выявление причин и условий, а также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угрозообразующих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факторов способствующих проявлениям терроризма (сбор и обобщение информации об общественно-политических, социально-экономических и иных процессах в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Уватском</a:t>
                      </a:r>
                      <a:r>
                        <a:rPr lang="ru-RU" sz="800" b="0" kern="1200" baseline="0" dirty="0" smtClean="0">
                          <a:effectLst/>
                        </a:rPr>
                        <a:t> муниципальном районе, могущих оказать негативное влияние на ситуацию в сфере противодействия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полученной информации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effectLst/>
                        </a:rPr>
                        <a:t>Выработка предложений для АТК </a:t>
                      </a:r>
                      <a:r>
                        <a:rPr lang="ru-RU" sz="800" b="0" kern="1200" dirty="0" err="1" smtClean="0">
                          <a:effectLst/>
                        </a:rPr>
                        <a:t>Уватского</a:t>
                      </a:r>
                      <a:r>
                        <a:rPr lang="ru-RU" sz="800" b="0" kern="1200" dirty="0" smtClean="0">
                          <a:effectLst/>
                        </a:rPr>
                        <a:t> муниципального района, направленных для устранения причин и условий, способствующих формированию социальной базы идеологии терроризма, снижению уровня защищенности потенциальных объектов террористических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посягательств, в том числе мест массового пребывания людей и степени готовности сил и средств, для минимизации и ликвидации последствий террористических проявлений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контроля со стороны АТК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за реализацией принятых мер и обеспечение дальнейшего функционирования Мониторинга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плановых и внеочередных заседаний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АТК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района.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проведенном заседании и направление подписанного протокола заседания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45820">
                <a:tc gridSpan="5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Организация и проведение в </a:t>
                      </a:r>
                      <a:r>
                        <a:rPr lang="ru-RU" sz="900" b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</a:t>
                      </a: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муниципальном районе мероприятий противодействия идеологии терроризма, в том числе реализация информационно-пропагандистских мероприятий по разъяснению сущности терроризма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его общественной опасности, а также по формированию у граждан неприятия идеологии терроризма путем распространения информационных материалов, печатной продукции, проведения разъяснительной работы и иных мероприятий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мероприятий Комплексного плана противодействия идеологии терроризма в Российской федерации на 2019-2023 годы исполнителями которых являются органы местного самоуправления, а также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проведении мероприятий, организуемых в рамках Комплексного плана исполнительными органами государственной власти Тюменской области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антитеррористической комиссии в Тюменской области (далее – АТК в ТО) информации о исполнении мероприятий Комплексного плана идеологии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общественно профилактических мероприятий по противодействию идеологии терроризма с молодежью (студенты, учащиеся), представителями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национальных сообществ и землячеств, мигрантами.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мероприятиями, количестве проведенных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мероприятий по противодействию идеологии терроризма (в сравнении с аналогичным периодом прошлого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667660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453619"/>
              </p:ext>
            </p:extLst>
          </p:nvPr>
        </p:nvGraphicFramePr>
        <p:xfrm>
          <a:off x="179512" y="116632"/>
          <a:ext cx="8862839" cy="6544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0496"/>
                <a:gridCol w="808706"/>
                <a:gridCol w="671987"/>
                <a:gridCol w="653717"/>
                <a:gridCol w="667933"/>
              </a:tblGrid>
              <a:tr h="50405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87220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адресных профилактических мероприятий по противодействию идеологии терроризма, в том числе с: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подразделениях по делам несовершеннолетних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освободившимися из мест лишения свободы за совершение преступлений террористической направленности;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отбывающими наказание за совершение преступлений террористической направленности в учреждениях управления ФСИН России по Тюменской области;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бывшими (амнистированными) участниками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родственниками(жены, дети, братья, сестры 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членов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(уничтоженных, действующих, осужденных);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 в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 по подозрению в совершении преступлений экстремистского характера;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лицам получившим религиозное образование за рубежом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адресными профилактическими мероприятиями, количестве проведенных адресных профилактических мероприятий по противодействию идеологии терроризма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51396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размещения в средствах массовой информации материалов антитеррористической направленности, в том числе: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телевидении;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печати;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радиостанциях;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информационных агентствах;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сети интернет;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использованием средств наружной рекламы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аппарат АТК в ТО сведений о количестве размещенных материалов антитеррористической направленности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распространение памяток, буклетов иной агитационной продукции по вопросам профилактики терроризма.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агитационной продукции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5,0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5,0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подготовки (переподготовки) муниципальных служащих, принимающих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противодействии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муниципальных служащих, прошедших подготовку (переподготовку)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общественно-политических,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культурных и спортивных мероприятий в рамках Дня солидарности в борьбе с терроризмом – 3 сентября.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аппарат АТК ТО сведений о проведенных в рамках Дня солидарности в борьбе с терроризмом мероприятий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84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43123"/>
              </p:ext>
            </p:extLst>
          </p:nvPr>
        </p:nvGraphicFramePr>
        <p:xfrm>
          <a:off x="251520" y="116632"/>
          <a:ext cx="8547422" cy="6709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/>
                <a:gridCol w="779925"/>
                <a:gridCol w="648072"/>
                <a:gridCol w="630452"/>
                <a:gridCol w="644162"/>
              </a:tblGrid>
              <a:tr h="295093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93415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485637">
                <a:tc>
                  <a:txBody>
                    <a:bodyPr/>
                    <a:lstStyle/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интервью председателя и членов антитеррористической комиссии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по антитеррористической тематике для региональных муниципальных средств массовой информации.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Предоствление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аппарат АТК ТО сведений о проведенных интервью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76275">
                <a:tc gridSpan="5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выполнения требований к антитеррористической </a:t>
                      </a:r>
                      <a:r>
                        <a:rPr lang="ru-RU" sz="900" b="0" baseline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защишенности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потенциальных объектов террористических посягательств, находящихся в муниципальной собственности, а также в ведении </a:t>
                      </a:r>
                      <a:r>
                        <a:rPr lang="ru-RU" sz="900" b="0" baseline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900" b="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4178">
                <a:tc>
                  <a:txBody>
                    <a:bodyPr/>
                    <a:lstStyle/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организационных мероприятий по обеспечению антитеррористической защищенности потенциальных объектов террористических посягательств, включая их обследование и категорирование, с учетом степени потенциальной опасности и угрозы совершения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них террористического акта и его возможных последствий.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Ведение (формирование и актуализация) в аппарате антитеррористической комиссии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(далее АТК МО) перечней (реестров) потенциальных объектов террористических посягательств.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Предоставление в аппарат АТК ТО сведений о количестве обследованных, категорированных и паспортизированных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44272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осуществление мероприятий по обеспечению  антитеррористической защищенности потенциальных объектов террористических посягательств, находящихся в собственности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приобретение, монтаж, ремонт 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обслуживание систем: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видеонаблюдения и архивации данных;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оповещение и управления эвакуацией;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контроля и управления доступом;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соответсвующего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места массового пребывания людей, аварийно-спасательных служб, правоохранительных органов и органов безопасности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353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52147"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 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36600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событие:</a:t>
                      </a:r>
                    </a:p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защищенности потенциальных объектов террористических посягательств, находящихся в собственности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1605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контроля за обеспечением правообладателями потенциальных объектов террористических посягательств, находящихся на территории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их антитеррористической защищенности,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приобретение, монтаж, ремонт и обслуживание систем: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видеонаблюдения и архивации данных;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оповещение и управления эвакуацией;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контроля и управления доступом;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соответсвующего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места массового пребывания людей, аварийно-спасательных служб, правоохранительных органов и органов безопасности.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 защищенности потенциальных объектов террористических посягательств, находящихся в ведении органов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местного самоуправления 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муниципального района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74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917382"/>
              </p:ext>
            </p:extLst>
          </p:nvPr>
        </p:nvGraphicFramePr>
        <p:xfrm>
          <a:off x="251520" y="332656"/>
          <a:ext cx="8547422" cy="50529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/>
                <a:gridCol w="779925"/>
                <a:gridCol w="648072"/>
                <a:gridCol w="630452"/>
                <a:gridCol w="644162"/>
              </a:tblGrid>
              <a:tr h="25043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2024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в соответствии с планом, утвержденным председателем АТК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района, плановых и внеплановых проверок состояния антитеррористической защищенности потенциальных объектов террористических посягательств, расположенных на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территории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проведенных плановых и внеплановых проверок состояния террористической защищенности потенциальных объектов террористических посягательств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 мероприятий по актуализации (корректировке) паспортов безопасности потенциальных объектов террористических посягательств.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ТО сведение о количестве актуализированных (откорректированных) паспортов безопасности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45820">
                <a:tc gridSpan="5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4. Осуществление мероприятий по заблаговременной подготовке муниципальных сил и средств к минимизации и (или) ликвидации последствий террористических проявлений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муниципальных нормативно-правовых актов, регулирующих деятельность в сфере профилактики терроризма, минимизация и (или) ликвидация последствий проявления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и корректировка Плана действий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по предупреждению и ликвидации чрезвычайных ситуаций природного и техногенного характера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 расчетов сил и средств, привлекаемых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Уватским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муниципальным районом для минимизации и ликвидации последствий террористического акта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сил и средств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учениях антитеррористического характера, проводимых оперативным штабом в Тюменской области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подготовки населения в области обеспечения безопасности жизнедеятельности, в том числе способам защиты и действиям при возникновении террористической угрозы, в том числе: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Инструктажей и тренировок с муниципальными служащими, персоналом подведомственных учреждений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организаций по действиям, связанными с угрозой совершения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мероприятий в рамках Месячника безопасности в ходе которых обучать учащихся образовательных организаций и учреждений, персонала дошкольных и спортивных учреждений действиям при угрозе или совершении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Руководителей и специалистов ответственных за обеспечение антитеррористической защищенности объектов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372042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по программе, в том числе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358,0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0496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C00000"/>
                          </a:solidFill>
                          <a:effectLst/>
                        </a:rPr>
                        <a:t>ИТОГО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358,0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03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2229</TotalTime>
  <Words>7328</Words>
  <Application>Microsoft Office PowerPoint</Application>
  <PresentationFormat>Экран (4:3)</PresentationFormat>
  <Paragraphs>1577</Paragraphs>
  <Slides>42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Воздушный поток</vt:lpstr>
      <vt:lpstr>Лист</vt:lpstr>
      <vt:lpstr>Лист Microsoft Excel 97-2003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Медведевы</dc:creator>
  <cp:lastModifiedBy>Филатова Мария Геннадьевна</cp:lastModifiedBy>
  <cp:revision>360</cp:revision>
  <cp:lastPrinted>2023-11-14T10:25:19Z</cp:lastPrinted>
  <dcterms:created xsi:type="dcterms:W3CDTF">2016-11-15T06:23:41Z</dcterms:created>
  <dcterms:modified xsi:type="dcterms:W3CDTF">2023-11-15T06:08:25Z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6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46</vt:i4>
  </property>
</Properties>
</file>