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theme/themeOverride1.xml" ContentType="application/vnd.openxmlformats-officedocument.themeOverride+xml"/>
  <Override PartName="/ppt/charts/chart10.xml" ContentType="application/vnd.openxmlformats-officedocument.drawingml.chart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55"/>
  </p:notesMasterIdLst>
  <p:sldIdLst>
    <p:sldId id="351" r:id="rId2"/>
    <p:sldId id="444" r:id="rId3"/>
    <p:sldId id="445" r:id="rId4"/>
    <p:sldId id="467" r:id="rId5"/>
    <p:sldId id="468" r:id="rId6"/>
    <p:sldId id="469" r:id="rId7"/>
    <p:sldId id="477" r:id="rId8"/>
    <p:sldId id="480" r:id="rId9"/>
    <p:sldId id="481" r:id="rId10"/>
    <p:sldId id="482" r:id="rId11"/>
    <p:sldId id="483" r:id="rId12"/>
    <p:sldId id="484" r:id="rId13"/>
    <p:sldId id="446" r:id="rId14"/>
    <p:sldId id="447" r:id="rId15"/>
    <p:sldId id="450" r:id="rId16"/>
    <p:sldId id="451" r:id="rId17"/>
    <p:sldId id="452" r:id="rId18"/>
    <p:sldId id="453" r:id="rId19"/>
    <p:sldId id="470" r:id="rId20"/>
    <p:sldId id="471" r:id="rId21"/>
    <p:sldId id="485" r:id="rId22"/>
    <p:sldId id="486" r:id="rId23"/>
    <p:sldId id="489" r:id="rId24"/>
    <p:sldId id="490" r:id="rId25"/>
    <p:sldId id="472" r:id="rId26"/>
    <p:sldId id="473" r:id="rId27"/>
    <p:sldId id="454" r:id="rId28"/>
    <p:sldId id="455" r:id="rId29"/>
    <p:sldId id="456" r:id="rId30"/>
    <p:sldId id="457" r:id="rId31"/>
    <p:sldId id="458" r:id="rId32"/>
    <p:sldId id="459" r:id="rId33"/>
    <p:sldId id="460" r:id="rId34"/>
    <p:sldId id="461" r:id="rId35"/>
    <p:sldId id="462" r:id="rId36"/>
    <p:sldId id="463" r:id="rId37"/>
    <p:sldId id="464" r:id="rId38"/>
    <p:sldId id="465" r:id="rId39"/>
    <p:sldId id="466" r:id="rId40"/>
    <p:sldId id="475" r:id="rId41"/>
    <p:sldId id="476" r:id="rId42"/>
    <p:sldId id="478" r:id="rId43"/>
    <p:sldId id="479" r:id="rId44"/>
    <p:sldId id="474" r:id="rId45"/>
    <p:sldId id="448" r:id="rId46"/>
    <p:sldId id="449" r:id="rId47"/>
    <p:sldId id="487" r:id="rId48"/>
    <p:sldId id="488" r:id="rId49"/>
    <p:sldId id="491" r:id="rId50"/>
    <p:sldId id="492" r:id="rId51"/>
    <p:sldId id="493" r:id="rId52"/>
    <p:sldId id="494" r:id="rId53"/>
    <p:sldId id="495" r:id="rId54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2FC8E"/>
    <a:srgbClr val="DDDDDD"/>
    <a:srgbClr val="36B4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19" autoAdjust="0"/>
    <p:restoredTop sz="91160" autoAdjust="0"/>
  </p:normalViewPr>
  <p:slideViewPr>
    <p:cSldViewPr>
      <p:cViewPr>
        <p:scale>
          <a:sx n="100" d="100"/>
          <a:sy n="100" d="100"/>
        </p:scale>
        <p:origin x="-2052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1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692505133470203E-2"/>
          <c:y val="4.0097205346293997E-2"/>
          <c:w val="0.76873716632443501"/>
          <c:h val="0.9573207776427700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5B9BD5"/>
            </a:solidFill>
            <a:ln w="25200">
              <a:noFill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b="1" dirty="0" smtClean="0"/>
                      <a:t>22 269,6</a:t>
                    </a:r>
                    <a:endParaRPr lang="en-US" b="1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 dirty="0" smtClean="0"/>
                      <a:t>2</a:t>
                    </a:r>
                    <a:r>
                      <a:rPr lang="ru-RU" b="1" dirty="0" smtClean="0"/>
                      <a:t>2 267</a:t>
                    </a:r>
                    <a:r>
                      <a:rPr lang="en-US" b="1" dirty="0" smtClean="0"/>
                      <a:t>,</a:t>
                    </a:r>
                    <a:r>
                      <a:rPr lang="ru-RU" b="1" dirty="0" smtClean="0"/>
                      <a:t>3</a:t>
                    </a:r>
                    <a:endParaRPr lang="en-US" b="1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</c:dLbl>
            <c:numFmt formatCode="General" sourceLinked="0"/>
            <c:dLblPos val="ctr"/>
            <c:showLegendKey val="0"/>
            <c:showVal val="1"/>
            <c:showCatName val="0"/>
            <c:showSerName val="0"/>
            <c:showPercent val="0"/>
            <c:showBubbleSize val="1"/>
            <c:showLeaderLines val="0"/>
          </c:dLbls>
          <c:cat>
            <c:strRef>
              <c:f>categories</c:f>
              <c:strCache>
                <c:ptCount val="2"/>
                <c:pt idx="0">
                  <c:v>1</c:v>
                </c:pt>
                <c:pt idx="1">
                  <c:v>2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21512.74</c:v>
                </c:pt>
                <c:pt idx="1">
                  <c:v>21459.4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51275776"/>
        <c:axId val="161305344"/>
      </c:barChart>
      <c:catAx>
        <c:axId val="151275776"/>
        <c:scaling>
          <c:orientation val="minMax"/>
        </c:scaling>
        <c:delete val="1"/>
        <c:axPos val="b"/>
        <c:numFmt formatCode="dd/mm/yyyy" sourceLinked="1"/>
        <c:majorTickMark val="out"/>
        <c:minorTickMark val="none"/>
        <c:tickLblPos val="nextTo"/>
        <c:crossAx val="161305344"/>
        <c:crosses val="autoZero"/>
        <c:auto val="1"/>
        <c:lblAlgn val="ctr"/>
        <c:lblOffset val="100"/>
        <c:noMultiLvlLbl val="1"/>
      </c:catAx>
      <c:valAx>
        <c:axId val="161305344"/>
        <c:scaling>
          <c:orientation val="minMax"/>
        </c:scaling>
        <c:delete val="1"/>
        <c:axPos val="l"/>
        <c:numFmt formatCode="0.00%" sourceLinked="0"/>
        <c:majorTickMark val="out"/>
        <c:minorTickMark val="none"/>
        <c:tickLblPos val="nextTo"/>
        <c:crossAx val="151275776"/>
        <c:crosses val="autoZero"/>
        <c:crossBetween val="between"/>
      </c:valAx>
      <c:spPr>
        <a:noFill/>
        <a:ln w="25560">
          <a:noFill/>
        </a:ln>
      </c:spPr>
    </c:plotArea>
    <c:plotVisOnly val="1"/>
    <c:dispBlanksAs val="gap"/>
    <c:showDLblsOverMax val="1"/>
  </c:chart>
  <c:spPr>
    <a:noFill/>
    <a:ln w="936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10448453299826482"/>
          <c:w val="0.94495665878644597"/>
          <c:h val="0.856742634635355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5B9BD5"/>
            </a:solidFill>
            <a:ln w="25200">
              <a:noFill/>
            </a:ln>
          </c:spPr>
          <c:invertIfNegative val="0"/>
          <c:dLbls>
            <c:dLbl>
              <c:idx val="0"/>
              <c:layout>
                <c:manualLayout>
                  <c:x val="5.00394011032309E-2"/>
                  <c:y val="7.20843172335962E-4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ru-RU" b="1" dirty="0" smtClean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rPr>
                      <a:t>План </a:t>
                    </a:r>
                  </a:p>
                  <a:p>
                    <a:pPr>
                      <a:defRPr/>
                    </a:pPr>
                    <a:r>
                      <a:rPr lang="ru-RU" b="1" dirty="0" smtClean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rPr>
                      <a:t>213 921,6</a:t>
                    </a:r>
                    <a:endParaRPr lang="ru-RU" b="1" dirty="0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14131126871552405"/>
                      <c:h val="0.14113377805122237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9.13218085106383E-2"/>
                  <c:y val="3.2088153594209745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ru-RU" b="1" dirty="0" smtClean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rPr>
                      <a:t>Факт </a:t>
                    </a:r>
                  </a:p>
                  <a:p>
                    <a:pPr>
                      <a:defRPr/>
                    </a:pPr>
                    <a:r>
                      <a:rPr lang="ru-RU" b="1" dirty="0" smtClean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rPr>
                      <a:t>213 891,6</a:t>
                    </a:r>
                    <a:endParaRPr lang="ru-RU" b="1" dirty="0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17884081954294717"/>
                      <c:h val="0.1805337086124606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"/>
                <c:pt idx="0">
                  <c:v>2018 год план</c:v>
                </c:pt>
                <c:pt idx="1">
                  <c:v>2018 год факт 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126684.58</c:v>
                </c:pt>
                <c:pt idx="1">
                  <c:v>126667.58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254-44A6-B021-D63762E48C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68321280"/>
        <c:axId val="68323200"/>
      </c:barChart>
      <c:catAx>
        <c:axId val="683212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8323200"/>
        <c:crosses val="autoZero"/>
        <c:auto val="1"/>
        <c:lblAlgn val="ctr"/>
        <c:lblOffset val="100"/>
        <c:noMultiLvlLbl val="1"/>
      </c:catAx>
      <c:valAx>
        <c:axId val="68323200"/>
        <c:scaling>
          <c:orientation val="minMax"/>
        </c:scaling>
        <c:delete val="1"/>
        <c:axPos val="r"/>
        <c:numFmt formatCode="0%" sourceLinked="0"/>
        <c:majorTickMark val="out"/>
        <c:minorTickMark val="none"/>
        <c:tickLblPos val="nextTo"/>
        <c:crossAx val="68321280"/>
        <c:crosses val="max"/>
        <c:crossBetween val="midCat"/>
      </c:valAx>
      <c:spPr>
        <a:noFill/>
        <a:ln w="25560"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0716040023546743E-2"/>
          <c:y val="5.7918766649507659E-2"/>
          <c:w val="0.93109593226784393"/>
          <c:h val="0.7213867896186311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Увеличение количества зарегистрированных пользователей библиотек по отношению к 2018 году, %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3222358193903947E-2"/>
                  <c:y val="-9.41179958054499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986-4B7D-AB7B-3E6370F09FC5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1930742516617927E-2"/>
                  <c:y val="-0.108597687467826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986-4B7D-AB7B-3E6370F09FC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год план</c:v>
                </c:pt>
                <c:pt idx="1">
                  <c:v>2024 год факт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40</c:v>
                </c:pt>
                <c:pt idx="1">
                  <c:v>54.9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986-4B7D-AB7B-3E6370F09FC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67184128"/>
        <c:axId val="67185664"/>
        <c:axId val="109803264"/>
      </c:bar3DChart>
      <c:catAx>
        <c:axId val="67184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7185664"/>
        <c:crosses val="autoZero"/>
        <c:auto val="1"/>
        <c:lblAlgn val="ctr"/>
        <c:lblOffset val="100"/>
        <c:noMultiLvlLbl val="0"/>
      </c:catAx>
      <c:valAx>
        <c:axId val="671856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67184128"/>
        <c:crosses val="autoZero"/>
        <c:crossBetween val="between"/>
      </c:valAx>
      <c:serAx>
        <c:axId val="109803264"/>
        <c:scaling>
          <c:orientation val="minMax"/>
        </c:scaling>
        <c:delete val="1"/>
        <c:axPos val="b"/>
        <c:majorTickMark val="none"/>
        <c:minorTickMark val="none"/>
        <c:tickLblPos val="nextTo"/>
        <c:crossAx val="67185664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Увеличение количества зарегистрированных пользователей библиотек по отношению к 2018 году, %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3222358193903947E-2"/>
                  <c:y val="-9.41179958054499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FAD-471B-8FD1-581262AD9B7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1930742516617927E-2"/>
                  <c:y val="-0.108597687467826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FAD-471B-8FD1-581262AD9B7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год план</c:v>
                </c:pt>
                <c:pt idx="1">
                  <c:v>2024 год факт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40</c:v>
                </c:pt>
                <c:pt idx="1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FAD-471B-8FD1-581262AD9B7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67504000"/>
        <c:axId val="67505536"/>
        <c:axId val="110128640"/>
      </c:bar3DChart>
      <c:catAx>
        <c:axId val="67504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7505536"/>
        <c:crosses val="autoZero"/>
        <c:auto val="1"/>
        <c:lblAlgn val="ctr"/>
        <c:lblOffset val="100"/>
        <c:noMultiLvlLbl val="0"/>
      </c:catAx>
      <c:valAx>
        <c:axId val="675055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67504000"/>
        <c:crosses val="autoZero"/>
        <c:crossBetween val="between"/>
      </c:valAx>
      <c:serAx>
        <c:axId val="110128640"/>
        <c:scaling>
          <c:orientation val="minMax"/>
        </c:scaling>
        <c:delete val="1"/>
        <c:axPos val="b"/>
        <c:majorTickMark val="none"/>
        <c:minorTickMark val="none"/>
        <c:tickLblPos val="nextTo"/>
        <c:crossAx val="67505536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Увеличение количества зарегистрированных пользователей библиотек по отношению к 2018 году, %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3222358193903947E-2"/>
                  <c:y val="-9.41179958054499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A03-4ED2-8616-C6E89A4E4CDD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1930742516617927E-2"/>
                  <c:y val="-0.108597687467826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A03-4ED2-8616-C6E89A4E4CD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год план</c:v>
                </c:pt>
                <c:pt idx="1">
                  <c:v>2024 год факт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40</c:v>
                </c:pt>
                <c:pt idx="1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A03-4ED2-8616-C6E89A4E4CD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68331776"/>
        <c:axId val="68349952"/>
        <c:axId val="15099648"/>
      </c:bar3DChart>
      <c:catAx>
        <c:axId val="6833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8349952"/>
        <c:crosses val="autoZero"/>
        <c:auto val="1"/>
        <c:lblAlgn val="ctr"/>
        <c:lblOffset val="100"/>
        <c:noMultiLvlLbl val="0"/>
      </c:catAx>
      <c:valAx>
        <c:axId val="683499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68331776"/>
        <c:crosses val="autoZero"/>
        <c:crossBetween val="between"/>
      </c:valAx>
      <c:serAx>
        <c:axId val="15099648"/>
        <c:scaling>
          <c:orientation val="minMax"/>
        </c:scaling>
        <c:delete val="1"/>
        <c:axPos val="b"/>
        <c:majorTickMark val="none"/>
        <c:minorTickMark val="none"/>
        <c:tickLblPos val="nextTo"/>
        <c:crossAx val="68349952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плановое значение показателя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Уровень травматизма в Уватском районе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307-4DA8-881D-C03911C9F783}"/>
            </c:ext>
          </c:extLst>
        </c:ser>
        <c:ser>
          <c:idx val="1"/>
          <c:order val="1"/>
          <c:tx>
            <c:strRef>
              <c:f>Лист1!$D$1</c:f>
              <c:strCache>
                <c:ptCount val="1"/>
                <c:pt idx="0">
                  <c:v>фактическое значение показателя за отчётный период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Уровень травматизма в Уватском районе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0.34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307-4DA8-881D-C03911C9F7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14596992"/>
        <c:axId val="214606976"/>
        <c:axId val="0"/>
      </c:bar3DChart>
      <c:catAx>
        <c:axId val="2145969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900" b="1"/>
            </a:pPr>
            <a:endParaRPr lang="ru-RU"/>
          </a:p>
        </c:txPr>
        <c:crossAx val="214606976"/>
        <c:crosses val="autoZero"/>
        <c:auto val="1"/>
        <c:lblAlgn val="ctr"/>
        <c:lblOffset val="100"/>
        <c:noMultiLvlLbl val="0"/>
      </c:catAx>
      <c:valAx>
        <c:axId val="2146069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2145969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5504873397140109"/>
          <c:y val="5.5849771621472935E-2"/>
          <c:w val="0.34535840714668065"/>
          <c:h val="0.87098060160722079"/>
        </c:manualLayout>
      </c:layout>
      <c:overlay val="0"/>
      <c:txPr>
        <a:bodyPr/>
        <a:lstStyle/>
        <a:p>
          <a:pPr>
            <a:defRPr sz="1100" b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плановое значение показателя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Доля прошедших обучение по охране труда</c:v>
                </c:pt>
              </c:strCache>
            </c:strRef>
          </c:cat>
          <c:val>
            <c:numRef>
              <c:f>Лист1!$B$2</c:f>
              <c:numCache>
                <c:formatCode>0%</c:formatCode>
                <c:ptCount val="1"/>
                <c:pt idx="0">
                  <c:v>1.413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CB5-4866-8C29-C785918C787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фактическое значение показателя за отчётный период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Доля прошедших обучение по охране труда</c:v>
                </c:pt>
              </c:strCache>
            </c:strRef>
          </c:cat>
          <c:val>
            <c:numRef>
              <c:f>Лист1!$C$2</c:f>
              <c:numCache>
                <c:formatCode>0%</c:formatCode>
                <c:ptCount val="1"/>
                <c:pt idx="0">
                  <c:v>2.633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CB5-4866-8C29-C785918C78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15298432"/>
        <c:axId val="215299968"/>
        <c:axId val="0"/>
      </c:bar3DChart>
      <c:catAx>
        <c:axId val="215298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anchor="b" anchorCtr="0"/>
          <a:lstStyle/>
          <a:p>
            <a:pPr>
              <a:defRPr sz="1100" b="1"/>
            </a:pPr>
            <a:endParaRPr lang="ru-RU"/>
          </a:p>
        </c:txPr>
        <c:crossAx val="215299968"/>
        <c:crosses val="autoZero"/>
        <c:auto val="1"/>
        <c:lblAlgn val="ctr"/>
        <c:lblOffset val="100"/>
        <c:noMultiLvlLbl val="0"/>
      </c:catAx>
      <c:valAx>
        <c:axId val="21529996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2152984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858025142822285"/>
          <c:y val="0.10882537075460084"/>
          <c:w val="0.34141974857177709"/>
          <c:h val="0.75391335828586092"/>
        </c:manualLayout>
      </c:layout>
      <c:overlay val="0"/>
      <c:txPr>
        <a:bodyPr/>
        <a:lstStyle/>
        <a:p>
          <a:pPr>
            <a:defRPr sz="105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плановое значение показателя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Доля рабочих мест прошедших специальную оценку условий труда</c:v>
                </c:pt>
              </c:strCache>
            </c:strRef>
          </c:cat>
          <c:val>
            <c:numRef>
              <c:f>Лист1!$B$2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9C-4527-AA7C-B1645102204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фактическое значение показателя за отчётный период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Доля рабочих мест прошедших специальную оценку условий труда</c:v>
                </c:pt>
              </c:strCache>
            </c:strRef>
          </c:cat>
          <c:val>
            <c:numRef>
              <c:f>Лист1!$C$2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89C-4527-AA7C-B164510220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14652032"/>
        <c:axId val="214653568"/>
        <c:axId val="0"/>
      </c:bar3DChart>
      <c:catAx>
        <c:axId val="214652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214653568"/>
        <c:crosses val="autoZero"/>
        <c:auto val="1"/>
        <c:lblAlgn val="ctr"/>
        <c:lblOffset val="100"/>
        <c:noMultiLvlLbl val="0"/>
      </c:catAx>
      <c:valAx>
        <c:axId val="21465356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2146520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2722231911863024"/>
          <c:y val="0.15856586506947032"/>
          <c:w val="0.30578002809469079"/>
          <c:h val="0.58803011073301048"/>
        </c:manualLayout>
      </c:layout>
      <c:overlay val="0"/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629221347331584"/>
          <c:y val="7.8587780694079901E-2"/>
          <c:w val="0.86037445319335082"/>
          <c:h val="0.8981481481481481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Лист1!$L$3:$M$3</c:f>
              <c:numCache>
                <c:formatCode>General</c:formatCode>
                <c:ptCount val="2"/>
                <c:pt idx="0">
                  <c:v>12000</c:v>
                </c:pt>
                <c:pt idx="1">
                  <c:v>23501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0D6-43D8-BFB1-18044C7880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1274624"/>
        <c:axId val="161567104"/>
      </c:barChart>
      <c:catAx>
        <c:axId val="1512746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1567104"/>
        <c:crosses val="autoZero"/>
        <c:auto val="1"/>
        <c:lblAlgn val="ctr"/>
        <c:lblOffset val="100"/>
        <c:noMultiLvlLbl val="0"/>
      </c:catAx>
      <c:valAx>
        <c:axId val="1615671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51274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Товарооборот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256212972555964"/>
          <c:y val="0.30486033472826674"/>
          <c:w val="0.76829700155370706"/>
          <c:h val="0.430802100671259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95000"/>
                  </a:schemeClr>
                </a:gs>
                <a:gs pos="100000">
                  <a:schemeClr val="accent1"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r"/>
            </a:scene3d>
            <a:sp3d contourW="14605" prstMaterial="plastic">
              <a:bevelT w="50800"/>
              <a:contourClr>
                <a:scrgbClr r="0" g="0" b="0">
                  <a:shade val="30000"/>
                  <a:satMod val="120000"/>
                </a:scrgb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3349</c:v>
                </c:pt>
                <c:pt idx="1">
                  <c:v>3748</c:v>
                </c:pt>
                <c:pt idx="2">
                  <c:v>4036</c:v>
                </c:pt>
                <c:pt idx="3">
                  <c:v>4492</c:v>
                </c:pt>
                <c:pt idx="4">
                  <c:v>5191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50987520"/>
        <c:axId val="150989440"/>
      </c:barChart>
      <c:catAx>
        <c:axId val="1509875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период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0989440"/>
        <c:crosses val="autoZero"/>
        <c:auto val="1"/>
        <c:lblAlgn val="ctr"/>
        <c:lblOffset val="100"/>
        <c:noMultiLvlLbl val="0"/>
      </c:catAx>
      <c:valAx>
        <c:axId val="150989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Млн. руб.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0987520"/>
        <c:crosses val="autoZero"/>
        <c:crossBetween val="between"/>
      </c:valAx>
      <c:spPr>
        <a:noFill/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</c:plotArea>
    <c:plotVisOnly val="1"/>
    <c:dispBlanksAs val="gap"/>
    <c:showDLblsOverMax val="0"/>
  </c:chart>
  <c:spPr>
    <a:solidFill>
      <a:srgbClr val="D1F676"/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9"/>
      <c:rotY val="20"/>
      <c:rAngAx val="1"/>
    </c:view3D>
    <c:floor>
      <c:thickness val="0"/>
      <c:spPr>
        <a:noFill/>
        <a:ln w="9360">
          <a:solidFill>
            <a:srgbClr val="878787"/>
          </a:solidFill>
          <a:round/>
        </a:ln>
      </c:spPr>
    </c:floor>
    <c:sideWall>
      <c:thickness val="0"/>
      <c:spPr>
        <a:noFill/>
        <a:ln w="9360">
          <a:solidFill>
            <a:srgbClr val="8B8B8B"/>
          </a:solidFill>
          <a:round/>
        </a:ln>
      </c:spPr>
    </c:sideWall>
    <c:backWall>
      <c:thickness val="0"/>
      <c:spPr>
        <a:noFill/>
        <a:ln w="9360">
          <a:solidFill>
            <a:srgbClr val="8B8B8B"/>
          </a:solidFill>
          <a:round/>
        </a:ln>
      </c:spPr>
    </c:backWall>
    <c:plotArea>
      <c:layout>
        <c:manualLayout>
          <c:layoutTarget val="inner"/>
          <c:xMode val="edge"/>
          <c:yMode val="edge"/>
          <c:x val="0"/>
          <c:y val="4.4467544467544501E-2"/>
          <c:w val="0.95387311240529804"/>
          <c:h val="0.83587433587433602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5ECCF3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Lbls>
            <c:numFmt formatCode="General" sourceLinked="0"/>
            <c:showLegendKey val="0"/>
            <c:showVal val="1"/>
            <c:showCatName val="0"/>
            <c:showSerName val="0"/>
            <c:showPercent val="0"/>
            <c:showBubbleSize val="1"/>
            <c:showLeaderLines val="0"/>
          </c:dLbls>
          <c:cat>
            <c:strRef>
              <c:f>categories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130</c:v>
                </c:pt>
                <c:pt idx="1">
                  <c:v>130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0009728"/>
        <c:axId val="131704320"/>
        <c:axId val="0"/>
      </c:bar3DChart>
      <c:catAx>
        <c:axId val="130009728"/>
        <c:scaling>
          <c:orientation val="minMax"/>
        </c:scaling>
        <c:delete val="1"/>
        <c:axPos val="b"/>
        <c:numFmt formatCode="dd/mm/yyyy" sourceLinked="1"/>
        <c:majorTickMark val="none"/>
        <c:minorTickMark val="none"/>
        <c:tickLblPos val="nextTo"/>
        <c:crossAx val="131704320"/>
        <c:crosses val="autoZero"/>
        <c:auto val="1"/>
        <c:lblAlgn val="ctr"/>
        <c:lblOffset val="100"/>
        <c:noMultiLvlLbl val="1"/>
      </c:catAx>
      <c:valAx>
        <c:axId val="131704320"/>
        <c:scaling>
          <c:orientation val="minMax"/>
        </c:scaling>
        <c:delete val="1"/>
        <c:axPos val="l"/>
        <c:majorGridlines>
          <c:spPr>
            <a:ln w="9360">
              <a:solidFill>
                <a:srgbClr val="8B8B8B"/>
              </a:solidFill>
              <a:round/>
            </a:ln>
          </c:spPr>
        </c:majorGridlines>
        <c:numFmt formatCode="0%" sourceLinked="0"/>
        <c:majorTickMark val="out"/>
        <c:minorTickMark val="none"/>
        <c:tickLblPos val="nextTo"/>
        <c:crossAx val="130009728"/>
        <c:crosses val="autoZero"/>
        <c:crossBetween val="between"/>
      </c:valAx>
    </c:plotArea>
    <c:plotVisOnly val="1"/>
    <c:dispBlanksAs val="gap"/>
    <c:showDLblsOverMax val="1"/>
  </c:chart>
  <c:spPr>
    <a:noFill/>
    <a:ln w="9360">
      <a:noFill/>
    </a:ln>
  </c:spPr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C95515-2BE6-4C02-90E8-E403F899605E}" type="datetimeFigureOut">
              <a:rPr lang="ru-RU" smtClean="0"/>
              <a:t>13.05.2025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E9600-67F4-4CDF-8817-435A44AD60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956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E9600-67F4-4CDF-8817-435A44AD600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487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39321CC-61E9-43A8-A948-4A37253D0026}" type="slidenum">
              <a:rPr lang="ru-RU" altLang="ru-RU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11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5588" y="4740649"/>
            <a:ext cx="6215062" cy="44932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6335DB7-4783-4EA4-B95E-F10CB6ECC2EE}" type="slidenum">
              <a:rPr lang="ru-RU" altLang="ru-RU" smtClean="0"/>
              <a:pPr eaLnBrk="1" hangingPunct="1">
                <a:spcBef>
                  <a:spcPct val="0"/>
                </a:spcBef>
              </a:pPr>
              <a:t>12</a:t>
            </a:fld>
            <a:endParaRPr lang="ru-RU" altLang="ru-RU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9225" y="355543"/>
            <a:ext cx="3790950" cy="2844345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3215" y="3575439"/>
            <a:ext cx="6143625" cy="63527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ru-RU" altLang="ru-RU" i="1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CustomShape 1"/>
          <p:cNvSpPr/>
          <p:nvPr/>
        </p:nvSpPr>
        <p:spPr>
          <a:xfrm>
            <a:off x="3850588" y="9430250"/>
            <a:ext cx="2938523" cy="4885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85A0E593-1F7D-4D17-A443-01507ECC787D}" type="slidenum">
              <a:rPr lang="ru-RU" sz="14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21</a:t>
            </a:fld>
            <a:endParaRPr lang="ru-RU" sz="1400" b="0" strike="noStrike" spc="-1">
              <a:latin typeface="Arial"/>
            </a:endParaRPr>
          </a:p>
        </p:txBody>
      </p:sp>
      <p:sp>
        <p:nvSpPr>
          <p:cNvPr id="70" name="CustomShape 2"/>
          <p:cNvSpPr/>
          <p:nvPr/>
        </p:nvSpPr>
        <p:spPr>
          <a:xfrm>
            <a:off x="3851302" y="9429859"/>
            <a:ext cx="2936025" cy="4858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1" name="CustomShape 3"/>
          <p:cNvSpPr/>
          <p:nvPr/>
        </p:nvSpPr>
        <p:spPr>
          <a:xfrm>
            <a:off x="679411" y="4716298"/>
            <a:ext cx="5429933" cy="44563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ustomShape 1"/>
          <p:cNvSpPr/>
          <p:nvPr/>
        </p:nvSpPr>
        <p:spPr>
          <a:xfrm>
            <a:off x="3850560" y="9430200"/>
            <a:ext cx="2941560" cy="492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DA59F06E-1195-4134-B3F5-366E15604927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23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755640" y="5078160"/>
            <a:ext cx="6044400" cy="4807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5335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stomShape 1"/>
          <p:cNvSpPr/>
          <p:nvPr/>
        </p:nvSpPr>
        <p:spPr>
          <a:xfrm>
            <a:off x="3850560" y="9430200"/>
            <a:ext cx="2941200" cy="49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57BCBC52-DF7C-47F6-A09B-1DB3E5306EC6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24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755640" y="5078160"/>
            <a:ext cx="6044040" cy="48070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17247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3851275" y="9429750"/>
            <a:ext cx="2943225" cy="4953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eaLnBrk="1" hangingPunct="1">
              <a:defRPr/>
            </a:pPr>
            <a:fld id="{4ACF043D-A4E9-4264-84F1-D87B3E975EEA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</a:rPr>
              <a:pPr algn="r" eaLnBrk="1" hangingPunct="1">
                <a:defRPr/>
              </a:pPr>
              <a:t>25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5" name="CustomShape 2"/>
          <p:cNvSpPr/>
          <p:nvPr/>
        </p:nvSpPr>
        <p:spPr>
          <a:xfrm>
            <a:off x="3851275" y="9429750"/>
            <a:ext cx="2941638" cy="4937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755650" y="5078413"/>
            <a:ext cx="6045200" cy="4808537"/>
          </a:xfrm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ustomShape 1"/>
          <p:cNvSpPr/>
          <p:nvPr/>
        </p:nvSpPr>
        <p:spPr>
          <a:xfrm>
            <a:off x="3851275" y="9429750"/>
            <a:ext cx="2943225" cy="4953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eaLnBrk="1" hangingPunct="1">
              <a:defRPr/>
            </a:pPr>
            <a:fld id="{DA450617-6D89-4F4A-8365-741E3857E4FB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</a:rPr>
              <a:pPr algn="r" eaLnBrk="1" hangingPunct="1">
                <a:defRPr/>
              </a:pPr>
              <a:t>26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8" name="CustomShape 2"/>
          <p:cNvSpPr/>
          <p:nvPr/>
        </p:nvSpPr>
        <p:spPr>
          <a:xfrm>
            <a:off x="3851275" y="9429750"/>
            <a:ext cx="2941638" cy="4937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749300" y="5513388"/>
            <a:ext cx="5988050" cy="5219700"/>
          </a:xfrm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100" name="CustomShape 4"/>
          <p:cNvSpPr/>
          <p:nvPr/>
        </p:nvSpPr>
        <p:spPr>
          <a:xfrm>
            <a:off x="4241800" y="11028363"/>
            <a:ext cx="3248025" cy="5762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7F9D7C-A833-472C-A817-684E7A91966B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6625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7F9D7C-A833-472C-A817-684E7A91966B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5959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5225" y="1241624"/>
            <a:ext cx="4467225" cy="3350161"/>
          </a:xfrm>
          <a:prstGeom prst="rect">
            <a:avLst/>
          </a:prstGeom>
        </p:spPr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749520" y="5514121"/>
            <a:ext cx="5993280" cy="52225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54" name="CustomShape 3"/>
          <p:cNvSpPr/>
          <p:nvPr/>
        </p:nvSpPr>
        <p:spPr>
          <a:xfrm>
            <a:off x="4241160" y="11028600"/>
            <a:ext cx="3250800" cy="57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4CF7FE04-78B4-46EC-85D9-3B48E772BC1F}" type="slidenum">
              <a:rPr lang="ru-RU" sz="14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42</a:t>
            </a:fld>
            <a:endParaRPr lang="ru-RU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97150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658"/>
            <a:ext cx="4962525" cy="372328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5C3B24DB-10E7-4CA3-8761-83324DB7A22B}" type="slidenum">
              <a:rPr lang="ru-RU" sz="1400" b="0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43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290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ustomShape 1"/>
          <p:cNvSpPr/>
          <p:nvPr/>
        </p:nvSpPr>
        <p:spPr>
          <a:xfrm>
            <a:off x="3851275" y="9429750"/>
            <a:ext cx="2943225" cy="4953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eaLnBrk="1" hangingPunct="1">
              <a:defRPr/>
            </a:pPr>
            <a:fld id="{04D6A7DD-0599-49B4-892A-C1F84647CEC5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</a:rPr>
              <a:pPr algn="r" eaLnBrk="1" hangingPunct="1">
                <a:defRPr/>
              </a:pPr>
              <a:t>44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679450" y="4716463"/>
            <a:ext cx="5434013" cy="4462462"/>
          </a:xfrm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103" name="CustomShape 3"/>
          <p:cNvSpPr/>
          <p:nvPr/>
        </p:nvSpPr>
        <p:spPr>
          <a:xfrm>
            <a:off x="3849688" y="9429750"/>
            <a:ext cx="2940050" cy="4921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eaLnBrk="1" hangingPunct="1">
              <a:defRPr/>
            </a:pPr>
            <a:fld id="{648F7800-8D7B-4B8A-A307-4E2514A489CC}" type="slidenum">
              <a:rPr lang="ru-RU" altLang="ru-RU" sz="1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rPr>
              <a:pPr algn="r" eaLnBrk="1" hangingPunct="1">
                <a:defRPr/>
              </a:pPr>
              <a:t>44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846138" y="882650"/>
            <a:ext cx="5799137" cy="4349750"/>
          </a:xfrm>
          <a:prstGeom prst="rect">
            <a:avLst/>
          </a:prstGeom>
        </p:spPr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749350" y="5514074"/>
            <a:ext cx="5992302" cy="5221308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74" name="CustomShape 3"/>
          <p:cNvSpPr/>
          <p:nvPr/>
        </p:nvSpPr>
        <p:spPr>
          <a:xfrm>
            <a:off x="4241321" y="11028538"/>
            <a:ext cx="3249681" cy="5777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EE44D33F-991A-433E-858A-DAF64198446A}" type="slidenum">
              <a:rPr lang="ru-RU" sz="14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47</a:t>
            </a:fld>
            <a:endParaRPr lang="ru-RU" sz="14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wmf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2.png"/><Relationship Id="rId5" Type="http://schemas.openxmlformats.org/officeDocument/2006/relationships/oleObject" Target="../embeddings/__________Microsoft_Excel1.xls"/><Relationship Id="rId4" Type="http://schemas.openxmlformats.org/officeDocument/2006/relationships/image" Target="../media/image1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9.xml"/><Relationship Id="rId4" Type="http://schemas.openxmlformats.org/officeDocument/2006/relationships/image" Target="../media/image32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827640" y="1196640"/>
            <a:ext cx="7631280" cy="1368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strike="noStrike" cap="all" spc="-1" dirty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Муниципальные Программы Уватского муниципального района</a:t>
            </a:r>
            <a:endParaRPr lang="ru-RU" sz="1800" b="0" strike="noStrike" spc="-1" dirty="0">
              <a:solidFill>
                <a:schemeClr val="accent1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7" name="Picture 29"/>
          <p:cNvPicPr/>
          <p:nvPr/>
        </p:nvPicPr>
        <p:blipFill>
          <a:blip r:embed="rId3"/>
          <a:stretch/>
        </p:blipFill>
        <p:spPr>
          <a:xfrm>
            <a:off x="3909060" y="2714620"/>
            <a:ext cx="1468440" cy="1845000"/>
          </a:xfrm>
          <a:prstGeom prst="rect">
            <a:avLst/>
          </a:prstGeom>
          <a:ln>
            <a:noFill/>
          </a:ln>
        </p:spPr>
      </p:pic>
      <p:pic>
        <p:nvPicPr>
          <p:cNvPr id="78" name="Picture 4"/>
          <p:cNvPicPr/>
          <p:nvPr/>
        </p:nvPicPr>
        <p:blipFill>
          <a:blip r:embed="rId4" cstate="print"/>
          <a:stretch/>
        </p:blipFill>
        <p:spPr>
          <a:xfrm>
            <a:off x="395280" y="2770200"/>
            <a:ext cx="1957680" cy="1185840"/>
          </a:xfrm>
          <a:prstGeom prst="rect">
            <a:avLst/>
          </a:prstGeom>
          <a:ln>
            <a:noFill/>
          </a:ln>
        </p:spPr>
      </p:pic>
      <p:pic>
        <p:nvPicPr>
          <p:cNvPr id="79" name="Picture 5"/>
          <p:cNvPicPr/>
          <p:nvPr/>
        </p:nvPicPr>
        <p:blipFill>
          <a:blip r:embed="rId5"/>
          <a:stretch/>
        </p:blipFill>
        <p:spPr>
          <a:xfrm>
            <a:off x="909720" y="3765600"/>
            <a:ext cx="1957680" cy="1176480"/>
          </a:xfrm>
          <a:prstGeom prst="rect">
            <a:avLst/>
          </a:prstGeom>
          <a:ln>
            <a:noFill/>
          </a:ln>
        </p:spPr>
      </p:pic>
      <p:pic>
        <p:nvPicPr>
          <p:cNvPr id="80" name="Picture 6"/>
          <p:cNvPicPr/>
          <p:nvPr/>
        </p:nvPicPr>
        <p:blipFill>
          <a:blip r:embed="rId6"/>
          <a:stretch/>
        </p:blipFill>
        <p:spPr>
          <a:xfrm>
            <a:off x="2124000" y="4856040"/>
            <a:ext cx="1774800" cy="1181160"/>
          </a:xfrm>
          <a:prstGeom prst="rect">
            <a:avLst/>
          </a:prstGeom>
          <a:ln>
            <a:noFill/>
          </a:ln>
        </p:spPr>
      </p:pic>
      <p:pic>
        <p:nvPicPr>
          <p:cNvPr id="81" name="Picture 7"/>
          <p:cNvPicPr/>
          <p:nvPr/>
        </p:nvPicPr>
        <p:blipFill>
          <a:blip r:embed="rId7"/>
          <a:stretch/>
        </p:blipFill>
        <p:spPr>
          <a:xfrm>
            <a:off x="7020272" y="2770200"/>
            <a:ext cx="1870200" cy="1163880"/>
          </a:xfrm>
          <a:prstGeom prst="rect">
            <a:avLst/>
          </a:prstGeom>
          <a:ln>
            <a:noFill/>
          </a:ln>
        </p:spPr>
      </p:pic>
      <p:pic>
        <p:nvPicPr>
          <p:cNvPr id="82" name="Picture 8"/>
          <p:cNvPicPr/>
          <p:nvPr/>
        </p:nvPicPr>
        <p:blipFill>
          <a:blip r:embed="rId8"/>
          <a:stretch/>
        </p:blipFill>
        <p:spPr>
          <a:xfrm>
            <a:off x="6448292" y="3755281"/>
            <a:ext cx="1870200" cy="1162080"/>
          </a:xfrm>
          <a:prstGeom prst="rect">
            <a:avLst/>
          </a:prstGeom>
          <a:ln>
            <a:noFill/>
          </a:ln>
        </p:spPr>
      </p:pic>
      <p:pic>
        <p:nvPicPr>
          <p:cNvPr id="83" name="Picture 9"/>
          <p:cNvPicPr/>
          <p:nvPr/>
        </p:nvPicPr>
        <p:blipFill>
          <a:blip r:embed="rId9"/>
          <a:stretch/>
        </p:blipFill>
        <p:spPr>
          <a:xfrm>
            <a:off x="5508104" y="4824360"/>
            <a:ext cx="1819440" cy="1212840"/>
          </a:xfrm>
          <a:prstGeom prst="rect">
            <a:avLst/>
          </a:prstGeom>
          <a:ln>
            <a:noFill/>
          </a:ln>
        </p:spPr>
      </p:pic>
      <p:pic>
        <p:nvPicPr>
          <p:cNvPr id="84" name="Рисунок 3"/>
          <p:cNvPicPr/>
          <p:nvPr/>
        </p:nvPicPr>
        <p:blipFill>
          <a:blip r:embed="rId10"/>
          <a:stretch/>
        </p:blipFill>
        <p:spPr>
          <a:xfrm>
            <a:off x="8434132" y="116632"/>
            <a:ext cx="668520" cy="9921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849313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76243" y="336838"/>
            <a:ext cx="80648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ln w="1270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выполнения муниципальной программы </a:t>
            </a:r>
          </a:p>
          <a:p>
            <a:pPr algn="ctr"/>
            <a:r>
              <a:rPr lang="ru-RU" sz="1500" b="1" dirty="0" smtClean="0">
                <a:ln w="1270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«Строительство, реконструкция и капитальный ремонт объектов муниципальной собственности в Уватском муниципальном районе» за 2024 год  по освоению финансовых средств</a:t>
            </a:r>
            <a:endParaRPr lang="ru-RU" sz="1500" b="1" dirty="0">
              <a:ln w="12700">
                <a:noFill/>
                <a:prstDash val="solid"/>
              </a:ln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430263"/>
              </p:ext>
            </p:extLst>
          </p:nvPr>
        </p:nvGraphicFramePr>
        <p:xfrm>
          <a:off x="539552" y="1556792"/>
          <a:ext cx="8044387" cy="2747744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569760"/>
                <a:gridCol w="3837359"/>
                <a:gridCol w="1304511"/>
                <a:gridCol w="1108621"/>
                <a:gridCol w="1224136"/>
              </a:tblGrid>
              <a:tr h="376563">
                <a:tc rowSpan="2"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задачи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 grid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Финансовые затраты на реализацию программы </a:t>
                      </a:r>
                      <a:endParaRPr lang="ru-RU" sz="12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руб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.)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indent="2159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Выполнение, %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</a:tr>
              <a:tr h="4435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(план)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(факт)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5693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 Обеспечение стабильного и качественного функционирования муниципальных объектов</a:t>
                      </a: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88065,9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57850,7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66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</a:tr>
              <a:tr h="347499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88900" algn="just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Повышение надежности функционирования систем инженерно-технического обеспечения, энергоэффективности, повышение комфортности и доступности жилья</a:t>
                      </a: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28531,8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25112,0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87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</a:tr>
              <a:tr h="362591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88900" algn="l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Улучшение качества городской среды</a:t>
                      </a: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8400,0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3704,1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44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</a:tr>
              <a:tr h="295693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124 997,7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86 666,8</a:t>
                      </a:r>
                      <a:endParaRPr lang="ru-RU" sz="1200" b="1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69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3059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76243" y="336838"/>
            <a:ext cx="80648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ln w="1270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выполнения муниципальной программы </a:t>
            </a:r>
          </a:p>
          <a:p>
            <a:pPr algn="ctr"/>
            <a:r>
              <a:rPr lang="ru-RU" sz="1500" b="1" dirty="0" smtClean="0">
                <a:ln w="1270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«Строительство, реконструкция и капитальный ремонт объектов муниципальной собственности в Уватском муниципальном районе» за 2024 год по показателям эффективности</a:t>
            </a:r>
            <a:endParaRPr lang="ru-RU" sz="1500" b="1" dirty="0">
              <a:ln w="12700">
                <a:noFill/>
                <a:prstDash val="solid"/>
              </a:ln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3492001"/>
              </p:ext>
            </p:extLst>
          </p:nvPr>
        </p:nvGraphicFramePr>
        <p:xfrm>
          <a:off x="827584" y="1916832"/>
          <a:ext cx="7344815" cy="2584296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610483"/>
                <a:gridCol w="4111625"/>
                <a:gridCol w="1397748"/>
                <a:gridCol w="1224959"/>
              </a:tblGrid>
              <a:tr h="373682">
                <a:tc rowSpan="2"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 grid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 составляющих показателя по годам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2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(план)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(факт)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</a:tr>
              <a:tr h="664056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Общая площадь жилых помещений, приходящаяся в среднем на одного жителя, - всего.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29,80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29,52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</a:tr>
              <a:tr h="34484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Общая площадь жилых помещений, введенная в действие за один год, приходящаяся в среднем на 1 жителя.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0,42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39552" y="5301208"/>
            <a:ext cx="8228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altLang="ru-RU" sz="12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</a:rPr>
              <a:t>Реализация программы направлена на с</a:t>
            </a:r>
            <a:r>
              <a:rPr lang="ru-RU" sz="12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</a:rPr>
              <a:t>оздание условий для устойчивого, безопасного и комплексного развития территорий населенных пунктов в целях обеспечения благоприятных условий для проживания населения</a:t>
            </a:r>
            <a:endParaRPr lang="ru-RU" altLang="ru-RU" sz="1200" b="1" dirty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39952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282934"/>
            <a:ext cx="633670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buClr>
                <a:srgbClr val="C3260C"/>
              </a:buClr>
              <a:buSzPct val="128000"/>
              <a:defRPr/>
            </a:pP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реализации муниципальной </a:t>
            </a: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«Создание условий для предоставления транспортных услуг населению и организация транспортного обслуживания по муниципальным маршрутам регулярных перевозок в границах Уватского муниципального района» за 2024 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880669"/>
              </p:ext>
            </p:extLst>
          </p:nvPr>
        </p:nvGraphicFramePr>
        <p:xfrm>
          <a:off x="107504" y="1682221"/>
          <a:ext cx="8660887" cy="4013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8632"/>
                <a:gridCol w="720080"/>
                <a:gridCol w="1080120"/>
                <a:gridCol w="1172055"/>
              </a:tblGrid>
              <a:tr h="244127">
                <a:tc gridSpan="4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результативности деятельности за 2024 год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236537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(план)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(факт)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843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населения, проживающего в населенных пунктах, не имеющих регулярного автобусного сообщения, в общей численности населения района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37">
                <a:tc>
                  <a:txBody>
                    <a:bodyPr/>
                    <a:lstStyle/>
                    <a:p>
                      <a:pPr rtl="0"/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Обеспеченность населения автомобильным транспортом общего пользования</a:t>
                      </a:r>
                      <a:endParaRPr lang="ru-RU" sz="10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0,08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0,08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37">
                <a:tc>
                  <a:txBody>
                    <a:bodyPr/>
                    <a:lstStyle/>
                    <a:p>
                      <a:pPr rtl="0"/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исполнения маршрутной сети</a:t>
                      </a:r>
                      <a:endParaRPr lang="ru-RU" sz="10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90,2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3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перевезенных граждан, имеющих льготу по проезду на транспорте общего пользования, в общем количестве перевезенных пассажиров</a:t>
                      </a:r>
                      <a:endParaRPr lang="ru-RU" sz="10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63,2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63,56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449">
                <a:tc>
                  <a:txBody>
                    <a:bodyPr/>
                    <a:lstStyle/>
                    <a:p>
                      <a:pPr algn="l" rtl="0">
                        <a:lnSpc>
                          <a:spcPct val="120000"/>
                        </a:lnSpc>
                      </a:pP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пассажиров, перевезенных автомобильным транспортом в городском (</a:t>
                      </a:r>
                      <a:r>
                        <a:rPr lang="ru-RU" sz="105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внутрипоселковом</a:t>
                      </a: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), пригородном и междугородном муниципальном сообщении</a:t>
                      </a:r>
                      <a:endParaRPr lang="ru-RU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72,9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74,1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2851">
                <a:tc>
                  <a:txBody>
                    <a:bodyPr/>
                    <a:lstStyle/>
                    <a:p>
                      <a:pPr algn="l" rtl="0">
                        <a:lnSpc>
                          <a:spcPct val="120000"/>
                        </a:lnSpc>
                      </a:pP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средств распространения информации в информационно-телекоммуникационной сети «Интернет» в общем количестве всех видов средств распространения информации по транспортному обслуживанию населения</a:t>
                      </a:r>
                      <a:endParaRPr lang="ru-RU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71,4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71,4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6237">
                <a:tc>
                  <a:txBody>
                    <a:bodyPr/>
                    <a:lstStyle/>
                    <a:p>
                      <a:pPr algn="l" rtl="0">
                        <a:lnSpc>
                          <a:spcPct val="120000"/>
                        </a:lnSpc>
                      </a:pP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услуг (работ) по перевозке пассажиров автомобильным транспортом по муниципальным маршрутам регулярных перевозок в границах Уватского муниципального района, оказанных (выполненных) организациями частной формы собственности</a:t>
                      </a:r>
                      <a:endParaRPr lang="ru-RU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47416" y="5877272"/>
            <a:ext cx="87956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100" b="1" dirty="0">
                <a:latin typeface="Arial" charset="0"/>
                <a:cs typeface="Arial" charset="0"/>
              </a:rPr>
              <a:t>Реализация программы направлена на создание условий </a:t>
            </a:r>
            <a:r>
              <a:rPr lang="ru-RU" altLang="ru-RU" sz="1100" b="1" dirty="0" smtClean="0">
                <a:latin typeface="Arial" charset="0"/>
                <a:cs typeface="Arial" charset="0"/>
              </a:rPr>
              <a:t>для </a:t>
            </a:r>
            <a:r>
              <a:rPr lang="ru-RU" altLang="ru-RU" sz="1100" b="1" dirty="0">
                <a:latin typeface="Arial" charset="0"/>
                <a:cs typeface="Arial" charset="0"/>
              </a:rPr>
              <a:t>предоставления транспортных услуг населению и организацию транспортного обслуживания населения автомобильным транспортом  по муниципальным маршрутам регулярных перевозок в границах Уватского муниципального района для полного удовлетворения потребностей населения в Уватском муниципальном районе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6621"/>
            <a:ext cx="2376264" cy="152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51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062552"/>
              </p:ext>
            </p:extLst>
          </p:nvPr>
        </p:nvGraphicFramePr>
        <p:xfrm>
          <a:off x="107504" y="404659"/>
          <a:ext cx="8830808" cy="52169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0"/>
                <a:gridCol w="1152128"/>
                <a:gridCol w="1197960"/>
              </a:tblGrid>
              <a:tr h="323443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Перечень мероприятий программы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Финансовые затраты, тыс. руб.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34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(план)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(факт)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089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по программе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46 913,6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36 694,6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708863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Цель 1. «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условий для предоставления транспортных услуг населению и организация транспортного обслуживания населения автомобильным транспортом по муниципальным маршрутам регулярных перевозок в границах Уватского муниципального района для обеспечения полного удовлетворения потребностей населения в Уватском муниципальном районе»</a:t>
                      </a:r>
                      <a:endParaRPr lang="ru-RU" sz="11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8992">
                <a:tc gridSpan="3"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Задача 1. Формирование условий для развития и совершенствования системы пассажирского транспорта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34588">
                <a:tc>
                  <a:txBody>
                    <a:bodyPr/>
                    <a:lstStyle/>
                    <a:p>
                      <a:pPr indent="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Организационно-управленческие мероприятия по функционированию и развитию транспорта Уватского муниципального района  в том числе: </a:t>
                      </a:r>
                      <a:endParaRPr lang="ru-RU" sz="1100" b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подготовка предложений и замечаний к проектам федеральных,</a:t>
                      </a:r>
                      <a:r>
                        <a:rPr lang="ru-RU" sz="1100" b="0" kern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областных и муниципальных нормативных правовых</a:t>
                      </a:r>
                      <a:r>
                        <a:rPr lang="ru-RU" sz="1100" b="0" kern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актов в части, касающейся развития пассажирского транспорта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27176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2. Обеспечение уровня</a:t>
                      </a:r>
                      <a:r>
                        <a:rPr lang="ru-RU" sz="1100" b="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предложений транспортных услуг по перевозке пассажиров для удовлетворения транспортных потребностей граждан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Ежегодное формирование маршрутной сети Уватского муниципального района, согласованной с Главным управлением строительства Тюменской области, с учетом предложений населения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08992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3. Обеспечение равной доступности транспортных услуг всем слоям населения, включая граждан льготных категорий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9120">
                <a:tc>
                  <a:txBody>
                    <a:bodyPr/>
                    <a:lstStyle/>
                    <a:p>
                      <a:pPr marL="0" marR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целях обеспечения транспортного обслуживания населения автомобильным транспортом по муниципальным маршрутам по регулируемым тарифам необходимо провести закупку на выполнение работ, связанных с осуществлением регулярных перевозок пассажиров и багажа автомобильным транспортом по регулируемым тарифам в </a:t>
                      </a:r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III</a:t>
                      </a: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IV </a:t>
                      </a: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кварталах 2023 года</a:t>
                      </a:r>
                      <a:endParaRPr lang="ru-RU" sz="105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44 060,1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36 090,9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089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Регулирование тарифов на перевозку пассажиров и багажа автомобильным транспортом в городском (</a:t>
                      </a:r>
                      <a:r>
                        <a:rPr lang="ru-RU" sz="1100" b="0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внутрипоселковом</a:t>
                      </a:r>
                      <a:r>
                        <a:rPr lang="ru-RU" sz="1100" b="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сообщении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613,7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613,7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375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089590"/>
              </p:ext>
            </p:extLst>
          </p:nvPr>
        </p:nvGraphicFramePr>
        <p:xfrm>
          <a:off x="107504" y="188640"/>
          <a:ext cx="8830808" cy="6641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0"/>
                <a:gridCol w="1224136"/>
                <a:gridCol w="1125952"/>
              </a:tblGrid>
              <a:tr h="288032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Перечень мероприятий программы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Финансовые затраты, тыс. руб.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(план)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(факт)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21167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 2. «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Повышение эффективности информационного обеспечения предоставления транспортных услуг населению по муниципальным маршрутам регулярных перевозок в границах Уватского муниципального района»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9138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 1. Эффективное использование современных информационных платформ для распространения достоверной и качественной информации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3214">
                <a:tc>
                  <a:txBody>
                    <a:bodyPr/>
                    <a:lstStyle/>
                    <a:p>
                      <a:pPr algn="l" rtl="0">
                        <a:lnSpc>
                          <a:spcPct val="120000"/>
                        </a:lnSpc>
                      </a:pP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Актуализация данных по маршрутной сети Уватского муниципального района и расписаниям движения автобусов по муниципальным маршрутам в региональной навигационно-информационной системе Тюменской области для размещения информации на портале «Общественный транспорт Тюменской области»</a:t>
                      </a:r>
                      <a:endParaRPr lang="ru-RU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21167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Публикация в средствах массовой информации маршрутной сети Уватского муниципального района и действующего расписания движения автобусов по муниципальным маршрутам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47078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Размещение и поддержание в актуальном состоянии на сайте Уватского муниципального района в информационно-телекоммуникационной сети  Интернет реестра муниципальных маршрутов регулярных перевозок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0052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 3. «Создание условий для развития конкуренции на рынке услуг перевозок пассажиров наземным транспортом в границах Уватского муниципального района»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1502">
                <a:tc gridSpan="3">
                  <a:txBody>
                    <a:bodyPr/>
                    <a:lstStyle/>
                    <a:p>
                      <a:pPr algn="l" rtl="0">
                        <a:lnSpc>
                          <a:spcPct val="120000"/>
                        </a:lnSpc>
                      </a:pPr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 1. Создание условий для добросовестной конкуренции и повышение качества транспортного обслуживания населения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3258">
                <a:tc>
                  <a:txBody>
                    <a:bodyPr/>
                    <a:lstStyle/>
                    <a:p>
                      <a:pPr algn="l" rtl="0">
                        <a:lnSpc>
                          <a:spcPct val="120000"/>
                        </a:lnSpc>
                      </a:pP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и проведение конкурсных процедур на право заключения муниципальных контрактов на выполнение работ, связанных с осуществлением регулярных перевозок пассажиров и багажа автомобильным транспортом по регулируемым тарифам</a:t>
                      </a:r>
                      <a:endParaRPr lang="ru-RU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9806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Информирование о критериях конкурсного отбора перевозчиков на выполнение работ, связанных с осуществлением регулярных перевозок пассажиров и багажа автомобильным транспортом по регулируемым тарифам и на право получения свидетельства об осуществлении перевозок по одному или нескольким муниципальным маршрутам регулярных перевозок в границах Уватского муниципального района в открытом доступе в сети Интернет</a:t>
                      </a:r>
                      <a:endParaRPr lang="ru-RU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78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Актуализация документа планирования регулярных перевозок пассажиров и багажа автомобильным транспортом по муниципальным маршрутам регулярных перевозок в Уватском муниципальном районе</a:t>
                      </a:r>
                      <a:endParaRPr lang="ru-RU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2791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Анализ пассажиропотока и потребностей района в корректировке существующей маршрутной сети</a:t>
                      </a:r>
                      <a:endParaRPr lang="ru-RU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307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Прямоугольник 11"/>
          <p:cNvSpPr>
            <a:spLocks noChangeArrowheads="1"/>
          </p:cNvSpPr>
          <p:nvPr/>
        </p:nvSpPr>
        <p:spPr bwMode="auto">
          <a:xfrm>
            <a:off x="755576" y="124543"/>
            <a:ext cx="8388424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>
              <a:buNone/>
            </a:pPr>
            <a:r>
              <a:rPr lang="ru-RU" altLang="ru-RU" sz="175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Муниципальная программа </a:t>
            </a:r>
            <a:r>
              <a:rPr lang="ru-RU" sz="175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«Основные направления дорожной деятельности</a:t>
            </a:r>
            <a:r>
              <a:rPr lang="ru-RU" sz="175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5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в Уватском муниципальном районе» на 2024-2026 годы»</a:t>
            </a:r>
            <a:endParaRPr lang="ru-RU" sz="175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67" name="Rectangle 1"/>
          <p:cNvSpPr>
            <a:spLocks noChangeArrowheads="1"/>
          </p:cNvSpPr>
          <p:nvPr/>
        </p:nvSpPr>
        <p:spPr bwMode="auto">
          <a:xfrm>
            <a:off x="1574800" y="536575"/>
            <a:ext cx="733425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4508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30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: </a:t>
            </a:r>
            <a:endParaRPr lang="ru-RU" altLang="ru-RU" sz="60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</p:txBody>
      </p:sp>
      <p:pic>
        <p:nvPicPr>
          <p:cNvPr id="10" name="Рисунок 9" descr="huge_2854661a-4976-44cb-92b2-0d91e8e622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9844" y="1907178"/>
            <a:ext cx="2576733" cy="204698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007" y="767872"/>
            <a:ext cx="36724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Задачи Программы:</a:t>
            </a:r>
          </a:p>
          <a:p>
            <a:pPr algn="ctr"/>
            <a:r>
              <a:rPr lang="ru-RU" sz="1000" b="1" dirty="0">
                <a:latin typeface="Arial" pitchFamily="34" charset="0"/>
                <a:cs typeface="Arial" pitchFamily="34" charset="0"/>
              </a:rPr>
              <a:t> 1. </a:t>
            </a:r>
            <a:r>
              <a:rPr lang="en-US" sz="1000" b="1" dirty="0">
                <a:latin typeface="Arial" panose="020B0604020202020204" pitchFamily="34" charset="0"/>
                <a:ea typeface="Times New Roman" panose="02020603050405020304" pitchFamily="18" charset="0"/>
              </a:rPr>
              <a:t>Улучшение транспортно - эксплуатационного состояния улично-дорожной сети Уватского района</a:t>
            </a:r>
            <a:r>
              <a:rPr lang="ru-RU" sz="1000" b="1" dirty="0">
                <a:latin typeface="Arial" pitchFamily="34" charset="0"/>
                <a:cs typeface="Arial" pitchFamily="34" charset="0"/>
              </a:rPr>
              <a:t>;</a:t>
            </a:r>
          </a:p>
          <a:p>
            <a:pPr algn="ctr"/>
            <a:r>
              <a:rPr lang="en-US" sz="1000" b="1" dirty="0">
                <a:latin typeface="Arial" pitchFamily="34" charset="0"/>
                <a:cs typeface="Arial" pitchFamily="34" charset="0"/>
              </a:rPr>
              <a:t>2. </a:t>
            </a:r>
            <a:r>
              <a:rPr lang="en-US" sz="1000" b="1" dirty="0">
                <a:latin typeface="Arial" panose="020B0604020202020204" pitchFamily="34" charset="0"/>
                <a:ea typeface="Times New Roman" panose="02020603050405020304" pitchFamily="18" charset="0"/>
              </a:rPr>
              <a:t>Обеспечение сохранности существующей дорожной сети, и безопасности дорожного движения</a:t>
            </a:r>
            <a:r>
              <a:rPr lang="ru-RU" sz="1000" b="1" dirty="0">
                <a:latin typeface="Arial" pitchFamily="34" charset="0"/>
                <a:cs typeface="Arial" pitchFamily="34" charset="0"/>
              </a:rPr>
              <a:t>.</a:t>
            </a:r>
            <a:r>
              <a:rPr lang="en-US" sz="1000" b="1" dirty="0">
                <a:latin typeface="Arial" pitchFamily="34" charset="0"/>
                <a:cs typeface="Arial" pitchFamily="34" charset="0"/>
              </a:rPr>
              <a:t> </a:t>
            </a:r>
            <a:endParaRPr lang="ru-RU" sz="1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000" b="1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Строительство и реконструкция автомобильных дорог местного </a:t>
            </a:r>
            <a:r>
              <a:rPr lang="ru-RU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значения.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17529" y="724707"/>
            <a:ext cx="4824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Основные показатели</a:t>
            </a:r>
            <a:r>
              <a:rPr lang="ru-RU" sz="1400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программы на 2024 год</a:t>
            </a:r>
            <a:endParaRPr lang="ru-RU" sz="1400" dirty="0" smtClean="0">
              <a:solidFill>
                <a:srgbClr val="00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271400"/>
            <a:ext cx="6715594" cy="4749181"/>
          </a:xfrm>
          <a:prstGeom prst="rect">
            <a:avLst/>
          </a:prstGeom>
        </p:spPr>
      </p:pic>
      <p:sp>
        <p:nvSpPr>
          <p:cNvPr id="14" name="Text Box 453"/>
          <p:cNvSpPr txBox="1">
            <a:spLocks noChangeArrowheads="1"/>
          </p:cNvSpPr>
          <p:nvPr/>
        </p:nvSpPr>
        <p:spPr bwMode="auto">
          <a:xfrm>
            <a:off x="4860032" y="3799796"/>
            <a:ext cx="3203762" cy="2923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300" b="1" dirty="0" smtClean="0">
                <a:solidFill>
                  <a:srgbClr val="003300"/>
                </a:solidFill>
                <a:latin typeface="Arial" charset="0"/>
              </a:rPr>
              <a:t>Перечень мероприятий программы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967126"/>
              </p:ext>
            </p:extLst>
          </p:nvPr>
        </p:nvGraphicFramePr>
        <p:xfrm>
          <a:off x="3724383" y="1066670"/>
          <a:ext cx="5112570" cy="2644645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920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5768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№п/п</a:t>
                      </a:r>
                      <a:endParaRPr lang="ru-RU" sz="10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</a:t>
                      </a:r>
                      <a:endParaRPr lang="ru-RU" sz="10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Значения показателей</a:t>
                      </a:r>
                      <a:endParaRPr lang="ru-RU" sz="10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21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r>
                        <a:rPr lang="ru-RU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(план)</a:t>
                      </a:r>
                      <a:endParaRPr lang="ru-RU" sz="10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  <a:r>
                        <a:rPr lang="ru-RU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(факт)</a:t>
                      </a:r>
                      <a:endParaRPr lang="ru-RU" sz="10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557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протяженности автомобильных дорог общего пользования местного значения, не отвечающих нормативным требованиям, в общей протяженности автомобильных дорог общего пользования местного значения, %</a:t>
                      </a:r>
                      <a:endParaRPr lang="ru-RU" sz="9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67,9</a:t>
                      </a:r>
                      <a:endParaRPr lang="ru-RU" sz="9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67,9</a:t>
                      </a:r>
                      <a:endParaRPr lang="ru-RU" sz="9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50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9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</a:t>
                      </a: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протяженности </a:t>
                      </a:r>
                      <a:r>
                        <a:rPr lang="ru-RU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отремонтированных автомобильных дорог общего пользования местного значения, %</a:t>
                      </a:r>
                      <a:endParaRPr lang="ru-RU" sz="9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</a:t>
                      </a:r>
                      <a:endParaRPr lang="ru-RU" sz="9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</a:t>
                      </a:r>
                      <a:endParaRPr lang="ru-RU" sz="9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96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9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автомобильных дорог, обеспеченных техническими планами, %</a:t>
                      </a:r>
                      <a:endParaRPr lang="ru-RU" sz="9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67,2</a:t>
                      </a:r>
                      <a:endParaRPr lang="ru-RU" sz="9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67,2</a:t>
                      </a:r>
                      <a:endParaRPr lang="ru-RU" sz="9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742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  <a:endParaRPr lang="ru-RU" sz="9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протяженности построенных и реконструированных автомобильных дорог местного значения, %</a:t>
                      </a:r>
                      <a:endParaRPr lang="ru-RU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0,0</a:t>
                      </a:r>
                      <a:endParaRPr lang="ru-RU" sz="9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0,0</a:t>
                      </a:r>
                      <a:endParaRPr lang="ru-RU" sz="9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52470938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107" y="-225374"/>
            <a:ext cx="1257858" cy="1257858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080447"/>
              </p:ext>
            </p:extLst>
          </p:nvPr>
        </p:nvGraphicFramePr>
        <p:xfrm>
          <a:off x="251520" y="4110388"/>
          <a:ext cx="8696662" cy="2662513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432048">
                  <a:extLst>
                    <a:ext uri="{9D8B030D-6E8A-4147-A177-3AD203B41FA5}">
                      <a16:colId xmlns:a16="http://schemas.microsoft.com/office/drawing/2014/main" xmlns="" val="3596545661"/>
                    </a:ext>
                  </a:extLst>
                </a:gridCol>
                <a:gridCol w="6408712">
                  <a:extLst>
                    <a:ext uri="{9D8B030D-6E8A-4147-A177-3AD203B41FA5}">
                      <a16:colId xmlns:a16="http://schemas.microsoft.com/office/drawing/2014/main" xmlns="" val="926084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386978513"/>
                    </a:ext>
                  </a:extLst>
                </a:gridCol>
                <a:gridCol w="847790">
                  <a:extLst>
                    <a:ext uri="{9D8B030D-6E8A-4147-A177-3AD203B41FA5}">
                      <a16:colId xmlns:a16="http://schemas.microsoft.com/office/drawing/2014/main" xmlns="" val="48556334"/>
                    </a:ext>
                  </a:extLst>
                </a:gridCol>
              </a:tblGrid>
              <a:tr h="29428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№п/п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Выполнение мероприятий Программы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финансирования Программы, тыс.руб.</a:t>
                      </a:r>
                      <a:endParaRPr lang="ru-RU" sz="9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96269752"/>
                  </a:ext>
                </a:extLst>
              </a:tr>
              <a:tr h="1415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lang="ru-RU" sz="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 (план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 (факт</a:t>
                      </a: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8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2367898"/>
                  </a:ext>
                </a:extLst>
              </a:tr>
              <a:tr h="1415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9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9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9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extLst>
                  <a:ext uri="{0D108BD9-81ED-4DB2-BD59-A6C34878D82A}">
                    <a16:rowId xmlns:a16="http://schemas.microsoft.com/office/drawing/2014/main" xmlns="" val="1133902171"/>
                  </a:ext>
                </a:extLst>
              </a:tr>
              <a:tr h="1415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Содержание автомобильных дорог местного значения </a:t>
                      </a:r>
                      <a:endParaRPr lang="ru-RU" sz="9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16 975,2</a:t>
                      </a:r>
                      <a:endParaRPr lang="ru-RU" sz="9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16 975,2</a:t>
                      </a:r>
                      <a:endParaRPr lang="ru-RU" sz="9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extLst>
                  <a:ext uri="{0D108BD9-81ED-4DB2-BD59-A6C34878D82A}">
                    <a16:rowId xmlns:a16="http://schemas.microsoft.com/office/drawing/2014/main" xmlns="" val="3898107461"/>
                  </a:ext>
                </a:extLst>
              </a:tr>
              <a:tr h="1415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9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Изготовление, поставка и устройство остановочного комплекса в п.Туртас, ул.Дорожников Уватского </a:t>
                      </a:r>
                      <a:r>
                        <a:rPr lang="ru-RU" sz="9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района</a:t>
                      </a:r>
                      <a:endParaRPr lang="ru-RU" sz="9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1 847,2</a:t>
                      </a:r>
                      <a:endParaRPr lang="ru-RU" sz="9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1 847,2</a:t>
                      </a:r>
                      <a:endParaRPr lang="ru-RU" sz="9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extLst>
                  <a:ext uri="{0D108BD9-81ED-4DB2-BD59-A6C34878D82A}">
                    <a16:rowId xmlns:a16="http://schemas.microsoft.com/office/drawing/2014/main" xmlns="" val="1233249957"/>
                  </a:ext>
                </a:extLst>
              </a:tr>
              <a:tr h="1415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9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 по капитальному ремонту и ремонту автомобильных дорог местного значения</a:t>
                      </a:r>
                      <a:endParaRPr lang="ru-RU" sz="9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14 727,2</a:t>
                      </a:r>
                      <a:endParaRPr lang="ru-RU" sz="9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14 727,2</a:t>
                      </a:r>
                      <a:endParaRPr lang="ru-RU" sz="9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extLst>
                  <a:ext uri="{0D108BD9-81ED-4DB2-BD59-A6C34878D82A}">
                    <a16:rowId xmlns:a16="http://schemas.microsoft.com/office/drawing/2014/main" xmlns="" val="3359754095"/>
                  </a:ext>
                </a:extLst>
              </a:tr>
              <a:tr h="2942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9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 по капитальному ремонту и ремонту автомобильных дорог общего </a:t>
                      </a:r>
                      <a:r>
                        <a:rPr lang="ru-RU" sz="9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пользования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местного </a:t>
                      </a: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значения за счет средства дорожного фонда</a:t>
                      </a:r>
                      <a:endParaRPr lang="ru-RU" sz="9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12 866,1</a:t>
                      </a:r>
                      <a:endParaRPr lang="ru-RU" sz="9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12 866,1</a:t>
                      </a:r>
                      <a:endParaRPr lang="ru-RU" sz="9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extLst>
                  <a:ext uri="{0D108BD9-81ED-4DB2-BD59-A6C34878D82A}">
                    <a16:rowId xmlns:a16="http://schemas.microsoft.com/office/drawing/2014/main" xmlns="" val="2637815484"/>
                  </a:ext>
                </a:extLst>
              </a:tr>
              <a:tr h="2942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9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 по ремонту  автомобильных дорог за счет средств Резервного </a:t>
                      </a:r>
                      <a:r>
                        <a:rPr lang="ru-RU" sz="9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фонда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Правительства </a:t>
                      </a: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Тюменской области</a:t>
                      </a:r>
                      <a:endParaRPr lang="ru-RU" sz="9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12 510,7</a:t>
                      </a:r>
                      <a:endParaRPr lang="ru-RU" sz="9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12 510,7</a:t>
                      </a:r>
                      <a:endParaRPr lang="ru-RU" sz="9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extLst>
                  <a:ext uri="{0D108BD9-81ED-4DB2-BD59-A6C34878D82A}">
                    <a16:rowId xmlns:a16="http://schemas.microsoft.com/office/drawing/2014/main" xmlns="" val="604803353"/>
                  </a:ext>
                </a:extLst>
              </a:tr>
              <a:tr h="1415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9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 по ремонту  автомобильных дорог за счет средств пожертвования АО "Транснефть-Сибирь"</a:t>
                      </a:r>
                      <a:endParaRPr lang="ru-RU" sz="9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953,0</a:t>
                      </a:r>
                      <a:endParaRPr lang="ru-RU" sz="9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953,0</a:t>
                      </a:r>
                      <a:endParaRPr lang="ru-RU" sz="9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extLst>
                  <a:ext uri="{0D108BD9-81ED-4DB2-BD59-A6C34878D82A}">
                    <a16:rowId xmlns:a16="http://schemas.microsoft.com/office/drawing/2014/main" xmlns="" val="1149228186"/>
                  </a:ext>
                </a:extLst>
              </a:tr>
              <a:tr h="4469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9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 по организации дорожного движения на автомобильных дорогах местного значения (выполнение работ по актуализации комплексной схемы организации дорожного движения и проекта организации дорожного движения Уватского муниципального района)</a:t>
                      </a:r>
                      <a:endParaRPr lang="ru-RU" sz="9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1 798,3</a:t>
                      </a:r>
                      <a:endParaRPr lang="ru-RU" sz="9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9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extLst>
                  <a:ext uri="{0D108BD9-81ED-4DB2-BD59-A6C34878D82A}">
                    <a16:rowId xmlns:a16="http://schemas.microsoft.com/office/drawing/2014/main" xmlns="" val="4095618876"/>
                  </a:ext>
                </a:extLst>
              </a:tr>
              <a:tr h="2942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9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Строительство разворотной площадки по ул.Ленина п.Туртас, Уватского </a:t>
                      </a:r>
                      <a:r>
                        <a:rPr lang="ru-RU" sz="9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района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 </a:t>
                      </a: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благоустройством прилегающей территории</a:t>
                      </a:r>
                      <a:endParaRPr lang="ru-RU" sz="9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22 978,2</a:t>
                      </a:r>
                      <a:endParaRPr lang="ru-RU" sz="9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20 350,1</a:t>
                      </a:r>
                      <a:endParaRPr lang="ru-RU" sz="9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extLst>
                  <a:ext uri="{0D108BD9-81ED-4DB2-BD59-A6C34878D82A}">
                    <a16:rowId xmlns:a16="http://schemas.microsoft.com/office/drawing/2014/main" xmlns="" val="2139616509"/>
                  </a:ext>
                </a:extLst>
              </a:tr>
              <a:tr h="1573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ПО ПРОГРАММЕ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84 655,9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80 229,5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074" marR="30074" marT="0" marB="0" anchor="ctr"/>
                </a:tc>
                <a:extLst>
                  <a:ext uri="{0D108BD9-81ED-4DB2-BD59-A6C34878D82A}">
                    <a16:rowId xmlns:a16="http://schemas.microsoft.com/office/drawing/2014/main" xmlns="" val="1916548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521998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16632"/>
            <a:ext cx="8568952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Исполнение муниципальной программы «Совершенствование системы гражданской обороны, защиты населения и территорий </a:t>
            </a:r>
            <a:r>
              <a:rPr lang="ru-RU" sz="13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Уватского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муниципального района от чрезвычайных ситуаций природного и техногенного характера на 2024-2026» за 2024 год</a:t>
            </a:r>
          </a:p>
          <a:p>
            <a:pPr algn="ctr" eaLnBrk="1" hangingPunct="1">
              <a:defRPr/>
            </a:pPr>
            <a:endParaRPr lang="ru-RU" sz="1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sz="13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sz="1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sz="13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sz="1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sz="13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sz="1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sz="13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sz="1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sz="13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sz="1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sz="13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sz="1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sz="13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sz="1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sz="13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sz="1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sz="13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sz="1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sz="13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sz="1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sz="13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sz="1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sz="13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sz="1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sz="13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altLang="ru-RU" sz="1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</a:t>
            </a:r>
            <a:r>
              <a:rPr lang="ru-RU" altLang="ru-RU" sz="1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</a:t>
            </a:r>
            <a:r>
              <a:rPr lang="ru-RU" altLang="ru-RU" sz="1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направлена на </a:t>
            </a:r>
            <a:r>
              <a:rPr lang="ru-RU" alt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овышение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уровня защиты населения и территории района от опасностей военного времени и от угроз, возникающих при чрезвычайных ситуациях природного и техногенного характера соответствует стратегической цели, приоритетам и задачам, обозначенным в Стратегии социально-экономического развития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Уватского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муниципального района. Целевой блок 1 «Комфортная среда для жизни» Цель 7. Обеспечение безопасности жизнедеятельности населения</a:t>
            </a:r>
          </a:p>
          <a:p>
            <a:pPr algn="ctr" eaLnBrk="1" hangingPunct="1">
              <a:defRPr/>
            </a:pPr>
            <a:endParaRPr lang="ru-RU" sz="1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194422"/>
              </p:ext>
            </p:extLst>
          </p:nvPr>
        </p:nvGraphicFramePr>
        <p:xfrm>
          <a:off x="251522" y="943295"/>
          <a:ext cx="8568950" cy="4936391"/>
        </p:xfrm>
        <a:graphic>
          <a:graphicData uri="http://schemas.openxmlformats.org/drawingml/2006/table">
            <a:tbl>
              <a:tblPr/>
              <a:tblGrid>
                <a:gridCol w="5738344">
                  <a:extLst>
                    <a:ext uri="{9D8B030D-6E8A-4147-A177-3AD203B41FA5}">
                      <a16:colId xmlns="" xmlns:a16="http://schemas.microsoft.com/office/drawing/2014/main" val="2080981104"/>
                    </a:ext>
                  </a:extLst>
                </a:gridCol>
                <a:gridCol w="1415303">
                  <a:extLst>
                    <a:ext uri="{9D8B030D-6E8A-4147-A177-3AD203B41FA5}">
                      <a16:colId xmlns="" xmlns:a16="http://schemas.microsoft.com/office/drawing/2014/main" val="156206194"/>
                    </a:ext>
                  </a:extLst>
                </a:gridCol>
                <a:gridCol w="1415303">
                  <a:extLst>
                    <a:ext uri="{9D8B030D-6E8A-4147-A177-3AD203B41FA5}">
                      <a16:colId xmlns="" xmlns:a16="http://schemas.microsoft.com/office/drawing/2014/main" val="633098296"/>
                    </a:ext>
                  </a:extLst>
                </a:gridCol>
              </a:tblGrid>
              <a:tr h="278942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Наименование мероприятия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Финансовые затраты на реализацию программы (тыс. руб.)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61793025"/>
                  </a:ext>
                </a:extLst>
              </a:tr>
              <a:tr h="2141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2024 год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ase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(план)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2024 год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ase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(факт)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45541725"/>
                  </a:ext>
                </a:extLst>
              </a:tr>
              <a:tr h="97176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0508345"/>
                  </a:ext>
                </a:extLst>
              </a:tr>
              <a:tr h="321004">
                <a:tc gridSpan="3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Задача 1. Повышение готовности сил и средств районного звена гражданской обороны и Единой государственной системы предупреждения и ликвидации чрезвычайных ситуаций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96673271"/>
                  </a:ext>
                </a:extLst>
              </a:tr>
              <a:tr h="341858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Мероприятие 1.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Содержание Единой дежурно-диспетчерской службы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8 497,2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8 484,4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16363517"/>
                  </a:ext>
                </a:extLst>
              </a:tr>
              <a:tr h="321004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Мероприятие 2. Поддержание системы противопожарного водоснабжения в нормативном состоянии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24 861,4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11 612,0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80179370"/>
                  </a:ext>
                </a:extLst>
              </a:tr>
              <a:tr h="371337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Мероприятие 3. Создание (обновление, содержание) резервов материальных ресурсов для ликвидации чрезвычайных ситуаций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533" marR="28533" marT="28533" marB="2853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3 152,6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3 152,6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76012159"/>
                  </a:ext>
                </a:extLst>
              </a:tr>
              <a:tr h="321004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Мероприятие 4. Устройство (создание, обновление) минерализованных полос шириной не менее 10 метров вокруг населенных пунктов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97686515"/>
                  </a:ext>
                </a:extLst>
              </a:tr>
              <a:tr h="321004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Мероприятие 5. Организация добровольной пожарной охраны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609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556,5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8192351"/>
                  </a:ext>
                </a:extLst>
              </a:tr>
              <a:tr h="321004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Мероприятие 6. Осуществление мероприятий по предоставлению специализированной гидрометеорологической информации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78,8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78,8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36009180"/>
                  </a:ext>
                </a:extLst>
              </a:tr>
              <a:tr h="28667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Задача 2. 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Создание условий по обеспечению безопасности людей на водных объектах, охране их жизни и здоровья.</a:t>
                      </a: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05938105"/>
                  </a:ext>
                </a:extLst>
              </a:tr>
              <a:tr h="5867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Мероприятие 1. Осуществление мероприятий по обеспечению безопасности людей на водных объектах, охране их жизни и здоровья, предотвращения гибели людей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35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875" marR="21875" marT="52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174235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5469758"/>
      </p:ext>
    </p:extLst>
  </p:cSld>
  <p:clrMapOvr>
    <a:masterClrMapping/>
  </p:clrMapOvr>
  <p:transition spd="slow">
    <p:fade/>
    <p:sndAc>
      <p:endSnd/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934804"/>
              </p:ext>
            </p:extLst>
          </p:nvPr>
        </p:nvGraphicFramePr>
        <p:xfrm>
          <a:off x="251520" y="116633"/>
          <a:ext cx="8568952" cy="65751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62744">
                  <a:extLst>
                    <a:ext uri="{9D8B030D-6E8A-4147-A177-3AD203B41FA5}">
                      <a16:colId xmlns="" xmlns:a16="http://schemas.microsoft.com/office/drawing/2014/main" val="2201146749"/>
                    </a:ext>
                  </a:extLst>
                </a:gridCol>
                <a:gridCol w="1403104">
                  <a:extLst>
                    <a:ext uri="{9D8B030D-6E8A-4147-A177-3AD203B41FA5}">
                      <a16:colId xmlns="" xmlns:a16="http://schemas.microsoft.com/office/drawing/2014/main" val="2857760158"/>
                    </a:ext>
                  </a:extLst>
                </a:gridCol>
                <a:gridCol w="1403104">
                  <a:extLst>
                    <a:ext uri="{9D8B030D-6E8A-4147-A177-3AD203B41FA5}">
                      <a16:colId xmlns="" xmlns:a16="http://schemas.microsoft.com/office/drawing/2014/main" val="1936056378"/>
                    </a:ext>
                  </a:extLst>
                </a:gridCol>
              </a:tblGrid>
              <a:tr h="322425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мероприятия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109" marR="21109" marT="504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65287352"/>
                  </a:ext>
                </a:extLst>
              </a:tr>
              <a:tr h="4027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  <a:endParaRPr lang="ru-RU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ase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(план)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  <a:endParaRPr lang="ru-RU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ase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(факт)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extLst>
                  <a:ext uri="{0D108BD9-81ED-4DB2-BD59-A6C34878D82A}">
                    <a16:rowId xmlns="" xmlns:a16="http://schemas.microsoft.com/office/drawing/2014/main" val="3363616447"/>
                  </a:ext>
                </a:extLst>
              </a:tr>
              <a:tr h="322425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extLst>
                  <a:ext uri="{0D108BD9-81ED-4DB2-BD59-A6C34878D82A}">
                    <a16:rowId xmlns="" xmlns:a16="http://schemas.microsoft.com/office/drawing/2014/main" val="3183203121"/>
                  </a:ext>
                </a:extLst>
              </a:tr>
              <a:tr h="59820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Задача 3. 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условий по безаварийному пропуску паводковых вод, обязательное страхование гражданской ответственности за причинение вреда при эксплуатации гидротехнических сооружений.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38805102"/>
                  </a:ext>
                </a:extLst>
              </a:tr>
              <a:tr h="480365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1. Техническая эксплуатация гидротехнических сооружений, находящихся в муниципальной собственности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  <a:r>
                        <a:rPr lang="ru-RU" sz="1200" kern="12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908,1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  <a:r>
                        <a:rPr lang="ru-RU" sz="1200" kern="12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728,2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extLst>
                  <a:ext uri="{0D108BD9-81ED-4DB2-BD59-A6C34878D82A}">
                    <a16:rowId xmlns="" xmlns:a16="http://schemas.microsoft.com/office/drawing/2014/main" val="1139000540"/>
                  </a:ext>
                </a:extLst>
              </a:tr>
              <a:tr h="670054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2. Повышение эксплуатационной надежности гидротехнических сооружений</a:t>
                      </a:r>
                    </a:p>
                    <a:p>
                      <a:pPr indent="91440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  <a:r>
                        <a:rPr lang="ru-RU" sz="1200" kern="12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059,4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extLst>
                  <a:ext uri="{0D108BD9-81ED-4DB2-BD59-A6C34878D82A}">
                    <a16:rowId xmlns="" xmlns:a16="http://schemas.microsoft.com/office/drawing/2014/main" val="1457633546"/>
                  </a:ext>
                </a:extLst>
              </a:tr>
              <a:tr h="905736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3. Осуществление мероприятий в области предупреждения и ликвидации последствий чрезвычайных ситуаций</a:t>
                      </a:r>
                    </a:p>
                    <a:p>
                      <a:pPr indent="91440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</a:t>
                      </a:r>
                      <a:r>
                        <a:rPr lang="ru-RU" sz="1200" kern="12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669,3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</a:t>
                      </a:r>
                      <a:r>
                        <a:rPr lang="ru-RU" sz="1200" kern="12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669,3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extLst>
                  <a:ext uri="{0D108BD9-81ED-4DB2-BD59-A6C34878D82A}">
                    <a16:rowId xmlns="" xmlns:a16="http://schemas.microsoft.com/office/drawing/2014/main" val="3645238326"/>
                  </a:ext>
                </a:extLst>
              </a:tr>
              <a:tr h="742118">
                <a:tc gridSpan="3">
                  <a:txBody>
                    <a:bodyPr/>
                    <a:lstStyle/>
                    <a:p>
                      <a:pPr indent="-71755">
                        <a:lnSpc>
                          <a:spcPct val="107000"/>
                        </a:lnSpc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Задача 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Организация и проведение мероприятий по предупреждению и ликвидации болезней животных, их лечению, защите населения от болезней, общих для человека и животных, в части содержания, приведения в нормативное состояние скотомогильников, оформление в муниципальную собственность бесхозных скотомогильников и ликвидация скотомогильников.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23562474"/>
                  </a:ext>
                </a:extLst>
              </a:tr>
              <a:tr h="6394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1. Содержание и приведения в нормативное состояние скотомогильников, оформление в муниципальную собственность бесхозных скотомогильников и ликвидация скотомогильников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kern="12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886,0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kern="12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589,9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extLst>
                  <a:ext uri="{0D108BD9-81ED-4DB2-BD59-A6C34878D82A}">
                    <a16:rowId xmlns="" xmlns:a16="http://schemas.microsoft.com/office/drawing/2014/main" val="3585279162"/>
                  </a:ext>
                </a:extLst>
              </a:tr>
              <a:tr h="810455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2.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Выполнение работ по разработке проектов санитарно-защитных зон скотомогильников</a:t>
                      </a:r>
                    </a:p>
                    <a:p>
                      <a:pPr marL="631190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1 238,9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1 238,9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extLst>
                  <a:ext uri="{0D108BD9-81ED-4DB2-BD59-A6C34878D82A}">
                    <a16:rowId xmlns="" xmlns:a16="http://schemas.microsoft.com/office/drawing/2014/main" val="3346813915"/>
                  </a:ext>
                </a:extLst>
              </a:tr>
              <a:tr h="322425">
                <a:tc>
                  <a:txBody>
                    <a:bodyPr/>
                    <a:lstStyle/>
                    <a:p>
                      <a:pPr marL="631190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extLst>
                  <a:ext uri="{0D108BD9-81ED-4DB2-BD59-A6C34878D82A}">
                    <a16:rowId xmlns="" xmlns:a16="http://schemas.microsoft.com/office/drawing/2014/main" val="1525964276"/>
                  </a:ext>
                </a:extLst>
              </a:tr>
              <a:tr h="264323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 по программе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78 995,7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59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145,5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1109" marR="21109" marT="5048" marB="0" anchor="ctr"/>
                </a:tc>
                <a:extLst>
                  <a:ext uri="{0D108BD9-81ED-4DB2-BD59-A6C34878D82A}">
                    <a16:rowId xmlns="" xmlns:a16="http://schemas.microsoft.com/office/drawing/2014/main" val="427763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5915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459410"/>
              </p:ext>
            </p:extLst>
          </p:nvPr>
        </p:nvGraphicFramePr>
        <p:xfrm>
          <a:off x="179511" y="1124744"/>
          <a:ext cx="8576181" cy="53019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296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0491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2078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2078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94392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Значение показателя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Исполнение, %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86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2024год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(план)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2024год</a:t>
                      </a:r>
                      <a:endParaRPr lang="ru-RU" sz="1200" b="1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(факт)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4392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8465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Укомплектованность штатной численности Единой дежурно- диспетчерской службы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Уватского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муниципального района,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%</a:t>
                      </a:r>
                      <a:endParaRPr lang="ru-RU" sz="12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68430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Протяжённость (созданных, обновленных) минерализованных полос шириной не менее 10 метров вокруг населенных пунктов относительно запланированных объёмов,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%</a:t>
                      </a:r>
                      <a:endParaRPr lang="ru-RU" sz="12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68430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Предотвращение гибели людей на водных объектах,</a:t>
                      </a: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ед.</a:t>
                      </a:r>
                      <a:endParaRPr lang="ru-RU" sz="1200" b="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083413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Соотношение безаварийного пропуска паводковых вод к общему количеству гидротехнических сооружений</a:t>
                      </a:r>
                      <a:r>
                        <a:rPr lang="ru-RU" sz="1200" b="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%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868430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Содержание и приведения в нормативное состояние скотомогильников,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%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79512" y="260648"/>
            <a:ext cx="856895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Достижение показателей муниципальной программы «Совершенствование системы гражданской обороны, защиты населения и территорий  </a:t>
            </a:r>
            <a:r>
              <a:rPr lang="ru-RU" sz="13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Уватского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муниципального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района от чрезвычайных ситуаций природного и техногенного характера </a:t>
            </a:r>
            <a:r>
              <a:rPr lang="ru-RU" sz="13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2024-2026 годы» за 2024 год</a:t>
            </a:r>
            <a:endParaRPr lang="ru-RU" sz="1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63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520700" y="228600"/>
            <a:ext cx="8066088" cy="11684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на государственную программу </a:t>
            </a:r>
          </a:p>
          <a:p>
            <a:pPr algn="ctr">
              <a:defRPr/>
            </a:pPr>
            <a:r>
              <a:rPr lang="ru-RU" alt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«Основные направления развития образования  Уватского муниципального района»</a:t>
            </a:r>
          </a:p>
        </p:txBody>
      </p:sp>
      <p:sp>
        <p:nvSpPr>
          <p:cNvPr id="31" name="AutoShape 109"/>
          <p:cNvSpPr>
            <a:spLocks noChangeArrowheads="1"/>
          </p:cNvSpPr>
          <p:nvPr/>
        </p:nvSpPr>
        <p:spPr bwMode="gray">
          <a:xfrm>
            <a:off x="1123950" y="4551363"/>
            <a:ext cx="2498725" cy="1554162"/>
          </a:xfrm>
          <a:prstGeom prst="chevron">
            <a:avLst>
              <a:gd name="adj" fmla="val 0"/>
            </a:avLst>
          </a:prstGeom>
          <a:solidFill>
            <a:schemeClr val="bg2">
              <a:lumMod val="75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>
              <a:solidFill>
                <a:srgbClr val="000000"/>
              </a:solidFill>
            </a:endParaRPr>
          </a:p>
        </p:txBody>
      </p:sp>
      <p:sp>
        <p:nvSpPr>
          <p:cNvPr id="32" name="AutoShape 110"/>
          <p:cNvSpPr>
            <a:spLocks noChangeArrowheads="1"/>
          </p:cNvSpPr>
          <p:nvPr/>
        </p:nvSpPr>
        <p:spPr bwMode="gray">
          <a:xfrm>
            <a:off x="5949950" y="4537075"/>
            <a:ext cx="2205038" cy="1554163"/>
          </a:xfrm>
          <a:prstGeom prst="chevron">
            <a:avLst>
              <a:gd name="adj" fmla="val 0"/>
            </a:avLst>
          </a:prstGeom>
          <a:solidFill>
            <a:schemeClr val="bg2">
              <a:lumMod val="75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>
              <a:solidFill>
                <a:srgbClr val="000000"/>
              </a:solidFill>
            </a:endParaRPr>
          </a:p>
        </p:txBody>
      </p:sp>
      <p:sp>
        <p:nvSpPr>
          <p:cNvPr id="34" name="AutoShape 112"/>
          <p:cNvSpPr>
            <a:spLocks noChangeArrowheads="1"/>
          </p:cNvSpPr>
          <p:nvPr/>
        </p:nvSpPr>
        <p:spPr bwMode="gray">
          <a:xfrm>
            <a:off x="1357290" y="4000504"/>
            <a:ext cx="2057400" cy="490538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Сеть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учреждений</a:t>
            </a:r>
            <a:endParaRPr lang="en-US" sz="14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AutoShape 113"/>
          <p:cNvSpPr>
            <a:spLocks noChangeArrowheads="1"/>
          </p:cNvSpPr>
          <p:nvPr/>
        </p:nvSpPr>
        <p:spPr bwMode="gray">
          <a:xfrm>
            <a:off x="6154738" y="3975100"/>
            <a:ext cx="1882775" cy="490538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Педагогический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персонал</a:t>
            </a:r>
            <a:endParaRPr lang="en-US" sz="14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67" name="Text Box 71"/>
          <p:cNvSpPr txBox="1">
            <a:spLocks noChangeArrowheads="1"/>
          </p:cNvSpPr>
          <p:nvPr/>
        </p:nvSpPr>
        <p:spPr bwMode="auto">
          <a:xfrm>
            <a:off x="1071563" y="4857750"/>
            <a:ext cx="25003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Arial" charset="0"/>
              </a:rPr>
              <a:t>1 дошкольная организация</a:t>
            </a:r>
            <a:endParaRPr lang="en-US" altLang="ru-RU" sz="12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68" name="Text Box 72"/>
          <p:cNvSpPr txBox="1">
            <a:spLocks noChangeArrowheads="1"/>
          </p:cNvSpPr>
          <p:nvPr/>
        </p:nvSpPr>
        <p:spPr bwMode="auto">
          <a:xfrm>
            <a:off x="928688" y="5643563"/>
            <a:ext cx="2714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Arial" charset="0"/>
              </a:rPr>
              <a:t>(Имеющих в своем составе 20 учреждений)</a:t>
            </a:r>
            <a:endParaRPr lang="ru-RU" altLang="ru-RU" sz="12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69" name="Text Box 119"/>
          <p:cNvSpPr txBox="1">
            <a:spLocks noChangeArrowheads="1"/>
          </p:cNvSpPr>
          <p:nvPr/>
        </p:nvSpPr>
        <p:spPr bwMode="auto">
          <a:xfrm>
            <a:off x="6072198" y="4572008"/>
            <a:ext cx="207170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000" b="1" dirty="0" smtClean="0">
              <a:solidFill>
                <a:schemeClr val="tx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000" b="1" dirty="0" smtClean="0">
              <a:solidFill>
                <a:schemeClr val="tx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00" b="1" dirty="0" smtClean="0">
                <a:solidFill>
                  <a:schemeClr val="tx1"/>
                </a:solidFill>
                <a:latin typeface="Arial" charset="0"/>
              </a:rPr>
              <a:t>Педагогов дошкольного образования 101 человек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ru-RU" sz="14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70" name="Text Box 120"/>
          <p:cNvSpPr txBox="1">
            <a:spLocks noChangeArrowheads="1"/>
          </p:cNvSpPr>
          <p:nvPr/>
        </p:nvSpPr>
        <p:spPr bwMode="auto">
          <a:xfrm>
            <a:off x="6154738" y="5287961"/>
            <a:ext cx="1801638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000" b="1" dirty="0" smtClean="0">
              <a:solidFill>
                <a:schemeClr val="tx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00" b="1" dirty="0" smtClean="0">
                <a:solidFill>
                  <a:schemeClr val="tx1"/>
                </a:solidFill>
                <a:latin typeface="Arial" charset="0"/>
              </a:rPr>
              <a:t>   Педагогов общеобразовательных организаций 281 человек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400" b="1" dirty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ru-RU" sz="11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" name="AutoShape 124"/>
          <p:cNvSpPr>
            <a:spLocks noChangeArrowheads="1"/>
          </p:cNvSpPr>
          <p:nvPr/>
        </p:nvSpPr>
        <p:spPr bwMode="gray">
          <a:xfrm>
            <a:off x="1103313" y="6276975"/>
            <a:ext cx="2498725" cy="4318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ИТОГО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6 </a:t>
            </a: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организаций</a:t>
            </a:r>
            <a:endParaRPr lang="en-US" sz="14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AutoShape 125"/>
          <p:cNvSpPr>
            <a:spLocks noChangeArrowheads="1"/>
          </p:cNvSpPr>
          <p:nvPr/>
        </p:nvSpPr>
        <p:spPr bwMode="gray">
          <a:xfrm>
            <a:off x="5980113" y="6269038"/>
            <a:ext cx="2057400" cy="4318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ИТОГО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382 педагога</a:t>
            </a:r>
            <a:endParaRPr lang="en-US" sz="14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78" name="Прямоугольник 24"/>
          <p:cNvSpPr>
            <a:spLocks noChangeArrowheads="1"/>
          </p:cNvSpPr>
          <p:nvPr/>
        </p:nvSpPr>
        <p:spPr bwMode="auto">
          <a:xfrm>
            <a:off x="2276475" y="1844675"/>
            <a:ext cx="156527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600" b="1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15379" name="Прямоугольник 24"/>
          <p:cNvSpPr>
            <a:spLocks noChangeArrowheads="1"/>
          </p:cNvSpPr>
          <p:nvPr/>
        </p:nvSpPr>
        <p:spPr bwMode="auto">
          <a:xfrm>
            <a:off x="3841750" y="1552575"/>
            <a:ext cx="1566863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600" b="1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15380" name="Прямоугольник 24"/>
          <p:cNvSpPr>
            <a:spLocks noChangeArrowheads="1"/>
          </p:cNvSpPr>
          <p:nvPr/>
        </p:nvSpPr>
        <p:spPr bwMode="auto">
          <a:xfrm>
            <a:off x="5286375" y="1392238"/>
            <a:ext cx="156527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600" b="1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48" name="AutoShape 124"/>
          <p:cNvSpPr>
            <a:spLocks noChangeArrowheads="1"/>
          </p:cNvSpPr>
          <p:nvPr/>
        </p:nvSpPr>
        <p:spPr bwMode="gray">
          <a:xfrm>
            <a:off x="3726295" y="4378721"/>
            <a:ext cx="2089156" cy="1870869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 smtClean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12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ВСЕГО</a:t>
            </a:r>
            <a:endParaRPr lang="ru-RU" sz="12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12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2995 </a:t>
            </a:r>
            <a:r>
              <a:rPr lang="ru-RU" sz="9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обучающихся в общеобразовательных организациях</a:t>
            </a:r>
            <a:endParaRPr lang="ru-RU" sz="9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algn="ctr">
              <a:defRPr/>
            </a:pPr>
            <a:r>
              <a:rPr lang="ru-RU" sz="12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1141 </a:t>
            </a:r>
            <a:r>
              <a:rPr lang="ru-RU" sz="9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обучающихся в образовательных организациях, реализующих программу дошкольного образования</a:t>
            </a:r>
          </a:p>
          <a:p>
            <a:pPr marL="228600" indent="-228600" algn="ctr">
              <a:defRPr/>
            </a:pPr>
            <a:endParaRPr lang="en-US" sz="12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84" name="TextBox 56"/>
          <p:cNvSpPr txBox="1">
            <a:spLocks noChangeArrowheads="1"/>
          </p:cNvSpPr>
          <p:nvPr/>
        </p:nvSpPr>
        <p:spPr bwMode="auto">
          <a:xfrm>
            <a:off x="3708400" y="2060575"/>
            <a:ext cx="865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200" b="1" dirty="0" smtClean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2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5386" name="Text Box 71"/>
          <p:cNvSpPr txBox="1">
            <a:spLocks noChangeArrowheads="1"/>
          </p:cNvSpPr>
          <p:nvPr/>
        </p:nvSpPr>
        <p:spPr bwMode="auto">
          <a:xfrm>
            <a:off x="1071538" y="5143513"/>
            <a:ext cx="2509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Arial" charset="0"/>
              </a:rPr>
              <a:t>5 общеобразовательных организаций</a:t>
            </a:r>
            <a:endParaRPr lang="en-US" altLang="ru-RU" sz="12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87" name="TextBox 41"/>
          <p:cNvSpPr txBox="1">
            <a:spLocks noChangeArrowheads="1"/>
          </p:cNvSpPr>
          <p:nvPr/>
        </p:nvSpPr>
        <p:spPr bwMode="auto">
          <a:xfrm>
            <a:off x="7096125" y="1089223"/>
            <a:ext cx="17049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>
                <a:solidFill>
                  <a:schemeClr val="tx1"/>
                </a:solidFill>
                <a:latin typeface="Arial" charset="0"/>
              </a:rPr>
              <a:t>Тыс. </a:t>
            </a:r>
            <a:r>
              <a:rPr lang="ru-RU" altLang="ru-RU" sz="1200" b="1" dirty="0" smtClean="0">
                <a:solidFill>
                  <a:schemeClr val="tx1"/>
                </a:solidFill>
                <a:latin typeface="Arial" charset="0"/>
              </a:rPr>
              <a:t>руб.</a:t>
            </a:r>
            <a:endParaRPr lang="ru-RU" altLang="ru-RU" sz="12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gray">
          <a:xfrm>
            <a:off x="3214678" y="3214686"/>
            <a:ext cx="5572164" cy="500066"/>
          </a:xfrm>
          <a:prstGeom prst="rect">
            <a:avLst/>
          </a:prstGeom>
          <a:solidFill>
            <a:srgbClr val="45B9A3"/>
          </a:solidFill>
          <a:ln w="3175">
            <a:solidFill>
              <a:schemeClr val="bg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Развитие современной инфраструктуры системы образования.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Плановый объем финансирования 10 тыс. руб.,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фактический объем финансирования </a:t>
            </a:r>
            <a:r>
              <a:rPr lang="ru-RU" sz="11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ru-RU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тыс. руб.</a:t>
            </a:r>
            <a:endParaRPr lang="en-US" sz="1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AutoShape 12"/>
          <p:cNvSpPr>
            <a:spLocks noChangeArrowheads="1"/>
          </p:cNvSpPr>
          <p:nvPr/>
        </p:nvSpPr>
        <p:spPr bwMode="gray">
          <a:xfrm>
            <a:off x="3214678" y="2636912"/>
            <a:ext cx="5541962" cy="506336"/>
          </a:xfrm>
          <a:prstGeom prst="rect">
            <a:avLst/>
          </a:prstGeom>
          <a:solidFill>
            <a:srgbClr val="45B9A3"/>
          </a:solidFill>
          <a:ln w="3175">
            <a:solidFill>
              <a:schemeClr val="bg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Развитие кадрового потенциала системы образования.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Плановый объем финансирования 190 тыс. руб., 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Фактический объем финансирования  190 тыс. руб.</a:t>
            </a:r>
            <a:endParaRPr lang="en-US" sz="1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AutoShape 12"/>
          <p:cNvSpPr>
            <a:spLocks noChangeArrowheads="1"/>
          </p:cNvSpPr>
          <p:nvPr/>
        </p:nvSpPr>
        <p:spPr bwMode="gray">
          <a:xfrm>
            <a:off x="3194031" y="2041374"/>
            <a:ext cx="5541962" cy="500066"/>
          </a:xfrm>
          <a:prstGeom prst="rect">
            <a:avLst/>
          </a:prstGeom>
          <a:solidFill>
            <a:srgbClr val="45B9A3"/>
          </a:solidFill>
          <a:ln w="3175">
            <a:solidFill>
              <a:schemeClr val="bg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Реализация социальных функций системы образования.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Плановый объем финансирования 60 690 тыс. руб.,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Фактический объем финансирования 53 687 тыс. руб.</a:t>
            </a:r>
            <a:endParaRPr lang="en-US" sz="1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AutoShape 12"/>
          <p:cNvSpPr>
            <a:spLocks noChangeArrowheads="1"/>
          </p:cNvSpPr>
          <p:nvPr/>
        </p:nvSpPr>
        <p:spPr bwMode="gray">
          <a:xfrm>
            <a:off x="3194031" y="1328735"/>
            <a:ext cx="5572164" cy="642942"/>
          </a:xfrm>
          <a:prstGeom prst="rect">
            <a:avLst/>
          </a:prstGeom>
          <a:solidFill>
            <a:srgbClr val="45B9A3"/>
          </a:solidFill>
          <a:ln w="3175">
            <a:solidFill>
              <a:schemeClr val="bg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endParaRPr lang="ru-RU" sz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Реализация прав на получение общедоступного и качественного дошкольного и общего образования в соответствии с ФГОС. Плановый объем финансирования  1 112 055 тыс. руб.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фактический объем финансирования 1 107 391 тыс. руб.</a:t>
            </a:r>
          </a:p>
          <a:p>
            <a:pPr algn="ctr">
              <a:lnSpc>
                <a:spcPct val="90000"/>
              </a:lnSpc>
              <a:defRPr/>
            </a:pP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928662" y="2571744"/>
            <a:ext cx="2000264" cy="114300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Фактический объем финансирования</a:t>
            </a:r>
            <a:r>
              <a:rPr lang="ru-RU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defRPr/>
            </a:pPr>
            <a:r>
              <a:rPr lang="en-US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1 161 268</a:t>
            </a:r>
            <a:r>
              <a:rPr lang="ru-RU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 тыс.</a:t>
            </a:r>
            <a:r>
              <a:rPr lang="en-US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руб.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928662" y="1428736"/>
            <a:ext cx="2000264" cy="100013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Плановый объем финансирования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en-US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172 945</a:t>
            </a:r>
            <a:r>
              <a:rPr lang="ru-RU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387460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6957445"/>
              </p:ext>
            </p:extLst>
          </p:nvPr>
        </p:nvGraphicFramePr>
        <p:xfrm>
          <a:off x="179389" y="1510260"/>
          <a:ext cx="4320604" cy="16195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2" name="Лист" r:id="rId4" imgW="4924421" imgH="1038179" progId="Excel.Sheet.8">
                  <p:embed/>
                </p:oleObj>
              </mc:Choice>
              <mc:Fallback>
                <p:oleObj name="Лист" r:id="rId4" imgW="4924421" imgH="1038179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9" y="1510260"/>
                        <a:ext cx="4320604" cy="161951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" name="Text Box 7"/>
          <p:cNvSpPr txBox="1">
            <a:spLocks noChangeArrowheads="1"/>
          </p:cNvSpPr>
          <p:nvPr/>
        </p:nvSpPr>
        <p:spPr bwMode="auto">
          <a:xfrm>
            <a:off x="951842" y="242746"/>
            <a:ext cx="7816354" cy="467852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текущих расходов бюджета по отрасли «Образование» за 2024 год</a:t>
            </a:r>
          </a:p>
        </p:txBody>
      </p:sp>
      <p:sp>
        <p:nvSpPr>
          <p:cNvPr id="1033" name="Text Box 46"/>
          <p:cNvSpPr txBox="1">
            <a:spLocks noChangeArrowheads="1"/>
          </p:cNvSpPr>
          <p:nvPr/>
        </p:nvSpPr>
        <p:spPr bwMode="auto">
          <a:xfrm>
            <a:off x="377666" y="804416"/>
            <a:ext cx="5080000" cy="584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eaLnBrk="1" hangingPunct="1">
              <a:tabLst>
                <a:tab pos="542925" algn="l"/>
              </a:tabLst>
              <a:defRPr/>
            </a:pPr>
            <a:r>
              <a:rPr lang="ru-RU" altLang="ru-RU" sz="1600" dirty="0" smtClean="0">
                <a:solidFill>
                  <a:schemeClr val="accent1"/>
                </a:solidFill>
                <a:latin typeface="+mj-lt"/>
              </a:rPr>
              <a:t>Предоставление образовательных услуг общего образования, тыс. рублей</a:t>
            </a:r>
          </a:p>
        </p:txBody>
      </p:sp>
      <p:sp>
        <p:nvSpPr>
          <p:cNvPr id="16393" name="Номер слайда 26"/>
          <p:cNvSpPr>
            <a:spLocks noGrp="1"/>
          </p:cNvSpPr>
          <p:nvPr>
            <p:ph type="sldNum" sz="quarter" idx="12"/>
          </p:nvPr>
        </p:nvSpPr>
        <p:spPr bwMode="auto">
          <a:xfrm>
            <a:off x="7011988" y="6381750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400" dirty="0" smtClean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400" dirty="0" smtClean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16394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7887549"/>
              </p:ext>
            </p:extLst>
          </p:nvPr>
        </p:nvGraphicFramePr>
        <p:xfrm>
          <a:off x="441325" y="4049770"/>
          <a:ext cx="2841625" cy="208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3" r:id="rId6" imgW="2840982" imgH="2085013" progId="Excel.Sheet.8">
                  <p:embed/>
                </p:oleObj>
              </mc:Choice>
              <mc:Fallback>
                <p:oleObj r:id="rId6" imgW="2840982" imgH="2085013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325" y="4049770"/>
                        <a:ext cx="2841625" cy="2084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5" name="Text Box 46"/>
          <p:cNvSpPr txBox="1">
            <a:spLocks noChangeArrowheads="1"/>
          </p:cNvSpPr>
          <p:nvPr/>
        </p:nvSpPr>
        <p:spPr bwMode="auto">
          <a:xfrm>
            <a:off x="372911" y="3958317"/>
            <a:ext cx="6286544" cy="52322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tabLst>
                <a:tab pos="447675" algn="l"/>
                <a:tab pos="542925" algn="l"/>
              </a:tabLst>
              <a:defRPr/>
            </a:pPr>
            <a:r>
              <a:rPr lang="ru-RU" altLang="ru-RU" sz="1600" dirty="0" smtClean="0">
                <a:solidFill>
                  <a:schemeClr val="accent1"/>
                </a:solidFill>
                <a:latin typeface="+mj-lt"/>
              </a:rPr>
              <a:t>Реализация социальных функций системы «Образование»,  </a:t>
            </a:r>
            <a:r>
              <a:rPr lang="ru-RU" altLang="ru-RU" sz="1200" dirty="0" smtClean="0">
                <a:solidFill>
                  <a:schemeClr val="accent1"/>
                </a:solidFill>
                <a:latin typeface="+mj-lt"/>
              </a:rPr>
              <a:t>тыс. руб.     </a:t>
            </a:r>
          </a:p>
        </p:txBody>
      </p:sp>
      <p:sp>
        <p:nvSpPr>
          <p:cNvPr id="14" name="AutoShape 12"/>
          <p:cNvSpPr>
            <a:spLocks noChangeArrowheads="1"/>
          </p:cNvSpPr>
          <p:nvPr/>
        </p:nvSpPr>
        <p:spPr bwMode="gray">
          <a:xfrm>
            <a:off x="4786313" y="1849438"/>
            <a:ext cx="4000500" cy="368300"/>
          </a:xfrm>
          <a:prstGeom prst="rect">
            <a:avLst/>
          </a:prstGeom>
          <a:solidFill>
            <a:srgbClr val="45B9A3"/>
          </a:solidFill>
          <a:ln w="3175">
            <a:solidFill>
              <a:schemeClr val="bg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Средняя заработная плата, рублей в месяц</a:t>
            </a:r>
            <a:endParaRPr lang="en-US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gray">
          <a:xfrm>
            <a:off x="4786312" y="3284984"/>
            <a:ext cx="1857375" cy="415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77 476,0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рублей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AutoShape 12"/>
          <p:cNvSpPr>
            <a:spLocks noChangeArrowheads="1"/>
          </p:cNvSpPr>
          <p:nvPr/>
        </p:nvSpPr>
        <p:spPr bwMode="gray">
          <a:xfrm>
            <a:off x="3348126" y="4500570"/>
            <a:ext cx="5357849" cy="57150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Социальная поддержка семей, имеющих детей дошкольного возраста 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11 038 тыс. руб.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AutoShape 12"/>
          <p:cNvSpPr>
            <a:spLocks noChangeArrowheads="1"/>
          </p:cNvSpPr>
          <p:nvPr/>
        </p:nvSpPr>
        <p:spPr bwMode="gray">
          <a:xfrm>
            <a:off x="4802080" y="2420888"/>
            <a:ext cx="1857375" cy="660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Педагоги общего образования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AutoShape 12"/>
          <p:cNvSpPr>
            <a:spLocks noChangeArrowheads="1"/>
          </p:cNvSpPr>
          <p:nvPr/>
        </p:nvSpPr>
        <p:spPr bwMode="gray">
          <a:xfrm>
            <a:off x="6858000" y="3284984"/>
            <a:ext cx="1928813" cy="415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63 009,0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рублей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AutoShape 12"/>
          <p:cNvSpPr>
            <a:spLocks noChangeArrowheads="1"/>
          </p:cNvSpPr>
          <p:nvPr/>
        </p:nvSpPr>
        <p:spPr bwMode="gray">
          <a:xfrm>
            <a:off x="6858000" y="2438351"/>
            <a:ext cx="1928813" cy="6429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Педагоги дошкольного образования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AutoShape 12"/>
          <p:cNvSpPr>
            <a:spLocks noChangeArrowheads="1"/>
          </p:cNvSpPr>
          <p:nvPr/>
        </p:nvSpPr>
        <p:spPr bwMode="gray">
          <a:xfrm>
            <a:off x="3357554" y="5143512"/>
            <a:ext cx="5357849" cy="64294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Организация бесплатного горячего питания обучающихся, получающих начальное общее образование в муниципальных образовательных организациях 20 625 тыс. руб.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AutoShape 12"/>
          <p:cNvSpPr>
            <a:spLocks noChangeArrowheads="1"/>
          </p:cNvSpPr>
          <p:nvPr/>
        </p:nvSpPr>
        <p:spPr bwMode="gray">
          <a:xfrm>
            <a:off x="985197" y="1582731"/>
            <a:ext cx="1211262" cy="533414"/>
          </a:xfrm>
          <a:prstGeom prst="rect">
            <a:avLst/>
          </a:prstGeom>
          <a:noFill/>
          <a:ln w="3175">
            <a:noFill/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415 098</a:t>
            </a:r>
          </a:p>
          <a:p>
            <a:pPr algn="ctr">
              <a:lnSpc>
                <a:spcPct val="90000"/>
              </a:lnSpc>
              <a:defRPr/>
            </a:pPr>
            <a:endParaRPr lang="ru-RU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AutoShape 12"/>
          <p:cNvSpPr>
            <a:spLocks noChangeArrowheads="1"/>
          </p:cNvSpPr>
          <p:nvPr/>
        </p:nvSpPr>
        <p:spPr bwMode="gray">
          <a:xfrm>
            <a:off x="1293272" y="4806212"/>
            <a:ext cx="1169972" cy="571504"/>
          </a:xfrm>
          <a:prstGeom prst="rect">
            <a:avLst/>
          </a:prstGeom>
          <a:noFill/>
          <a:ln w="3175">
            <a:noFill/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endParaRPr lang="ru-RU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53 687</a:t>
            </a:r>
          </a:p>
          <a:p>
            <a:pPr algn="ctr">
              <a:lnSpc>
                <a:spcPct val="90000"/>
              </a:lnSpc>
              <a:defRPr/>
            </a:pPr>
            <a:endParaRPr lang="ru-RU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AutoShape 12"/>
          <p:cNvSpPr>
            <a:spLocks noChangeArrowheads="1"/>
          </p:cNvSpPr>
          <p:nvPr/>
        </p:nvSpPr>
        <p:spPr bwMode="gray">
          <a:xfrm>
            <a:off x="3357554" y="5857892"/>
            <a:ext cx="5357849" cy="57150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Обеспечение мероприятий по организации питания обучающихся образовательных организаций, реализующих программы общего образования 22 024 тыс. руб.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57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500035" y="428604"/>
            <a:ext cx="778674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5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выполнения</a:t>
            </a:r>
            <a:r>
              <a:rPr lang="ru-RU" sz="1500" b="1" dirty="0" smtClean="0">
                <a:ln w="10541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муниципальной  программы «Основные </a:t>
            </a:r>
            <a:r>
              <a:rPr lang="ru-RU" sz="1500" b="1" dirty="0">
                <a:ln w="10541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 градостроительной </a:t>
            </a:r>
            <a:r>
              <a:rPr lang="ru-RU" sz="1500" b="1" dirty="0" smtClean="0">
                <a:ln w="10541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 в </a:t>
            </a:r>
            <a:r>
              <a:rPr lang="ru-RU" sz="1500" b="1" dirty="0">
                <a:ln w="10541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Уватском муниципальном </a:t>
            </a:r>
            <a:r>
              <a:rPr lang="ru-RU" sz="1500" b="1" dirty="0" smtClean="0">
                <a:ln w="10541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районе» за 2024 год </a:t>
            </a:r>
            <a:r>
              <a:rPr lang="ru-RU" sz="1500" b="1" dirty="0">
                <a:ln w="1270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освоению финансовых средств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004203"/>
              </p:ext>
            </p:extLst>
          </p:nvPr>
        </p:nvGraphicFramePr>
        <p:xfrm>
          <a:off x="323528" y="1700808"/>
          <a:ext cx="8536461" cy="3873919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827948"/>
                <a:gridCol w="3958398"/>
                <a:gridCol w="1262326"/>
                <a:gridCol w="1296144"/>
                <a:gridCol w="1191645"/>
              </a:tblGrid>
              <a:tr h="768891"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задачи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Финансовые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затраты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реализацию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программы 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(тыс. руб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.)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indent="-5715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Выполнение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%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8273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(план)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(факт)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6631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88900" algn="just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Развитие территорий сельских поселений, улучшение инвестиционной привлекательности населенных пунктов Уватского муниципального района путем разработки качественной градостроительной документации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190"/>
                        </a:lnSpc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3 300,00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3 150,00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95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29363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88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ведения информационного банка данных градостроительной деятельности Уватского муниципального района и систематизация сведений информационного банка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190"/>
                        </a:lnSpc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1 916,00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1 892,90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99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59974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91440" algn="just">
                        <a:lnSpc>
                          <a:spcPts val="119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190"/>
                        </a:lnSpc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71771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91440" algn="l">
                        <a:lnSpc>
                          <a:spcPts val="97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ИТОГО: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190"/>
                        </a:lnSpc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5 216,00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5 042,90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97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201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76243" y="336838"/>
            <a:ext cx="806489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ln w="1270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выполнения муниципальной программы </a:t>
            </a:r>
          </a:p>
          <a:p>
            <a:pPr algn="ctr"/>
            <a:r>
              <a:rPr lang="ru-RU" sz="1500" b="1" dirty="0" smtClean="0">
                <a:ln w="1270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«Основные направления градостроительной политики в Уватском муниципальном районе» за 2024 год по показателям эффективности</a:t>
            </a:r>
            <a:endParaRPr lang="ru-RU" sz="1500" b="1" dirty="0">
              <a:ln w="12700">
                <a:noFill/>
                <a:prstDash val="solid"/>
              </a:ln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233804"/>
              </p:ext>
            </p:extLst>
          </p:nvPr>
        </p:nvGraphicFramePr>
        <p:xfrm>
          <a:off x="970997" y="1628800"/>
          <a:ext cx="6875388" cy="2926080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571465"/>
                <a:gridCol w="3848840"/>
                <a:gridCol w="1308414"/>
                <a:gridCol w="1146669"/>
              </a:tblGrid>
              <a:tr h="373682">
                <a:tc rowSpan="2"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 grid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 составляющих показателя по годам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01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(план)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(факт)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</a:tr>
              <a:tr h="362961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государственных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муниципальных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услуг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получение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градостроительного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плана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земельного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участка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выдача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разрешения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строительство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ввод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объекта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в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эксплуатацию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),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оказываемых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в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электронной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форме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общего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количества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предоставленных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услуг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%</a:t>
                      </a:r>
                      <a:endParaRPr lang="ru-RU" sz="1200" b="0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</a:tr>
              <a:tr h="34484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обеспеченности документами территориального планирования и градостроительного зонирования сельских поселений </a:t>
                      </a:r>
                      <a:r>
                        <a:rPr lang="ru-RU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Уватского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муниципального района, %</a:t>
                      </a:r>
                      <a:endParaRPr lang="ru-RU" sz="1200" b="0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76281" y="5013176"/>
            <a:ext cx="8488737" cy="129266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lvl="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3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Реализация программы направлена на повышение инвестиционной привлекательности населенных пунктов </a:t>
            </a:r>
            <a:r>
              <a:rPr lang="ru-RU" altLang="ru-RU" sz="13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создание </a:t>
            </a:r>
            <a:r>
              <a:rPr lang="ru-RU" altLang="ru-RU" sz="13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условий их комплексного устойчивого развития, обеспечение органов государственной власти, органов местного самоуправления, физических и юридических лиц достоверными сведениями, необходимыми для осуществления градостроительной, инвестиционной и иной хозяйственной деятельности, проведения землеустройства.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endParaRPr lang="ru-RU" sz="1300" b="1" dirty="0">
              <a:ln w="12700">
                <a:noFill/>
                <a:prstDash val="solid"/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3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 bwMode="auto">
          <a:xfrm>
            <a:off x="337110" y="1124744"/>
            <a:ext cx="5952072" cy="114648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300" b="1" strike="noStrike" spc="-1">
                <a:solidFill>
                  <a:srgbClr val="FF0000"/>
                </a:solidFill>
                <a:latin typeface="Arial"/>
              </a:rPr>
              <a:t>На территории Уватского муниципального района по данным Единого реестра Федеральной налоговой службы на 01.01.2025 - 411 субъекта малого предпринимательства (102 % к 2023г.), в том числе: </a:t>
            </a:r>
            <a:r>
              <a:rPr lang="ru-RU" sz="1300" b="1" spc="-1">
                <a:solidFill>
                  <a:srgbClr val="FF0000"/>
                </a:solidFill>
                <a:latin typeface="Arial"/>
              </a:rPr>
              <a:t>322</a:t>
            </a:r>
            <a:r>
              <a:rPr lang="ru-RU" sz="1300" b="1" strike="noStrike" spc="-1">
                <a:solidFill>
                  <a:srgbClr val="FF0000"/>
                </a:solidFill>
                <a:latin typeface="Arial"/>
              </a:rPr>
              <a:t> индивидуальных предпринимателей (104,5 % к 2023г.), 89 юридических лиц (93,7 % к 2023г.). </a:t>
            </a:r>
            <a:endParaRPr lang="ru-RU" sz="1300" b="0" strike="noStrike" spc="-1">
              <a:latin typeface="Arial"/>
            </a:endParaRPr>
          </a:p>
        </p:txBody>
      </p:sp>
      <p:pic>
        <p:nvPicPr>
          <p:cNvPr id="46" name="Picture 4"/>
          <p:cNvPicPr/>
          <p:nvPr/>
        </p:nvPicPr>
        <p:blipFill>
          <a:blip r:embed="rId2"/>
          <a:stretch/>
        </p:blipFill>
        <p:spPr bwMode="auto">
          <a:xfrm>
            <a:off x="6583320" y="908720"/>
            <a:ext cx="2395800" cy="1278000"/>
          </a:xfrm>
          <a:prstGeom prst="rect">
            <a:avLst/>
          </a:prstGeom>
          <a:ln>
            <a:noFill/>
          </a:ln>
        </p:spPr>
      </p:pic>
      <p:graphicFrame>
        <p:nvGraphicFramePr>
          <p:cNvPr id="48" name="Table 3"/>
          <p:cNvGraphicFramePr>
            <a:graphicFrameLocks/>
          </p:cNvGraphicFramePr>
          <p:nvPr/>
        </p:nvGraphicFramePr>
        <p:xfrm>
          <a:off x="263880" y="2291396"/>
          <a:ext cx="8799480" cy="4206240"/>
        </p:xfrm>
        <a:graphic>
          <a:graphicData uri="http://schemas.openxmlformats.org/drawingml/2006/table">
            <a:tbl>
              <a:tblPr/>
              <a:tblGrid>
                <a:gridCol w="6396352"/>
                <a:gridCol w="648072"/>
                <a:gridCol w="864096"/>
                <a:gridCol w="890960"/>
              </a:tblGrid>
              <a:tr h="364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1" strike="noStrike" spc="-1">
                          <a:latin typeface="Times New Roman"/>
                        </a:rPr>
                        <a:t>Показатель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  <a:round/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1" strike="noStrike" spc="-1">
                          <a:latin typeface="Times New Roman"/>
                        </a:rPr>
                        <a:t>Ед. изм.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  <a:round/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1" strike="noStrike" spc="-1">
                          <a:latin typeface="Times New Roman"/>
                        </a:rPr>
                        <a:t>2024 год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1" strike="noStrike" spc="-1">
                          <a:latin typeface="Times New Roman"/>
                        </a:rPr>
                        <a:t>(план)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  <a:round/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1" strike="noStrike" spc="-1">
                          <a:latin typeface="Times New Roman"/>
                        </a:rPr>
                        <a:t>2024 год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1" strike="noStrike" spc="-1">
                          <a:latin typeface="Times New Roman"/>
                        </a:rPr>
                        <a:t>(факт)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  <a:round/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244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Число субъектов малого и среднего предпринимательства в расчете на 10 тыс. человек населения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  <a:round/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Ед.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  <a:round/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218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  <a:round/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220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  <a:round/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432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Доля закупок товаров, работ, услуг для обеспечения муниципальных нужд, размещенных у субъектов малого предпринимательства, социально-ориентированных некоммерческих организаций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  <a:round/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  <a:round/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Не менее 25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  <a:round/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68,18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  <a:round/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329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Доходы местного бюджета от поступления местных налогов и специальных налоговых режимов на душу населения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  <a:round/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тыс.руб.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  <a:round/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1,55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  <a:round/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1,83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  <a:round/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27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Количество вновь созданных субъектов малого и среднего предпринимательства в расчете на 10 тыс. чел.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  <a:round/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Ед.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  <a:round/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  <a:round/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38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  <a:round/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Объем инвестиций в основной капитал (за исключением бюджетных средств) в расчете на 1 жителя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  <a:round/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  <a:round/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тыс. руб.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  <a:round/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2 643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  <a:round/>
                    </a:lnL>
                    <a:lnR w="9360" algn="ctr">
                      <a:solidFill>
                        <a:srgbClr val="A7EA52"/>
                      </a:solidFill>
                      <a:round/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3 165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  <a:round/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493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Количество создаваемых рабочих мест в рамках завершенных в отчетном году инвестиционных проектов, учтенных в реестре инвестиционных проектов Тюменской области, в расчете на 10 тыс. человек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Ед.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517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Количество реализуемых и сопровождаемых инвестиционных проектов, учтенных в реестре инвестиционных проектов Тюменской области, в городских округах и муниципальных районах, в расчете на 10 тыс. человек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Ед.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</a:tbl>
          </a:graphicData>
        </a:graphic>
      </p:graphicFrame>
      <p:sp>
        <p:nvSpPr>
          <p:cNvPr id="49" name="CustomShape 4"/>
          <p:cNvSpPr/>
          <p:nvPr/>
        </p:nvSpPr>
        <p:spPr bwMode="auto">
          <a:xfrm>
            <a:off x="348120" y="119125"/>
            <a:ext cx="8632799" cy="100476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500" b="1" strike="noStrike" spc="-1">
                <a:solidFill>
                  <a:srgbClr val="21306A"/>
                </a:solidFill>
                <a:latin typeface="Arial"/>
              </a:rPr>
              <a:t>Муниципальная программа </a:t>
            </a:r>
            <a:endParaRPr lang="ru-RU" sz="1500" b="0" strike="noStrike" spc="-1"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500" b="1" strike="noStrike" spc="-1">
                <a:solidFill>
                  <a:srgbClr val="21306A"/>
                </a:solidFill>
                <a:latin typeface="Arial"/>
              </a:rPr>
              <a:t>«Основные направления стратегического развития инвестиционной деятельности, малого и среднего предпринимательства в Уватском муниципальном районе» </a:t>
            </a:r>
            <a:endParaRPr lang="ru-RU" sz="1500" b="0" strike="noStrike" spc="-1"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500" b="1" strike="noStrike" spc="-1">
                <a:solidFill>
                  <a:srgbClr val="21306A"/>
                </a:solidFill>
                <a:latin typeface="Arial"/>
              </a:rPr>
              <a:t>за 2024 год</a:t>
            </a:r>
            <a:endParaRPr lang="ru-RU" sz="1500" b="0" strike="noStrike" spc="-1">
              <a:latin typeface="Arial"/>
            </a:endParaRPr>
          </a:p>
        </p:txBody>
      </p:sp>
      <p:sp>
        <p:nvSpPr>
          <p:cNvPr id="2142238240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FBF7F92-8EB5-EC0C-E804-5495505453A2}" type="slidenum">
              <a:rPr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8330000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" name="CustomShape 2"/>
          <p:cNvSpPr/>
          <p:nvPr/>
        </p:nvSpPr>
        <p:spPr bwMode="auto">
          <a:xfrm>
            <a:off x="524743" y="5980813"/>
            <a:ext cx="8295727" cy="688545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defRPr/>
            </a:pPr>
            <a:endParaRPr lang="ru-RU" sz="1000" b="0" strike="noStrike" spc="0"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000" b="1" strike="noStrike" spc="-1">
                <a:solidFill>
                  <a:srgbClr val="000000"/>
                </a:solidFill>
                <a:latin typeface="Arial"/>
                <a:ea typeface="Times New Roman"/>
              </a:rPr>
              <a:t>Реализация Программы окажет позитивное влияние на экономическую и социальную ситуацию в районе в целом, будет способствовать улучшению инвестиционного климата, развитию инфраструктуры района, повышению конкурентоспособности субъектов малого и среднего предпринимательства и улучшению качества предоставляемых услуг.</a:t>
            </a:r>
            <a:endParaRPr lang="ru-RU" sz="1000" b="1" strike="noStrike" spc="0">
              <a:solidFill>
                <a:srgbClr val="000000"/>
              </a:solidFill>
              <a:latin typeface="Arial"/>
              <a:ea typeface="Times New Roman"/>
            </a:endParaRPr>
          </a:p>
        </p:txBody>
      </p:sp>
      <p:graphicFrame>
        <p:nvGraphicFramePr>
          <p:cNvPr id="48" name="Table 3"/>
          <p:cNvGraphicFramePr>
            <a:graphicFrameLocks/>
          </p:cNvGraphicFramePr>
          <p:nvPr/>
        </p:nvGraphicFramePr>
        <p:xfrm>
          <a:off x="382139" y="349319"/>
          <a:ext cx="8580936" cy="5250058"/>
        </p:xfrm>
        <a:graphic>
          <a:graphicData uri="http://schemas.openxmlformats.org/drawingml/2006/table">
            <a:tbl>
              <a:tblPr/>
              <a:tblGrid>
                <a:gridCol w="6406176"/>
                <a:gridCol w="713520"/>
                <a:gridCol w="729176"/>
                <a:gridCol w="732064"/>
              </a:tblGrid>
              <a:tr h="4507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1" strike="noStrike" spc="-1">
                          <a:latin typeface="Times New Roman"/>
                        </a:rPr>
                        <a:t>Показатель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1" strike="noStrike" spc="-1">
                          <a:latin typeface="Times New Roman"/>
                        </a:rPr>
                        <a:t>Ед. изм.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1" strike="noStrike" spc="-1">
                          <a:latin typeface="Times New Roman"/>
                        </a:rPr>
                        <a:t>2024 год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1" strike="noStrike" spc="-1">
                          <a:latin typeface="Times New Roman"/>
                        </a:rPr>
                        <a:t>(план)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1" strike="noStrike" spc="-1">
                          <a:latin typeface="Times New Roman"/>
                        </a:rPr>
                        <a:t>2024 год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1" strike="noStrike" spc="-1">
                          <a:latin typeface="Times New Roman"/>
                        </a:rPr>
                        <a:t>(факт)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6274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Прирост количества объектов имущества в перечне муниципального имущества Тюменской области, предоставляемого во владение и (или) в пользование субъектам МСП и организациям, образующим инфраструктуру поддержки субъектов МСП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-4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-3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8041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Доля сданных в аренду МСП и организациям, образующим инфраструктуру поддержки субъектов МСП, объектов недвижимости имущества, включенных в перечни муниципального имущества, в общем количестве объектов недвижимого имущества, включенных в указанные перечни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85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88,46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5011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latin typeface="Times New Roman"/>
                          <a:cs typeface="Times New Roman"/>
                        </a:rPr>
                        <a:t>Количество предприятий, осуществляющих социально-ориентированную деятельность, в расчете на 10 тыс. чел населения</a:t>
                      </a: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latin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latin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latin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329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latin typeface="Times New Roman"/>
                          <a:cs typeface="Times New Roman"/>
                        </a:rPr>
                        <a:t>Количество публикаций в газете «Уватские известия»</a:t>
                      </a: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latin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latin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latin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6274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latin typeface="Times New Roman"/>
                          <a:cs typeface="Times New Roman"/>
                        </a:rPr>
                        <a:t>Доля инвестиционных проектов в сфере нефтедобычи с муниципальной поддержкой в общем числе инвестиционных проектов в сфере нефтедобычи, состоящих в реестре инвестиционных проектов Тюменской области</a:t>
                      </a: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latin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latin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0" strike="noStrike" spc="-1">
                          <a:latin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61383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инвестиционных проектов,   реализованных на территории Уватского муниципального района в течение трех лет, предшествующих текущему году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46138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инвестиционных проектов,   реализуемых и планируемых к реализации на территории Уватского муниципального   района в текущем году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78413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Объём инвестиций, направленных на   реализацию инвестиционных проектов на территории Уватского муниципального   района в течение трех лет, предшествующих текущему году, в расчете на 1 жителя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29 000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sz="1200" b="0" i="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31 024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3032074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50" name="Table 1"/>
          <p:cNvGraphicFramePr>
            <a:graphicFrameLocks/>
          </p:cNvGraphicFramePr>
          <p:nvPr/>
        </p:nvGraphicFramePr>
        <p:xfrm>
          <a:off x="107640" y="188640"/>
          <a:ext cx="8856720" cy="6153912"/>
        </p:xfrm>
        <a:graphic>
          <a:graphicData uri="http://schemas.openxmlformats.org/drawingml/2006/table">
            <a:tbl>
              <a:tblPr/>
              <a:tblGrid>
                <a:gridCol w="7121160"/>
                <a:gridCol w="850320"/>
                <a:gridCol w="885240"/>
              </a:tblGrid>
              <a:tr h="41364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200" b="1" strike="noStrike" spc="-1">
                          <a:solidFill>
                            <a:srgbClr val="21306A"/>
                          </a:solidFill>
                          <a:latin typeface="Times New Roman"/>
                        </a:rPr>
                        <a:t>Перечень мероприятий программы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Финансовые затраты,  тыс.руб.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31752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2024 год (план)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2024 год (факт)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413640">
                <a:tc gridSpan="3">
                  <a:txBody>
                    <a:bodyPr/>
                    <a:lstStyle/>
                    <a:p>
                      <a:pPr marL="360" indent="0" algn="ctr">
                        <a:lnSpc>
                          <a:spcPct val="114999"/>
                        </a:lnSpc>
                        <a:buClr>
                          <a:srgbClr val="000000"/>
                        </a:buClr>
                        <a:buFont typeface="StarSymbol"/>
                        <a:buNone/>
                        <a:defRPr/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Цель 1 Формирование условий для развития предпринимательства в Уватском муниципальном районе</a:t>
                      </a:r>
                      <a:endParaRPr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Задача  Поддержка субъектов малого и среднего предпринимательства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258296"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1. 1. Организация участия предпринимателей Уватского муниципального района в ежегодных районных конкурсах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36,9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36,9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279628"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1.2. Изготовление печатной и полиграфической продукции в целях популяризации предпринимательской деятельности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755908"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1.3. </a:t>
                      </a: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ahoma"/>
                          <a:cs typeface="Times New Roman"/>
                        </a:rPr>
                        <a:t>Оказание имущественной поддержки субъектам малого и среднего предпринимательства в форме предоставления во владение и (или) пользование муниципального имущества (за исключением земельных участков) из Перечня, для организации и осуществления предпринимательской деятельности на возмездной основе с применением корректирующего коэффициента (муниципальная преференция*)</a:t>
                      </a:r>
                      <a:endParaRPr sz="1200" b="0" strike="noStrike" spc="-1">
                        <a:latin typeface="Times New Roman"/>
                        <a:cs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48151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strike="noStrike" spc="-1">
                          <a:latin typeface="Times New Roman"/>
                          <a:ea typeface="Tahoma"/>
                          <a:cs typeface="Times New Roman"/>
                        </a:rPr>
                        <a:t>1.4. Увеличение доли сданных в аренду субъектам МСП и организациям, образующим инфраструктуру поддержки субъектов МСП, объектов недвижимости имущества, включенных в перечни муниципального имущества, в общем количестве объектов недвижимого имущества, включенных в указанные перечни</a:t>
                      </a:r>
                      <a:endParaRPr sz="1200" b="0" strike="noStrike" spc="-1">
                        <a:latin typeface="Times New Roman"/>
                        <a:cs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1.5. Содействие в продвижении продукции местных товаропроизводителей на рынках области</a:t>
                      </a:r>
                      <a:endParaRPr sz="1200" b="0" strike="noStrike" spc="-1">
                        <a:latin typeface="Times New Roman"/>
                        <a:cs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252720"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1.6. Организация и проведение ярмарок на территории района, участие в областных ярмарках</a:t>
                      </a:r>
                      <a:endParaRPr sz="1200" b="0" strike="noStrike" spc="-1">
                        <a:latin typeface="Times New Roman"/>
                        <a:cs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298920">
                <a:tc gridSpan="3"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Задача Создание новых социально-ориентированных субъектов малого и среднего предпринимательства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252720"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2.1. Организация и проведение мероприятий для субъектов социального предпринимательства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413640"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2.2. Ведение мониторинга деятельности субъектов социального предпринимательства, зарегистрированных на территории Уватского муниципального района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252720"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2.3. Обеспечение размещения информации в СМИ о социальном предпринимательстве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650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51" name="Table 1"/>
          <p:cNvGraphicFramePr>
            <a:graphicFrameLocks/>
          </p:cNvGraphicFramePr>
          <p:nvPr/>
        </p:nvGraphicFramePr>
        <p:xfrm>
          <a:off x="143639" y="100035"/>
          <a:ext cx="8856720" cy="5911518"/>
        </p:xfrm>
        <a:graphic>
          <a:graphicData uri="http://schemas.openxmlformats.org/drawingml/2006/table">
            <a:tbl>
              <a:tblPr/>
              <a:tblGrid>
                <a:gridCol w="6930000"/>
                <a:gridCol w="990000"/>
                <a:gridCol w="936720"/>
              </a:tblGrid>
              <a:tr h="41364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100" b="1" strike="noStrike" spc="-1">
                          <a:solidFill>
                            <a:srgbClr val="21306A"/>
                          </a:solidFill>
                          <a:latin typeface="Times New Roman"/>
                        </a:rPr>
                        <a:t>Перечень мероприятий программы</a:t>
                      </a:r>
                      <a:endParaRPr sz="11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Финансовые затраты на </a:t>
                      </a:r>
                      <a:endParaRPr sz="11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реализацию программы,  тыс.руб.</a:t>
                      </a:r>
                      <a:endParaRPr sz="11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31752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2024 год (план)</a:t>
                      </a:r>
                      <a:endParaRPr sz="11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2024 год (факт)</a:t>
                      </a:r>
                      <a:endParaRPr sz="11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236964">
                <a:tc gridSpan="3"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100" b="1" strike="noStrike" spc="-1">
                          <a:latin typeface="Times New Roman"/>
                          <a:cs typeface="Times New Roman"/>
                        </a:rPr>
                        <a:t>Задача Повышение эффективности информационного обеспечения субъектов  малого и среднего предпринимательства</a:t>
                      </a:r>
                      <a:endParaRPr sz="1100" b="1" strike="noStrike" spc="-1">
                        <a:latin typeface="Times New Roman"/>
                        <a:cs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252720"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100" b="0" strike="noStrike" spc="-1">
                          <a:latin typeface="Times New Roman"/>
                          <a:cs typeface="Times New Roman"/>
                        </a:rPr>
                        <a:t>3.1 Размещение на сайте Уватского муниципального района нормативно-правовых актов, информационно-справочных материалов, касающихся деятельности малого и среднего предпринимательства. Развитие и функционирование раздела «Малый (средний) бизнес» на сайте Уватского муниципального района</a:t>
                      </a:r>
                      <a:endParaRPr sz="1100" b="0" strike="noStrike" spc="-1">
                        <a:latin typeface="Times New Roman"/>
                        <a:cs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100" b="0" strike="noStrike" spc="-1">
                          <a:latin typeface="Arial"/>
                        </a:rPr>
                        <a:t>-</a:t>
                      </a:r>
                      <a:endParaRPr sz="11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100" b="0" strike="noStrike" spc="-1">
                          <a:latin typeface="Arial"/>
                        </a:rPr>
                        <a:t>-</a:t>
                      </a:r>
                      <a:endParaRPr sz="11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413640"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100" b="0" strike="noStrike" spc="-1">
                          <a:latin typeface="Times New Roman"/>
                          <a:cs typeface="Times New Roman"/>
                        </a:rPr>
                        <a:t>3.2. Размещение публикаций в газете «Уватские известия» о мерах, направленных на поддержку малого и среднего предпринимательства, популяризацию предпринимательства</a:t>
                      </a:r>
                      <a:endParaRPr sz="1100" b="0" strike="noStrike" spc="-1">
                        <a:latin typeface="Times New Roman"/>
                        <a:cs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100" b="0" strike="noStrike" spc="-1">
                          <a:latin typeface="Arial"/>
                        </a:rPr>
                        <a:t>-</a:t>
                      </a:r>
                      <a:endParaRPr sz="11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100" b="0" strike="noStrike" spc="-1">
                          <a:latin typeface="Arial"/>
                        </a:rPr>
                        <a:t>-</a:t>
                      </a:r>
                      <a:endParaRPr sz="11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413640">
                <a:tc gridSpan="3"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Цель 2. Развитие инвестиционной деятельности на территории Уватского района</a:t>
                      </a:r>
                      <a:endParaRPr sz="11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Задача Формирование благоприятного инвестиционного климата и привлечение инвесторов</a:t>
                      </a:r>
                      <a:endParaRPr sz="11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252720"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1.1. Ведение реестра реализуемых проектов, реестра </a:t>
                      </a:r>
                      <a:r>
                        <a:rPr lang="ru-RU" sz="1100" b="0" strike="noStrike" spc="0">
                          <a:solidFill>
                            <a:srgbClr val="000000"/>
                          </a:solidFill>
                          <a:latin typeface="Times New Roman"/>
                        </a:rPr>
                        <a:t>инвестиционных площадок муниципального района</a:t>
                      </a:r>
                      <a:endParaRPr sz="11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sz="11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sz="11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252720"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1.2. Реализация муниципального инвестиционного стандарта </a:t>
                      </a:r>
                      <a:endParaRPr sz="11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sz="11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sz="11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413640"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1.3. Изготовление печатной и полиграфической продукции, содержащей информацию об Уватском районе, инвестиционных предложениях и инвестиционных площадках.</a:t>
                      </a:r>
                      <a:endParaRPr sz="11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100" b="0" strike="noStrike" spc="-1">
                          <a:latin typeface="Arial"/>
                        </a:rPr>
                        <a:t>-</a:t>
                      </a:r>
                      <a:endParaRPr sz="11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100" b="0" strike="noStrike" spc="-1">
                          <a:latin typeface="Arial"/>
                        </a:rPr>
                        <a:t>-</a:t>
                      </a:r>
                      <a:endParaRPr sz="11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413640"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100" b="0" strike="noStrike" spc="-1">
                          <a:latin typeface="Times New Roman"/>
                          <a:cs typeface="Times New Roman"/>
                        </a:rPr>
                        <a:t>1.4. Повышение конкурентоспособности и инвестиционной привлекательности  Уватского муниципального района</a:t>
                      </a:r>
                      <a:endParaRPr sz="1100" b="0" strike="noStrike" spc="-1">
                        <a:latin typeface="Times New Roman"/>
                        <a:cs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100" b="0" strike="noStrike" spc="-1">
                          <a:latin typeface="Times New Roman"/>
                          <a:cs typeface="Times New Roman"/>
                        </a:rPr>
                        <a:t>740,0</a:t>
                      </a:r>
                      <a:endParaRPr sz="1100" b="0" strike="noStrike" spc="-1">
                        <a:latin typeface="Times New Roman"/>
                        <a:cs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100" b="0" strike="noStrike" spc="-1">
                          <a:latin typeface="Times New Roman"/>
                          <a:cs typeface="Times New Roman"/>
                        </a:rPr>
                        <a:t>740,0</a:t>
                      </a:r>
                      <a:endParaRPr sz="1100" b="0" strike="noStrike" spc="-1">
                        <a:latin typeface="Times New Roman"/>
                        <a:cs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288720"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100" b="0" strike="noStrike" spc="-1">
                          <a:latin typeface="Times New Roman"/>
                          <a:cs typeface="Times New Roman"/>
                        </a:rPr>
                        <a:t>1.5. Сокращение сроков оказания муниципальных услуг при реализации инвестиционного проекта</a:t>
                      </a:r>
                      <a:endParaRPr sz="1100" b="0" strike="noStrike" spc="-1">
                        <a:latin typeface="Times New Roman"/>
                        <a:cs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100" b="0" strike="noStrike" spc="-1">
                          <a:latin typeface="Times New Roman"/>
                          <a:cs typeface="Times New Roman"/>
                        </a:rPr>
                        <a:t>-</a:t>
                      </a:r>
                      <a:endParaRPr sz="1100" b="0" strike="noStrike" spc="-1">
                        <a:latin typeface="Times New Roman"/>
                        <a:cs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100" b="0" strike="noStrike" spc="-1">
                          <a:latin typeface="Times New Roman"/>
                          <a:cs typeface="Times New Roman"/>
                        </a:rPr>
                        <a:t>-</a:t>
                      </a:r>
                      <a:endParaRPr sz="1100" b="0" strike="noStrike" spc="-1">
                        <a:latin typeface="Times New Roman"/>
                        <a:cs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283969">
                <a:tc gridSpan="3"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100" b="1" strike="noStrike" spc="-1">
                          <a:latin typeface="Times New Roman"/>
                          <a:cs typeface="Times New Roman"/>
                        </a:rPr>
                        <a:t>Задача  Муниципальная поддержка инвестиционных проектов Тюменской области на территории Уватского муниципального района</a:t>
                      </a:r>
                      <a:endParaRPr sz="1100" b="1" strike="noStrike" spc="-1">
                        <a:latin typeface="Times New Roman"/>
                        <a:cs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413640"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2.1. Муниципальная поддержка инвестиционного проекта Тюменской области «Вовлечение в разработку новых месторождений углеводородного сырья в Тюменской области»</a:t>
                      </a:r>
                      <a:endParaRPr sz="11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245 000</a:t>
                      </a:r>
                      <a:endParaRPr sz="11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245 000</a:t>
                      </a:r>
                      <a:endParaRPr sz="11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252720"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ИТОГО</a:t>
                      </a:r>
                      <a:endParaRPr sz="1100" b="0" strike="noStrike" spc="-1">
                        <a:latin typeface="Arial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245 776,9</a:t>
                      </a:r>
                      <a:endParaRPr sz="1100" b="1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defRPr/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245 776,9</a:t>
                      </a:r>
                      <a:endParaRPr sz="1100" b="1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8400" marR="68400">
                    <a:lnL w="9360" algn="ctr">
                      <a:solidFill>
                        <a:srgbClr val="A7EA52"/>
                      </a:solidFill>
                    </a:lnL>
                    <a:lnR w="9360" algn="ctr">
                      <a:solidFill>
                        <a:srgbClr val="A7EA52"/>
                      </a:solidFill>
                    </a:lnR>
                    <a:lnT w="9360" algn="ctr">
                      <a:solidFill>
                        <a:srgbClr val="A7EA52"/>
                      </a:solidFill>
                    </a:lnT>
                    <a:lnB w="9360" algn="ctr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027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1"/>
          <p:cNvSpPr/>
          <p:nvPr/>
        </p:nvSpPr>
        <p:spPr>
          <a:xfrm>
            <a:off x="714240" y="172080"/>
            <a:ext cx="7579800" cy="858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>
                <a:solidFill>
                  <a:srgbClr val="21306A"/>
                </a:solidFill>
                <a:latin typeface="Arial"/>
                <a:ea typeface="DejaVu Sans"/>
              </a:rPr>
              <a:t>Информация о реализации муниципальной программы «Развитие малых форм хозяйствования в сельскохозяйственной отрасли Уватского района» за 2024 год</a:t>
            </a:r>
            <a:endParaRPr lang="ru-RU" sz="1600" b="0" strike="noStrike" spc="-1">
              <a:latin typeface="Arial"/>
            </a:endParaRPr>
          </a:p>
        </p:txBody>
      </p:sp>
      <p:graphicFrame>
        <p:nvGraphicFramePr>
          <p:cNvPr id="43" name="Table 2"/>
          <p:cNvGraphicFramePr/>
          <p:nvPr/>
        </p:nvGraphicFramePr>
        <p:xfrm>
          <a:off x="395640" y="4000680"/>
          <a:ext cx="8380800" cy="1838520"/>
        </p:xfrm>
        <a:graphic>
          <a:graphicData uri="http://schemas.openxmlformats.org/drawingml/2006/table">
            <a:tbl>
              <a:tblPr/>
              <a:tblGrid>
                <a:gridCol w="5106600"/>
                <a:gridCol w="1105920"/>
                <a:gridCol w="1080000"/>
                <a:gridCol w="1088280"/>
              </a:tblGrid>
              <a:tr h="466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Показатель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Единица измерения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2024 год план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2024 год факт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247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Заготовка грубых и сочных кормов в расчете на 1 голову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Цн. к. ед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22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22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247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Урожайность зерновых культур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ц/га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15,3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16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402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Объем привлеченных кредитных ресурсов  ЛПХ, КФХ, с/х кооперативами 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млн. руб.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6 361,0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10 393,0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402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Производство скота и птицы (в живом весе) в хозяйствах всех категорий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тонн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212,0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215,0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</a:tbl>
          </a:graphicData>
        </a:graphic>
      </p:graphicFrame>
      <p:sp>
        <p:nvSpPr>
          <p:cNvPr id="44" name="CustomShape 3"/>
          <p:cNvSpPr/>
          <p:nvPr/>
        </p:nvSpPr>
        <p:spPr>
          <a:xfrm>
            <a:off x="1475640" y="3429000"/>
            <a:ext cx="6449040" cy="57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C00000"/>
                </a:solidFill>
                <a:latin typeface="Arial"/>
                <a:ea typeface="DejaVu Sans"/>
              </a:rPr>
              <a:t>Оценка эффективности программы произведена</a:t>
            </a:r>
            <a:endParaRPr lang="ru-RU" sz="16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C00000"/>
                </a:solidFill>
                <a:latin typeface="Arial"/>
                <a:ea typeface="DejaVu Sans"/>
              </a:rPr>
              <a:t>с помощью целевых показателей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45" name="Picture 5"/>
          <p:cNvPicPr/>
          <p:nvPr/>
        </p:nvPicPr>
        <p:blipFill>
          <a:blip r:embed="rId3"/>
          <a:stretch/>
        </p:blipFill>
        <p:spPr>
          <a:xfrm>
            <a:off x="3429000" y="1035000"/>
            <a:ext cx="2434320" cy="2405880"/>
          </a:xfrm>
          <a:prstGeom prst="rect">
            <a:avLst/>
          </a:prstGeom>
          <a:ln w="9360">
            <a:noFill/>
          </a:ln>
        </p:spPr>
      </p:pic>
      <p:pic>
        <p:nvPicPr>
          <p:cNvPr id="46" name="Picture 7"/>
          <p:cNvPicPr/>
          <p:nvPr/>
        </p:nvPicPr>
        <p:blipFill>
          <a:blip r:embed="rId4"/>
          <a:stretch/>
        </p:blipFill>
        <p:spPr>
          <a:xfrm>
            <a:off x="6135840" y="1079640"/>
            <a:ext cx="2240640" cy="2345400"/>
          </a:xfrm>
          <a:prstGeom prst="rect">
            <a:avLst/>
          </a:prstGeom>
          <a:ln w="9360">
            <a:noFill/>
          </a:ln>
        </p:spPr>
      </p:pic>
      <p:pic>
        <p:nvPicPr>
          <p:cNvPr id="47" name="Picture 8"/>
          <p:cNvPicPr/>
          <p:nvPr/>
        </p:nvPicPr>
        <p:blipFill>
          <a:blip r:embed="rId5"/>
          <a:stretch/>
        </p:blipFill>
        <p:spPr>
          <a:xfrm>
            <a:off x="714240" y="1035000"/>
            <a:ext cx="2340720" cy="239004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249863198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/>
          <p:cNvSpPr/>
          <p:nvPr/>
        </p:nvSpPr>
        <p:spPr>
          <a:xfrm>
            <a:off x="415800" y="554040"/>
            <a:ext cx="8303400" cy="81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Impact"/>
                <a:ea typeface="DejaVu Sans"/>
              </a:rPr>
              <a:t> </a:t>
            </a:r>
            <a:r>
              <a:rPr lang="ru-RU" sz="1700" b="1" strike="noStrike" spc="-1">
                <a:solidFill>
                  <a:srgbClr val="21306A"/>
                </a:solidFill>
                <a:latin typeface="Arial"/>
                <a:ea typeface="DejaVu Sans"/>
              </a:rPr>
              <a:t>Выполнение мероприятий  муниципальной программы </a:t>
            </a:r>
            <a:endParaRPr lang="ru-RU" sz="17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700" b="1" strike="noStrike" spc="-1">
                <a:solidFill>
                  <a:srgbClr val="21306A"/>
                </a:solidFill>
                <a:latin typeface="Arial"/>
                <a:ea typeface="DejaVu Sans"/>
              </a:rPr>
              <a:t>«Развитие малых форм хозяйствования в сельскохозяйственной отрасли </a:t>
            </a:r>
            <a:endParaRPr lang="ru-RU" sz="17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700" b="1" strike="noStrike" spc="-1">
                <a:solidFill>
                  <a:srgbClr val="21306A"/>
                </a:solidFill>
                <a:latin typeface="Arial"/>
                <a:ea typeface="DejaVu Sans"/>
              </a:rPr>
              <a:t> Уватского района» за 2024 год</a:t>
            </a:r>
            <a:endParaRPr lang="ru-RU" sz="1700" b="0" strike="noStrike" spc="-1">
              <a:latin typeface="Arial"/>
            </a:endParaRPr>
          </a:p>
        </p:txBody>
      </p:sp>
      <p:graphicFrame>
        <p:nvGraphicFramePr>
          <p:cNvPr id="49" name="Table 2"/>
          <p:cNvGraphicFramePr/>
          <p:nvPr>
            <p:extLst>
              <p:ext uri="{D42A27DB-BD31-4B8C-83A1-F6EECF244321}">
                <p14:modId xmlns:p14="http://schemas.microsoft.com/office/powerpoint/2010/main" val="2772061457"/>
              </p:ext>
            </p:extLst>
          </p:nvPr>
        </p:nvGraphicFramePr>
        <p:xfrm>
          <a:off x="466560" y="1772640"/>
          <a:ext cx="8256240" cy="4292040"/>
        </p:xfrm>
        <a:graphic>
          <a:graphicData uri="http://schemas.openxmlformats.org/drawingml/2006/table">
            <a:tbl>
              <a:tblPr/>
              <a:tblGrid>
                <a:gridCol w="5175000"/>
                <a:gridCol w="1724400"/>
                <a:gridCol w="1356840"/>
              </a:tblGrid>
              <a:tr h="70416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Наименование мероприятия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Финансовые затраты на реализацию программы, 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тыс. рублей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7563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2024 год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план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2024 год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факт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400" b="0" strike="noStrike" spc="-1"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295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2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3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704160">
                <a:tc>
                  <a:txBody>
                    <a:bodyPr/>
                    <a:lstStyle/>
                    <a:p>
                      <a:pPr marL="88920"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Поддержка сельского хозяйства  в части выполнения полномочия по  содержанию специалистов органов местного самоуправления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6 354,3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6 327,4 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704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Поддержка малых форм хозяйствования, в том числе предоставление субсидий на возмещение части затрат на уплату процентов по кредитам и займам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704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Проведение торжественных мероприятий «День работников сельского хозяйства и перерабатывающей промышленности»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293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Итого: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6 354,3</a:t>
                      </a:r>
                      <a:endParaRPr lang="ru-RU" sz="14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6 327,4 </a:t>
                      </a:r>
                      <a:endParaRPr lang="ru-RU" sz="14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898884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/>
          <p:cNvSpPr/>
          <p:nvPr/>
        </p:nvSpPr>
        <p:spPr>
          <a:xfrm>
            <a:off x="662040" y="260640"/>
            <a:ext cx="8008200" cy="722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21306A"/>
                </a:solidFill>
                <a:latin typeface="Arial"/>
                <a:ea typeface="Microsoft YaHei"/>
              </a:rPr>
              <a:t>Исполнение муниципальной программы «Экономическое и социальное развитие коренных малочисленных народов Севера, проживающих на территории</a:t>
            </a:r>
            <a:endParaRPr lang="ru-RU" sz="15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500" b="1" strike="noStrike" spc="-1" dirty="0" err="1">
                <a:solidFill>
                  <a:srgbClr val="21306A"/>
                </a:solidFill>
                <a:latin typeface="Arial"/>
                <a:ea typeface="Microsoft YaHei"/>
              </a:rPr>
              <a:t>Уватского</a:t>
            </a:r>
            <a:r>
              <a:rPr lang="ru-RU" sz="1500" b="1" strike="noStrike" spc="-1" dirty="0">
                <a:solidFill>
                  <a:srgbClr val="21306A"/>
                </a:solidFill>
                <a:latin typeface="Arial"/>
                <a:ea typeface="Microsoft YaHei"/>
              </a:rPr>
              <a:t> муниципального района» за </a:t>
            </a:r>
            <a:r>
              <a:rPr lang="ru-RU" sz="1500" b="1" strike="noStrike" spc="-1" dirty="0" smtClean="0">
                <a:solidFill>
                  <a:srgbClr val="21306A"/>
                </a:solidFill>
                <a:latin typeface="Arial"/>
                <a:ea typeface="Microsoft YaHei"/>
              </a:rPr>
              <a:t>2024 </a:t>
            </a:r>
            <a:r>
              <a:rPr lang="ru-RU" sz="1500" b="1" strike="noStrike" spc="-1" dirty="0">
                <a:solidFill>
                  <a:srgbClr val="21306A"/>
                </a:solidFill>
                <a:latin typeface="Arial"/>
                <a:ea typeface="Microsoft YaHei"/>
              </a:rPr>
              <a:t>год</a:t>
            </a:r>
            <a:endParaRPr lang="ru-RU" sz="1500" b="0" strike="noStrike" spc="-1" dirty="0">
              <a:latin typeface="Arial"/>
            </a:endParaRPr>
          </a:p>
        </p:txBody>
      </p:sp>
      <p:sp>
        <p:nvSpPr>
          <p:cNvPr id="49" name="CustomShape 2"/>
          <p:cNvSpPr/>
          <p:nvPr/>
        </p:nvSpPr>
        <p:spPr>
          <a:xfrm>
            <a:off x="108000" y="5960160"/>
            <a:ext cx="8920800" cy="72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lnSpc>
                <a:spcPct val="100000"/>
              </a:lnSpc>
            </a:pPr>
            <a:r>
              <a:rPr lang="ru-RU" sz="1200" b="1" strike="noStrike" spc="-1">
                <a:solidFill>
                  <a:srgbClr val="C00000"/>
                </a:solidFill>
                <a:latin typeface="Verdana"/>
                <a:ea typeface="Microsoft YaHei"/>
              </a:rPr>
              <a:t>Реализация программы направлена на защиту исконной среды обитания и традиционного образа жизни коренных малочисленных народов Севера, проживающих на территории Уватского муниципального района</a:t>
            </a:r>
            <a:endParaRPr lang="ru-RU" sz="1200" b="0" strike="noStrike" spc="-1">
              <a:latin typeface="Arial"/>
            </a:endParaRPr>
          </a:p>
        </p:txBody>
      </p:sp>
      <p:pic>
        <p:nvPicPr>
          <p:cNvPr id="50" name="Picture 157"/>
          <p:cNvPicPr/>
          <p:nvPr/>
        </p:nvPicPr>
        <p:blipFill>
          <a:blip r:embed="rId3"/>
          <a:stretch/>
        </p:blipFill>
        <p:spPr>
          <a:xfrm>
            <a:off x="84960" y="981000"/>
            <a:ext cx="2140920" cy="1433880"/>
          </a:xfrm>
          <a:prstGeom prst="rect">
            <a:avLst/>
          </a:prstGeom>
          <a:ln>
            <a:noFill/>
          </a:ln>
        </p:spPr>
      </p:pic>
      <p:pic>
        <p:nvPicPr>
          <p:cNvPr id="51" name="Picture 158"/>
          <p:cNvPicPr/>
          <p:nvPr/>
        </p:nvPicPr>
        <p:blipFill>
          <a:blip r:embed="rId4"/>
          <a:stretch/>
        </p:blipFill>
        <p:spPr>
          <a:xfrm>
            <a:off x="395640" y="4437000"/>
            <a:ext cx="896040" cy="1227960"/>
          </a:xfrm>
          <a:prstGeom prst="rect">
            <a:avLst/>
          </a:prstGeom>
          <a:ln>
            <a:noFill/>
          </a:ln>
        </p:spPr>
      </p:pic>
      <p:sp>
        <p:nvSpPr>
          <p:cNvPr id="52" name="CustomShape 3"/>
          <p:cNvSpPr/>
          <p:nvPr/>
        </p:nvSpPr>
        <p:spPr>
          <a:xfrm>
            <a:off x="4980960" y="4181760"/>
            <a:ext cx="1105200" cy="18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" name="CustomShape 4"/>
          <p:cNvSpPr/>
          <p:nvPr/>
        </p:nvSpPr>
        <p:spPr>
          <a:xfrm>
            <a:off x="3147480" y="4498200"/>
            <a:ext cx="1094400" cy="18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ru-RU" sz="1200" b="1" strike="noStrike" spc="-1" dirty="0" smtClean="0">
                <a:solidFill>
                  <a:srgbClr val="F14124"/>
                </a:solidFill>
                <a:latin typeface="Trebuchet MS"/>
                <a:ea typeface="DejaVu Sans"/>
              </a:rPr>
              <a:t>2024 </a:t>
            </a:r>
            <a:r>
              <a:rPr lang="ru-RU" sz="1200" b="1" strike="noStrike" spc="-1" dirty="0">
                <a:solidFill>
                  <a:srgbClr val="F14124"/>
                </a:solidFill>
                <a:latin typeface="Trebuchet MS"/>
                <a:ea typeface="DejaVu Sans"/>
              </a:rPr>
              <a:t>год план</a:t>
            </a:r>
            <a:endParaRPr lang="ru-RU" sz="1200" b="0" strike="noStrike" spc="-1" dirty="0">
              <a:latin typeface="Arial"/>
            </a:endParaRPr>
          </a:p>
        </p:txBody>
      </p:sp>
      <p:sp>
        <p:nvSpPr>
          <p:cNvPr id="54" name="CustomShape 5"/>
          <p:cNvSpPr/>
          <p:nvPr/>
        </p:nvSpPr>
        <p:spPr>
          <a:xfrm>
            <a:off x="5262840" y="4498200"/>
            <a:ext cx="1217520" cy="18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ru-RU" sz="1200" b="1" strike="noStrike" spc="-1" dirty="0" smtClean="0">
                <a:solidFill>
                  <a:srgbClr val="F14124"/>
                </a:solidFill>
                <a:latin typeface="Trebuchet MS"/>
                <a:ea typeface="DejaVu Sans"/>
              </a:rPr>
              <a:t>2024 </a:t>
            </a:r>
            <a:r>
              <a:rPr lang="ru-RU" sz="1200" b="1" strike="noStrike" spc="-1" dirty="0">
                <a:solidFill>
                  <a:srgbClr val="F14124"/>
                </a:solidFill>
                <a:latin typeface="Trebuchet MS"/>
                <a:ea typeface="DejaVu Sans"/>
              </a:rPr>
              <a:t>год факт</a:t>
            </a:r>
            <a:endParaRPr lang="ru-RU" sz="1200" b="0" strike="noStrike" spc="-1" dirty="0">
              <a:latin typeface="Arial"/>
            </a:endParaRPr>
          </a:p>
        </p:txBody>
      </p:sp>
      <p:sp>
        <p:nvSpPr>
          <p:cNvPr id="55" name="CustomShape 6"/>
          <p:cNvSpPr/>
          <p:nvPr/>
        </p:nvSpPr>
        <p:spPr>
          <a:xfrm>
            <a:off x="5737680" y="3293640"/>
            <a:ext cx="522000" cy="135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56" name="Table 7"/>
          <p:cNvGraphicFramePr/>
          <p:nvPr>
            <p:extLst>
              <p:ext uri="{D42A27DB-BD31-4B8C-83A1-F6EECF244321}">
                <p14:modId xmlns:p14="http://schemas.microsoft.com/office/powerpoint/2010/main" val="2784243334"/>
              </p:ext>
            </p:extLst>
          </p:nvPr>
        </p:nvGraphicFramePr>
        <p:xfrm>
          <a:off x="1890720" y="4941720"/>
          <a:ext cx="5317920" cy="883080"/>
        </p:xfrm>
        <a:graphic>
          <a:graphicData uri="http://schemas.openxmlformats.org/drawingml/2006/table">
            <a:tbl>
              <a:tblPr/>
              <a:tblGrid>
                <a:gridCol w="2736000"/>
                <a:gridCol w="1224000"/>
                <a:gridCol w="1357920"/>
              </a:tblGrid>
              <a:tr h="26568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В том числе для финансирования программы  выделено внебюджетных средств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2024 </a:t>
                      </a: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год план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2024 </a:t>
                      </a: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год факт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CC99"/>
                    </a:solidFill>
                  </a:tcPr>
                </a:tc>
              </a:tr>
              <a:tr h="6087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11 000,0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>
                    <a:lnL w="3816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C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11 000,0</a:t>
                      </a:r>
                      <a:endParaRPr lang="ru-RU" sz="13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CDD"/>
                    </a:solidFill>
                  </a:tcPr>
                </a:tc>
              </a:tr>
            </a:tbl>
          </a:graphicData>
        </a:graphic>
      </p:graphicFrame>
      <p:sp>
        <p:nvSpPr>
          <p:cNvPr id="57" name="CustomShape 8"/>
          <p:cNvSpPr/>
          <p:nvPr/>
        </p:nvSpPr>
        <p:spPr>
          <a:xfrm>
            <a:off x="2468520" y="1412640"/>
            <a:ext cx="4564800" cy="57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Arial"/>
                <a:ea typeface="Microsoft YaHei"/>
              </a:rPr>
              <a:t>Общий объем финансирования муниципальной программы, тыс. руб.</a:t>
            </a:r>
            <a:endParaRPr lang="ru-RU" sz="1600" b="0" strike="noStrike" spc="-1">
              <a:latin typeface="Arial"/>
            </a:endParaRPr>
          </a:p>
        </p:txBody>
      </p:sp>
      <p:graphicFrame>
        <p:nvGraphicFramePr>
          <p:cNvPr id="58" name="Диаграмма 12"/>
          <p:cNvGraphicFramePr/>
          <p:nvPr>
            <p:extLst>
              <p:ext uri="{D42A27DB-BD31-4B8C-83A1-F6EECF244321}">
                <p14:modId xmlns:p14="http://schemas.microsoft.com/office/powerpoint/2010/main" val="836328641"/>
              </p:ext>
            </p:extLst>
          </p:nvPr>
        </p:nvGraphicFramePr>
        <p:xfrm>
          <a:off x="2229120" y="1996200"/>
          <a:ext cx="5609880" cy="2369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7282669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ustomShape 1"/>
          <p:cNvSpPr/>
          <p:nvPr/>
        </p:nvSpPr>
        <p:spPr>
          <a:xfrm>
            <a:off x="1152000" y="216000"/>
            <a:ext cx="6909480" cy="1000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21306A"/>
                </a:solidFill>
                <a:latin typeface="Arial"/>
                <a:ea typeface="Tahoma"/>
              </a:rPr>
              <a:t>Информация о реализации муниципальной программы </a:t>
            </a:r>
            <a:r>
              <a:rPr lang="ru-RU" sz="1500" b="1" strike="noStrike" spc="-1" dirty="0">
                <a:solidFill>
                  <a:srgbClr val="21306A"/>
                </a:solidFill>
                <a:latin typeface="Arial"/>
                <a:ea typeface="Microsoft YaHei"/>
              </a:rPr>
              <a:t>«Экономическое и социальное развитие коренных малочисленных народов Севера, проживающих на территории </a:t>
            </a:r>
            <a:r>
              <a:rPr lang="ru-RU" sz="1500" b="1" strike="noStrike" spc="-1" dirty="0" err="1">
                <a:solidFill>
                  <a:srgbClr val="21306A"/>
                </a:solidFill>
                <a:latin typeface="Arial"/>
                <a:ea typeface="Microsoft YaHei"/>
              </a:rPr>
              <a:t>Уватского</a:t>
            </a:r>
            <a:r>
              <a:rPr lang="ru-RU" sz="1500" b="1" strike="noStrike" spc="-1" dirty="0">
                <a:solidFill>
                  <a:srgbClr val="21306A"/>
                </a:solidFill>
                <a:latin typeface="Arial"/>
                <a:ea typeface="Microsoft YaHei"/>
              </a:rPr>
              <a:t> муниципального района»               за </a:t>
            </a:r>
            <a:r>
              <a:rPr lang="ru-RU" sz="1500" b="1" strike="noStrike" spc="-1" dirty="0" smtClean="0">
                <a:solidFill>
                  <a:srgbClr val="21306A"/>
                </a:solidFill>
                <a:latin typeface="Arial"/>
                <a:ea typeface="Microsoft YaHei"/>
              </a:rPr>
              <a:t>2024 </a:t>
            </a:r>
            <a:r>
              <a:rPr lang="ru-RU" sz="1500" b="1" strike="noStrike" spc="-1" dirty="0">
                <a:solidFill>
                  <a:srgbClr val="21306A"/>
                </a:solidFill>
                <a:latin typeface="Arial"/>
                <a:ea typeface="Microsoft YaHei"/>
              </a:rPr>
              <a:t>год</a:t>
            </a:r>
            <a:endParaRPr lang="ru-RU" sz="1500" b="0" strike="noStrike" spc="-1" dirty="0">
              <a:latin typeface="Arial"/>
            </a:endParaRPr>
          </a:p>
        </p:txBody>
      </p:sp>
      <p:graphicFrame>
        <p:nvGraphicFramePr>
          <p:cNvPr id="60" name="Table 2"/>
          <p:cNvGraphicFramePr/>
          <p:nvPr>
            <p:extLst>
              <p:ext uri="{D42A27DB-BD31-4B8C-83A1-F6EECF244321}">
                <p14:modId xmlns:p14="http://schemas.microsoft.com/office/powerpoint/2010/main" val="2308569369"/>
              </p:ext>
            </p:extLst>
          </p:nvPr>
        </p:nvGraphicFramePr>
        <p:xfrm>
          <a:off x="107640" y="1682280"/>
          <a:ext cx="8660520" cy="4091940"/>
        </p:xfrm>
        <a:graphic>
          <a:graphicData uri="http://schemas.openxmlformats.org/drawingml/2006/table">
            <a:tbl>
              <a:tblPr/>
              <a:tblGrid>
                <a:gridCol w="5688360"/>
                <a:gridCol w="720000"/>
                <a:gridCol w="1080000"/>
                <a:gridCol w="1172160"/>
              </a:tblGrid>
              <a:tr h="454680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Достижение показателей муниципальной программы «Экономическое и социальное развитие коренных малочисленных народов Севера, проживающих на территории Уватского муниципального района » за 2022 год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8CCF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</a:tr>
              <a:tr h="231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показателя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Ед. изм.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2024 </a:t>
                      </a: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год (план)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2024 </a:t>
                      </a: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год (факт)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8CCFB7"/>
                    </a:solidFill>
                  </a:tcPr>
                </a:tc>
              </a:tr>
              <a:tr h="535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занятого населения из числа КМНС осуществляющих свою трудовую деятельность в</a:t>
                      </a:r>
                      <a:endParaRPr lang="ru-RU" sz="105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местах традиционного проживания и традиционной хозяйственной деятельности в</a:t>
                      </a:r>
                      <a:endParaRPr lang="ru-RU" sz="105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общей численности населения КМНС в трудоспособном возрасте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%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77,6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88,9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</a:tr>
              <a:tr h="387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семей коренных малочисленных народов Севера материально-техническая база</a:t>
                      </a:r>
                      <a:endParaRPr lang="ru-RU" sz="105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которых улучшена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%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53,1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76,7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</a:tr>
              <a:tr h="239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Увеличение численности поголовья диких животных, водоплавающей дичи, боровой дичи 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%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115,6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92,0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</a:tr>
              <a:tr h="387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Количество представителей коренных малочисленных народов Севера, приходящееся на один рейс, вылетевших для получения услуг в районный центр  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%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не менее </a:t>
                      </a:r>
                      <a:r>
                        <a:rPr lang="ru-RU" sz="105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17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23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</a:tr>
              <a:tr h="387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Доля коренных малочисленных народов Севера, прошедших диспансеризацию и</a:t>
                      </a:r>
                      <a:endParaRPr lang="ru-RU" sz="105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(или) получивших услуги медицинского характера  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%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100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94,6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</a:tr>
              <a:tr h="387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Доля обеспеченных семей коренных малочисленных народов Севера</a:t>
                      </a:r>
                      <a:endParaRPr lang="ru-RU" sz="105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продовольствием и товарами первой необходимости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%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100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100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</a:tr>
              <a:tr h="831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Справочно. Удовлетворённость населения в местах традиционного проживания и традиционной хозяйственной деятельности коренных малочисленных народов Севера,</a:t>
                      </a:r>
                      <a:endParaRPr lang="ru-RU" sz="105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 качеством предоставляемых услуг в сфере экономического и социального развития коренных</a:t>
                      </a:r>
                      <a:endParaRPr lang="ru-RU" sz="105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малочисленных народов Севера, проживающих на территории Уватского</a:t>
                      </a:r>
                      <a:endParaRPr lang="ru-RU" sz="105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муниципального района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%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не менее </a:t>
                      </a:r>
                      <a:r>
                        <a:rPr lang="ru-RU" sz="105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40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94,6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</a:tr>
            </a:tbl>
          </a:graphicData>
        </a:graphic>
      </p:graphicFrame>
      <p:sp>
        <p:nvSpPr>
          <p:cNvPr id="61" name="CustomShape 3"/>
          <p:cNvSpPr/>
          <p:nvPr/>
        </p:nvSpPr>
        <p:spPr>
          <a:xfrm>
            <a:off x="147240" y="5877360"/>
            <a:ext cx="8792640" cy="75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117163087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534960" y="415440"/>
            <a:ext cx="8058960" cy="572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Исполнение муниципальной программы «Основные направления развития культуры в Уватском муниципальном районе» за </a:t>
            </a:r>
            <a:r>
              <a:rPr lang="ru-RU" sz="1600" b="1" strike="noStrike" spc="-1" dirty="0" smtClean="0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2024 </a:t>
            </a:r>
            <a:r>
              <a:rPr lang="ru-RU" sz="1600" b="1" strike="noStrike" spc="-1" dirty="0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год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CustomShape 2"/>
          <p:cNvSpPr/>
          <p:nvPr/>
        </p:nvSpPr>
        <p:spPr>
          <a:xfrm>
            <a:off x="282600" y="5166911"/>
            <a:ext cx="8563680" cy="112012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Реализация программы направлена на создание условий для организации досуга и обеспечения жителей района услугами организаций культуры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3" name="CustomShape 3"/>
          <p:cNvSpPr/>
          <p:nvPr/>
        </p:nvSpPr>
        <p:spPr>
          <a:xfrm>
            <a:off x="534960" y="1627200"/>
            <a:ext cx="2592720" cy="3209040"/>
          </a:xfrm>
          <a:prstGeom prst="rect">
            <a:avLst/>
          </a:prstGeom>
          <a:solidFill>
            <a:srgbClr val="E6E0EC"/>
          </a:solidFill>
          <a:ln w="25560">
            <a:solidFill>
              <a:srgbClr val="C00000"/>
            </a:solidFill>
            <a:beve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300" b="1" strike="noStrike" spc="-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На территории района культурно-досуговое обслуживание  населения осуществляют: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1 районный дом </a:t>
            </a:r>
            <a:r>
              <a:rPr lang="ru-RU" sz="13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культуры и </a:t>
            </a:r>
            <a:r>
              <a:rPr lang="ru-RU" sz="1300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и</a:t>
            </a:r>
            <a:r>
              <a:rPr lang="ru-RU" sz="13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 входящие в его </a:t>
            </a:r>
            <a:r>
              <a:rPr lang="ru-RU" sz="13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состав: </a:t>
            </a:r>
            <a:r>
              <a:rPr lang="ru-RU" sz="13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Передвижной клуб и Музыкальная </a:t>
            </a:r>
            <a:r>
              <a:rPr lang="ru-RU" sz="13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студия;</a:t>
            </a:r>
          </a:p>
          <a:p>
            <a:pPr>
              <a:lnSpc>
                <a:spcPct val="100000"/>
              </a:lnSpc>
            </a:pPr>
            <a:r>
              <a:rPr lang="ru-RU" sz="13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Кинозал;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10 сельских домов культуры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5 сельских клубов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1 </a:t>
            </a:r>
            <a:r>
              <a:rPr lang="ru-RU" sz="13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центральная библиотека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1 детская библиотека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15 сельских библиотек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1 музей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4" name="CustomShape 4"/>
          <p:cNvSpPr/>
          <p:nvPr/>
        </p:nvSpPr>
        <p:spPr>
          <a:xfrm>
            <a:off x="3314520" y="1124640"/>
            <a:ext cx="5314320" cy="697680"/>
          </a:xfrm>
          <a:prstGeom prst="rect">
            <a:avLst/>
          </a:prstGeom>
          <a:solidFill>
            <a:srgbClr val="E6E0EC"/>
          </a:solidFill>
          <a:ln w="2556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Объем средств муниципального бюджета, направленных на реализацию программы  (тыс. рублей)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136" name="Диаграмма 12"/>
          <p:cNvGraphicFramePr/>
          <p:nvPr>
            <p:extLst>
              <p:ext uri="{D42A27DB-BD31-4B8C-83A1-F6EECF244321}">
                <p14:modId xmlns:p14="http://schemas.microsoft.com/office/powerpoint/2010/main" val="4040389724"/>
              </p:ext>
            </p:extLst>
          </p:nvPr>
        </p:nvGraphicFramePr>
        <p:xfrm>
          <a:off x="3314520" y="1977050"/>
          <a:ext cx="5076000" cy="29695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931470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457200" y="455760"/>
            <a:ext cx="7782480" cy="81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Показатели результативности за </a:t>
            </a:r>
            <a:r>
              <a:rPr lang="ru-RU" sz="1600" b="1" strike="noStrike" spc="-1" dirty="0" smtClean="0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2024 </a:t>
            </a:r>
            <a:r>
              <a:rPr lang="ru-RU" sz="1600" b="1" strike="noStrike" spc="-1" dirty="0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год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муниципальной программы «Основные направления развития культуры в </a:t>
            </a:r>
            <a:r>
              <a:rPr lang="ru-RU" sz="1600" b="1" strike="noStrike" spc="-1" dirty="0" err="1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Уватском</a:t>
            </a:r>
            <a:r>
              <a:rPr lang="ru-RU" sz="1600" b="1" strike="noStrike" spc="-1" dirty="0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муниципальном районе»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8" name="CustomShape 2"/>
          <p:cNvSpPr/>
          <p:nvPr/>
        </p:nvSpPr>
        <p:spPr>
          <a:xfrm>
            <a:off x="324000" y="2060640"/>
            <a:ext cx="3065760" cy="779760"/>
          </a:xfrm>
          <a:prstGeom prst="rect">
            <a:avLst/>
          </a:prstGeom>
          <a:solidFill>
            <a:srgbClr val="CCC1DA"/>
          </a:solidFill>
          <a:ln w="2556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Библиотечное </a:t>
            </a:r>
            <a:r>
              <a:rPr lang="ru-RU" sz="16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обслуживание населения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9" name="CustomShape 3"/>
          <p:cNvSpPr/>
          <p:nvPr/>
        </p:nvSpPr>
        <p:spPr>
          <a:xfrm>
            <a:off x="324000" y="3525840"/>
            <a:ext cx="3065760" cy="779760"/>
          </a:xfrm>
          <a:prstGeom prst="rect">
            <a:avLst/>
          </a:prstGeom>
          <a:solidFill>
            <a:srgbClr val="CCC1DA"/>
          </a:solidFill>
          <a:ln w="2556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Организация досуга населения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0" name="CustomShape 4"/>
          <p:cNvSpPr/>
          <p:nvPr/>
        </p:nvSpPr>
        <p:spPr>
          <a:xfrm>
            <a:off x="324000" y="4973760"/>
            <a:ext cx="3065760" cy="779760"/>
          </a:xfrm>
          <a:prstGeom prst="rect">
            <a:avLst/>
          </a:prstGeom>
          <a:solidFill>
            <a:srgbClr val="CCC1DA"/>
          </a:solidFill>
          <a:ln w="2556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Музейная деятельность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454331820"/>
              </p:ext>
            </p:extLst>
          </p:nvPr>
        </p:nvGraphicFramePr>
        <p:xfrm>
          <a:off x="3551600" y="1272240"/>
          <a:ext cx="4054913" cy="1754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270595" y="2060640"/>
            <a:ext cx="18734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Увеличение посещаемости библиотек по отношению к уровню 2019  года, %</a:t>
            </a:r>
            <a:endParaRPr lang="ru-RU" sz="1000" dirty="0">
              <a:effectLst/>
            </a:endParaRPr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1542526173"/>
              </p:ext>
            </p:extLst>
          </p:nvPr>
        </p:nvGraphicFramePr>
        <p:xfrm>
          <a:off x="3389760" y="2937730"/>
          <a:ext cx="4054913" cy="1754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7174226" y="3619942"/>
            <a:ext cx="18220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Увеличение </a:t>
            </a:r>
            <a:r>
              <a:rPr lang="ru-RU" sz="1000" dirty="0" smtClean="0"/>
              <a:t>посещаемости культурно-досуговых учреждений по отношению к уровню 2019 года, </a:t>
            </a:r>
            <a:r>
              <a:rPr lang="ru-RU" sz="1000" dirty="0"/>
              <a:t>%</a:t>
            </a:r>
            <a:endParaRPr lang="ru-RU" sz="1000" dirty="0">
              <a:effectLst/>
            </a:endParaRPr>
          </a:p>
        </p:txBody>
      </p:sp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4115992018"/>
              </p:ext>
            </p:extLst>
          </p:nvPr>
        </p:nvGraphicFramePr>
        <p:xfrm>
          <a:off x="3303374" y="4521206"/>
          <a:ext cx="4054913" cy="1754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7174226" y="5316283"/>
            <a:ext cx="18220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Увеличение </a:t>
            </a:r>
            <a:r>
              <a:rPr lang="ru-RU" sz="1000" dirty="0" smtClean="0"/>
              <a:t>посещаемости музейных учреждений по отношению к уровню 2019 </a:t>
            </a:r>
            <a:r>
              <a:rPr lang="ru-RU" sz="1000" dirty="0"/>
              <a:t>году, %</a:t>
            </a:r>
            <a:endParaRPr lang="ru-RU" sz="1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2054228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379413" y="39688"/>
            <a:ext cx="8389937" cy="8159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pc="-1" dirty="0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Исполнение муниципальной программы «Основные направления развития физической культуры и спорта, молодежной политики в </a:t>
            </a:r>
            <a:r>
              <a:rPr lang="ru-RU" sz="1600" b="1" spc="-1" dirty="0" err="1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Уватском</a:t>
            </a:r>
            <a:r>
              <a:rPr lang="ru-RU" sz="1600" b="1" spc="-1" dirty="0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 муниципальном районе» на 2024-2026 годы за 2024 год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graphicFrame>
        <p:nvGraphicFramePr>
          <p:cNvPr id="46" name="Table 2"/>
          <p:cNvGraphicFramePr/>
          <p:nvPr/>
        </p:nvGraphicFramePr>
        <p:xfrm>
          <a:off x="490538" y="909638"/>
          <a:ext cx="7994650" cy="2692401"/>
        </p:xfrm>
        <a:graphic>
          <a:graphicData uri="http://schemas.openxmlformats.org/drawingml/2006/table">
            <a:tbl>
              <a:tblPr/>
              <a:tblGrid>
                <a:gridCol w="4756252">
                  <a:extLst>
                    <a:ext uri="{9D8B030D-6E8A-4147-A177-3AD203B41FA5}"/>
                  </a:extLst>
                </a:gridCol>
                <a:gridCol w="1717665">
                  <a:extLst>
                    <a:ext uri="{9D8B030D-6E8A-4147-A177-3AD203B41FA5}"/>
                  </a:extLst>
                </a:gridCol>
                <a:gridCol w="1520733">
                  <a:extLst>
                    <a:ext uri="{9D8B030D-6E8A-4147-A177-3AD203B41FA5}"/>
                  </a:extLst>
                </a:gridCol>
              </a:tblGrid>
              <a:tr h="674899">
                <a:tc rowSpan="2"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Направления расходов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21" marB="45721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Финансовые затраты на реализацию программы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(тыс. руб.)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21" marB="45721">
                    <a:lnL w="12240">
                      <a:solidFill>
                        <a:srgbClr val="000000"/>
                      </a:solidFill>
                    </a:lnL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6" marR="91446" marT="45721" marB="45721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/>
                </a:extLst>
              </a:tr>
              <a:tr h="4158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2024 </a:t>
                      </a: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 план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21" marB="45721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2024 </a:t>
                      </a: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 факт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21" marB="45721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B w="1224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extLst>
                  <a:ext uri="{0D108BD9-81ED-4DB2-BD59-A6C34878D82A}"/>
                </a:extLst>
              </a:tr>
              <a:tr h="441013"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ВСЕГО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в том числе на: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21" marB="45721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455 700,7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21" marB="45721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440 797,4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21" marB="45721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extLst>
                  <a:ext uri="{0D108BD9-81ED-4DB2-BD59-A6C34878D82A}"/>
                </a:extLst>
              </a:tr>
              <a:tr h="580698">
                <a:tc>
                  <a:txBody>
                    <a:bodyPr/>
                    <a:lstStyle/>
                    <a:p>
                      <a:pPr marL="258840" indent="-166680">
                        <a:lnSpc>
                          <a:spcPct val="87000"/>
                        </a:lnSpc>
                        <a:buClr>
                          <a:srgbClr val="4E67C8"/>
                        </a:buClr>
                        <a:buFont typeface="Arial"/>
                        <a:buChar char="•"/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организацию  физкультурно-оздоровительной работы, проведение и участие в спортивных мероприятиях различных уровней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21" marB="45721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  <a:ea typeface="Microsoft YaHei"/>
                        </a:rPr>
                        <a:t>369 076,1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21" marB="45721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  <a:ea typeface="Microsoft YaHei"/>
                          <a:cs typeface="+mn-cs"/>
                        </a:rPr>
                        <a:t>368 872,2</a:t>
                      </a:r>
                      <a:endParaRPr lang="ru-RU" sz="11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  <a:ea typeface="Microsoft YaHei"/>
                        <a:cs typeface="+mn-cs"/>
                      </a:endParaRPr>
                    </a:p>
                  </a:txBody>
                  <a:tcPr marL="38162" marR="38162" marT="45721" marB="45721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extLst>
                  <a:ext uri="{0D108BD9-81ED-4DB2-BD59-A6C34878D82A}"/>
                </a:extLst>
              </a:tr>
              <a:tr h="579978">
                <a:tc>
                  <a:txBody>
                    <a:bodyPr/>
                    <a:lstStyle/>
                    <a:p>
                      <a:pPr marL="258840" indent="-166680">
                        <a:lnSpc>
                          <a:spcPct val="87000"/>
                        </a:lnSpc>
                        <a:buClr>
                          <a:srgbClr val="4E67C8"/>
                        </a:buClr>
                        <a:buFont typeface="Arial"/>
                        <a:buChar char="•"/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развитие творческого, спортивного, патриотического и интеллектуального потенциала детей и молодежи, дополнительное образование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21" marB="45721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  <a:ea typeface="Microsoft YaHei"/>
                        </a:rPr>
                        <a:t>86 624,6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21" marB="45721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1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  <a:ea typeface="Microsoft YaHei"/>
                          <a:cs typeface="+mn-cs"/>
                        </a:rPr>
                        <a:t>71 925,2</a:t>
                      </a:r>
                      <a:endParaRPr lang="ru-RU" sz="11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  <a:ea typeface="Microsoft YaHei"/>
                        <a:cs typeface="+mn-cs"/>
                      </a:endParaRPr>
                    </a:p>
                  </a:txBody>
                  <a:tcPr marL="38162" marR="38162" marT="45721" marB="45721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47" name="CustomShape 3"/>
          <p:cNvSpPr/>
          <p:nvPr/>
        </p:nvSpPr>
        <p:spPr>
          <a:xfrm>
            <a:off x="204788" y="6348413"/>
            <a:ext cx="8564562" cy="4016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Реализация программы направлена на развитие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 молодежной политики,  физической культуры и спорта в </a:t>
            </a:r>
            <a:r>
              <a:rPr lang="ru-RU" sz="1400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Уватском</a:t>
            </a:r>
            <a:r>
              <a:rPr lang="ru-RU" sz="1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 муниципальном районе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graphicFrame>
        <p:nvGraphicFramePr>
          <p:cNvPr id="3102" name="Диаграмма 10"/>
          <p:cNvGraphicFramePr>
            <a:graphicFrameLocks/>
          </p:cNvGraphicFramePr>
          <p:nvPr/>
        </p:nvGraphicFramePr>
        <p:xfrm>
          <a:off x="704850" y="3605213"/>
          <a:ext cx="8023225" cy="290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15" name="Диаграмма" r:id="rId5" imgW="8029128" imgH="2914141" progId="Excel.Chart.8">
                  <p:embed/>
                </p:oleObj>
              </mc:Choice>
              <mc:Fallback>
                <p:oleObj name="Диаграмма" r:id="rId5" imgW="8029128" imgH="2914141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850" y="3605213"/>
                        <a:ext cx="8023225" cy="290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15802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ustomShape 1"/>
          <p:cNvSpPr/>
          <p:nvPr/>
        </p:nvSpPr>
        <p:spPr>
          <a:xfrm>
            <a:off x="328613" y="260350"/>
            <a:ext cx="8415337" cy="10604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pc="-1" dirty="0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Показатели реализации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pc="-1" dirty="0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 муниципальной программы «Основные направления развития физической культуры, спорта и молодежной политики в </a:t>
            </a:r>
            <a:r>
              <a:rPr lang="ru-RU" sz="1600" b="1" spc="-1" dirty="0" err="1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Уватском</a:t>
            </a:r>
            <a:r>
              <a:rPr lang="ru-RU" sz="1600" b="1" spc="-1" dirty="0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 муниципальном районе» на 2024-2026 годы за 2024 год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50" name="CustomShape 2"/>
          <p:cNvSpPr/>
          <p:nvPr/>
        </p:nvSpPr>
        <p:spPr>
          <a:xfrm>
            <a:off x="50800" y="1346200"/>
            <a:ext cx="5000625" cy="4225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10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2333625"/>
            <a:ext cx="4457700" cy="283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2333625"/>
            <a:ext cx="4457700" cy="283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CustomShape 3"/>
          <p:cNvSpPr/>
          <p:nvPr/>
        </p:nvSpPr>
        <p:spPr>
          <a:xfrm>
            <a:off x="836613" y="5238750"/>
            <a:ext cx="919162" cy="1809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200" b="1">
                <a:solidFill>
                  <a:srgbClr val="595959"/>
                </a:solidFill>
                <a:latin typeface="Calibri" pitchFamily="34" charset="0"/>
              </a:rPr>
              <a:t>2024 год план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4" name="CustomShape 4"/>
          <p:cNvSpPr/>
          <p:nvPr/>
        </p:nvSpPr>
        <p:spPr>
          <a:xfrm>
            <a:off x="2708275" y="5238750"/>
            <a:ext cx="947738" cy="1809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200" b="1">
                <a:solidFill>
                  <a:srgbClr val="595959"/>
                </a:solidFill>
                <a:latin typeface="Calibri" pitchFamily="34" charset="0"/>
              </a:rPr>
              <a:t>2024 год факт 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5" name="CustomShape 5"/>
          <p:cNvSpPr/>
          <p:nvPr/>
        </p:nvSpPr>
        <p:spPr>
          <a:xfrm>
            <a:off x="1258888" y="3762375"/>
            <a:ext cx="414337" cy="196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fontAlgn="auto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63,3%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56" name="CustomShape 6"/>
          <p:cNvSpPr/>
          <p:nvPr/>
        </p:nvSpPr>
        <p:spPr>
          <a:xfrm>
            <a:off x="3135313" y="3762375"/>
            <a:ext cx="414337" cy="196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fontAlgn="auto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63,4%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57" name="CustomShape 7"/>
          <p:cNvSpPr/>
          <p:nvPr/>
        </p:nvSpPr>
        <p:spPr>
          <a:xfrm>
            <a:off x="601663" y="1490663"/>
            <a:ext cx="1054100" cy="196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300" b="1">
                <a:solidFill>
                  <a:srgbClr val="595959"/>
                </a:solidFill>
                <a:latin typeface="Calibri" pitchFamily="34" charset="0"/>
              </a:rPr>
              <a:t>Доля граждан 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8" name="CustomShape 8"/>
          <p:cNvSpPr/>
          <p:nvPr/>
        </p:nvSpPr>
        <p:spPr>
          <a:xfrm>
            <a:off x="1766888" y="1490663"/>
            <a:ext cx="685800" cy="196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300" b="1">
                <a:solidFill>
                  <a:srgbClr val="595959"/>
                </a:solidFill>
                <a:latin typeface="Calibri" pitchFamily="34" charset="0"/>
              </a:rPr>
              <a:t>Уватского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9" name="CustomShape 9"/>
          <p:cNvSpPr/>
          <p:nvPr/>
        </p:nvSpPr>
        <p:spPr>
          <a:xfrm>
            <a:off x="1824038" y="1636713"/>
            <a:ext cx="684212" cy="25400"/>
          </a:xfrm>
          <a:custGeom>
            <a:avLst/>
            <a:gdLst/>
            <a:ahLst/>
            <a:cxnLst/>
            <a:rect l="l" t="t" r="r" b="b"/>
            <a:pathLst>
              <a:path w="432" h="17">
                <a:moveTo>
                  <a:pt x="0" y="0"/>
                </a:moveTo>
                <a:lnTo>
                  <a:pt x="0" y="6"/>
                </a:lnTo>
                <a:lnTo>
                  <a:pt x="12" y="17"/>
                </a:lnTo>
                <a:lnTo>
                  <a:pt x="24" y="6"/>
                </a:lnTo>
                <a:lnTo>
                  <a:pt x="36" y="17"/>
                </a:lnTo>
                <a:lnTo>
                  <a:pt x="48" y="6"/>
                </a:lnTo>
                <a:lnTo>
                  <a:pt x="60" y="17"/>
                </a:lnTo>
                <a:lnTo>
                  <a:pt x="72" y="6"/>
                </a:lnTo>
                <a:lnTo>
                  <a:pt x="84" y="17"/>
                </a:lnTo>
                <a:lnTo>
                  <a:pt x="96" y="6"/>
                </a:lnTo>
                <a:lnTo>
                  <a:pt x="108" y="17"/>
                </a:lnTo>
                <a:lnTo>
                  <a:pt x="120" y="6"/>
                </a:lnTo>
                <a:lnTo>
                  <a:pt x="132" y="17"/>
                </a:lnTo>
                <a:lnTo>
                  <a:pt x="144" y="6"/>
                </a:lnTo>
                <a:lnTo>
                  <a:pt x="156" y="17"/>
                </a:lnTo>
                <a:lnTo>
                  <a:pt x="168" y="6"/>
                </a:lnTo>
                <a:lnTo>
                  <a:pt x="180" y="17"/>
                </a:lnTo>
                <a:lnTo>
                  <a:pt x="192" y="6"/>
                </a:lnTo>
                <a:lnTo>
                  <a:pt x="204" y="17"/>
                </a:lnTo>
                <a:lnTo>
                  <a:pt x="216" y="6"/>
                </a:lnTo>
                <a:lnTo>
                  <a:pt x="228" y="17"/>
                </a:lnTo>
                <a:lnTo>
                  <a:pt x="240" y="6"/>
                </a:lnTo>
                <a:lnTo>
                  <a:pt x="252" y="17"/>
                </a:lnTo>
                <a:lnTo>
                  <a:pt x="264" y="6"/>
                </a:lnTo>
                <a:lnTo>
                  <a:pt x="276" y="17"/>
                </a:lnTo>
                <a:lnTo>
                  <a:pt x="288" y="6"/>
                </a:lnTo>
                <a:lnTo>
                  <a:pt x="300" y="17"/>
                </a:lnTo>
                <a:lnTo>
                  <a:pt x="312" y="6"/>
                </a:lnTo>
                <a:lnTo>
                  <a:pt x="324" y="17"/>
                </a:lnTo>
                <a:lnTo>
                  <a:pt x="336" y="6"/>
                </a:lnTo>
                <a:lnTo>
                  <a:pt x="348" y="17"/>
                </a:lnTo>
                <a:lnTo>
                  <a:pt x="360" y="6"/>
                </a:lnTo>
                <a:lnTo>
                  <a:pt x="372" y="17"/>
                </a:lnTo>
                <a:lnTo>
                  <a:pt x="384" y="6"/>
                </a:lnTo>
                <a:lnTo>
                  <a:pt x="396" y="17"/>
                </a:lnTo>
                <a:lnTo>
                  <a:pt x="408" y="6"/>
                </a:lnTo>
                <a:lnTo>
                  <a:pt x="420" y="17"/>
                </a:lnTo>
                <a:lnTo>
                  <a:pt x="432" y="6"/>
                </a:lnTo>
                <a:lnTo>
                  <a:pt x="432" y="0"/>
                </a:lnTo>
                <a:lnTo>
                  <a:pt x="420" y="11"/>
                </a:lnTo>
                <a:lnTo>
                  <a:pt x="408" y="0"/>
                </a:lnTo>
                <a:lnTo>
                  <a:pt x="396" y="11"/>
                </a:lnTo>
                <a:lnTo>
                  <a:pt x="384" y="0"/>
                </a:lnTo>
                <a:lnTo>
                  <a:pt x="372" y="11"/>
                </a:lnTo>
                <a:lnTo>
                  <a:pt x="360" y="0"/>
                </a:lnTo>
                <a:lnTo>
                  <a:pt x="348" y="11"/>
                </a:lnTo>
                <a:lnTo>
                  <a:pt x="336" y="0"/>
                </a:lnTo>
                <a:lnTo>
                  <a:pt x="324" y="11"/>
                </a:lnTo>
                <a:lnTo>
                  <a:pt x="312" y="0"/>
                </a:lnTo>
                <a:lnTo>
                  <a:pt x="300" y="11"/>
                </a:lnTo>
                <a:lnTo>
                  <a:pt x="288" y="0"/>
                </a:lnTo>
                <a:lnTo>
                  <a:pt x="276" y="11"/>
                </a:lnTo>
                <a:lnTo>
                  <a:pt x="264" y="0"/>
                </a:lnTo>
                <a:lnTo>
                  <a:pt x="252" y="11"/>
                </a:lnTo>
                <a:lnTo>
                  <a:pt x="240" y="0"/>
                </a:lnTo>
                <a:lnTo>
                  <a:pt x="228" y="11"/>
                </a:lnTo>
                <a:lnTo>
                  <a:pt x="216" y="0"/>
                </a:lnTo>
                <a:lnTo>
                  <a:pt x="204" y="11"/>
                </a:lnTo>
                <a:lnTo>
                  <a:pt x="192" y="0"/>
                </a:lnTo>
                <a:lnTo>
                  <a:pt x="180" y="11"/>
                </a:lnTo>
                <a:lnTo>
                  <a:pt x="168" y="0"/>
                </a:lnTo>
                <a:lnTo>
                  <a:pt x="156" y="11"/>
                </a:lnTo>
                <a:lnTo>
                  <a:pt x="144" y="0"/>
                </a:lnTo>
                <a:lnTo>
                  <a:pt x="132" y="11"/>
                </a:lnTo>
                <a:lnTo>
                  <a:pt x="120" y="0"/>
                </a:lnTo>
                <a:lnTo>
                  <a:pt x="108" y="11"/>
                </a:lnTo>
                <a:lnTo>
                  <a:pt x="96" y="0"/>
                </a:lnTo>
                <a:lnTo>
                  <a:pt x="84" y="11"/>
                </a:lnTo>
                <a:lnTo>
                  <a:pt x="72" y="0"/>
                </a:lnTo>
                <a:lnTo>
                  <a:pt x="60" y="11"/>
                </a:lnTo>
                <a:lnTo>
                  <a:pt x="48" y="0"/>
                </a:lnTo>
                <a:lnTo>
                  <a:pt x="36" y="11"/>
                </a:lnTo>
                <a:lnTo>
                  <a:pt x="24" y="0"/>
                </a:lnTo>
                <a:lnTo>
                  <a:pt x="12" y="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" name="CustomShape 10"/>
          <p:cNvSpPr/>
          <p:nvPr/>
        </p:nvSpPr>
        <p:spPr>
          <a:xfrm>
            <a:off x="1824038" y="1646238"/>
            <a:ext cx="684212" cy="25400"/>
          </a:xfrm>
          <a:custGeom>
            <a:avLst/>
            <a:gdLst/>
            <a:ahLst/>
            <a:cxnLst/>
            <a:rect l="l" t="t" r="r" b="b"/>
            <a:pathLst>
              <a:path w="432" h="17">
                <a:moveTo>
                  <a:pt x="0" y="0"/>
                </a:moveTo>
                <a:lnTo>
                  <a:pt x="0" y="5"/>
                </a:lnTo>
                <a:lnTo>
                  <a:pt x="12" y="17"/>
                </a:lnTo>
                <a:lnTo>
                  <a:pt x="24" y="5"/>
                </a:lnTo>
                <a:lnTo>
                  <a:pt x="36" y="17"/>
                </a:lnTo>
                <a:lnTo>
                  <a:pt x="48" y="5"/>
                </a:lnTo>
                <a:lnTo>
                  <a:pt x="60" y="17"/>
                </a:lnTo>
                <a:lnTo>
                  <a:pt x="72" y="5"/>
                </a:lnTo>
                <a:lnTo>
                  <a:pt x="84" y="17"/>
                </a:lnTo>
                <a:lnTo>
                  <a:pt x="96" y="5"/>
                </a:lnTo>
                <a:lnTo>
                  <a:pt x="108" y="17"/>
                </a:lnTo>
                <a:lnTo>
                  <a:pt x="120" y="5"/>
                </a:lnTo>
                <a:lnTo>
                  <a:pt x="132" y="17"/>
                </a:lnTo>
                <a:lnTo>
                  <a:pt x="144" y="5"/>
                </a:lnTo>
                <a:lnTo>
                  <a:pt x="156" y="17"/>
                </a:lnTo>
                <a:lnTo>
                  <a:pt x="168" y="5"/>
                </a:lnTo>
                <a:lnTo>
                  <a:pt x="180" y="17"/>
                </a:lnTo>
                <a:lnTo>
                  <a:pt x="192" y="5"/>
                </a:lnTo>
                <a:lnTo>
                  <a:pt x="204" y="17"/>
                </a:lnTo>
                <a:lnTo>
                  <a:pt x="216" y="5"/>
                </a:lnTo>
                <a:lnTo>
                  <a:pt x="228" y="17"/>
                </a:lnTo>
                <a:lnTo>
                  <a:pt x="240" y="5"/>
                </a:lnTo>
                <a:lnTo>
                  <a:pt x="252" y="17"/>
                </a:lnTo>
                <a:lnTo>
                  <a:pt x="264" y="5"/>
                </a:lnTo>
                <a:lnTo>
                  <a:pt x="276" y="17"/>
                </a:lnTo>
                <a:lnTo>
                  <a:pt x="288" y="5"/>
                </a:lnTo>
                <a:lnTo>
                  <a:pt x="300" y="17"/>
                </a:lnTo>
                <a:lnTo>
                  <a:pt x="312" y="5"/>
                </a:lnTo>
                <a:lnTo>
                  <a:pt x="324" y="17"/>
                </a:lnTo>
                <a:lnTo>
                  <a:pt x="336" y="5"/>
                </a:lnTo>
                <a:lnTo>
                  <a:pt x="348" y="17"/>
                </a:lnTo>
                <a:lnTo>
                  <a:pt x="360" y="5"/>
                </a:lnTo>
                <a:lnTo>
                  <a:pt x="372" y="17"/>
                </a:lnTo>
                <a:lnTo>
                  <a:pt x="384" y="5"/>
                </a:lnTo>
                <a:lnTo>
                  <a:pt x="396" y="17"/>
                </a:lnTo>
                <a:lnTo>
                  <a:pt x="408" y="5"/>
                </a:lnTo>
                <a:lnTo>
                  <a:pt x="420" y="17"/>
                </a:lnTo>
                <a:lnTo>
                  <a:pt x="432" y="5"/>
                </a:lnTo>
                <a:lnTo>
                  <a:pt x="432" y="0"/>
                </a:lnTo>
                <a:lnTo>
                  <a:pt x="420" y="11"/>
                </a:lnTo>
                <a:lnTo>
                  <a:pt x="408" y="0"/>
                </a:lnTo>
                <a:lnTo>
                  <a:pt x="396" y="11"/>
                </a:lnTo>
                <a:lnTo>
                  <a:pt x="384" y="0"/>
                </a:lnTo>
                <a:lnTo>
                  <a:pt x="372" y="11"/>
                </a:lnTo>
                <a:lnTo>
                  <a:pt x="360" y="0"/>
                </a:lnTo>
                <a:lnTo>
                  <a:pt x="348" y="11"/>
                </a:lnTo>
                <a:lnTo>
                  <a:pt x="336" y="0"/>
                </a:lnTo>
                <a:lnTo>
                  <a:pt x="324" y="11"/>
                </a:lnTo>
                <a:lnTo>
                  <a:pt x="312" y="0"/>
                </a:lnTo>
                <a:lnTo>
                  <a:pt x="300" y="11"/>
                </a:lnTo>
                <a:lnTo>
                  <a:pt x="288" y="0"/>
                </a:lnTo>
                <a:lnTo>
                  <a:pt x="276" y="11"/>
                </a:lnTo>
                <a:lnTo>
                  <a:pt x="264" y="0"/>
                </a:lnTo>
                <a:lnTo>
                  <a:pt x="252" y="11"/>
                </a:lnTo>
                <a:lnTo>
                  <a:pt x="240" y="0"/>
                </a:lnTo>
                <a:lnTo>
                  <a:pt x="228" y="11"/>
                </a:lnTo>
                <a:lnTo>
                  <a:pt x="216" y="0"/>
                </a:lnTo>
                <a:lnTo>
                  <a:pt x="204" y="11"/>
                </a:lnTo>
                <a:lnTo>
                  <a:pt x="192" y="0"/>
                </a:lnTo>
                <a:lnTo>
                  <a:pt x="180" y="11"/>
                </a:lnTo>
                <a:lnTo>
                  <a:pt x="168" y="0"/>
                </a:lnTo>
                <a:lnTo>
                  <a:pt x="156" y="11"/>
                </a:lnTo>
                <a:lnTo>
                  <a:pt x="144" y="0"/>
                </a:lnTo>
                <a:lnTo>
                  <a:pt x="132" y="11"/>
                </a:lnTo>
                <a:lnTo>
                  <a:pt x="120" y="0"/>
                </a:lnTo>
                <a:lnTo>
                  <a:pt x="108" y="11"/>
                </a:lnTo>
                <a:lnTo>
                  <a:pt x="96" y="0"/>
                </a:lnTo>
                <a:lnTo>
                  <a:pt x="84" y="11"/>
                </a:lnTo>
                <a:lnTo>
                  <a:pt x="72" y="0"/>
                </a:lnTo>
                <a:lnTo>
                  <a:pt x="60" y="11"/>
                </a:lnTo>
                <a:lnTo>
                  <a:pt x="48" y="0"/>
                </a:lnTo>
                <a:lnTo>
                  <a:pt x="36" y="11"/>
                </a:lnTo>
                <a:lnTo>
                  <a:pt x="24" y="0"/>
                </a:lnTo>
                <a:lnTo>
                  <a:pt x="12" y="11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" name="CustomShape 11"/>
          <p:cNvSpPr/>
          <p:nvPr/>
        </p:nvSpPr>
        <p:spPr>
          <a:xfrm>
            <a:off x="2557463" y="1490663"/>
            <a:ext cx="1854200" cy="196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300" b="1">
                <a:solidFill>
                  <a:srgbClr val="595959"/>
                </a:solidFill>
                <a:latin typeface="Calibri" pitchFamily="34" charset="0"/>
              </a:rPr>
              <a:t>муниципального района, 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2" name="CustomShape 12"/>
          <p:cNvSpPr/>
          <p:nvPr/>
        </p:nvSpPr>
        <p:spPr>
          <a:xfrm>
            <a:off x="679450" y="1697038"/>
            <a:ext cx="3954463" cy="196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300" b="1">
                <a:solidFill>
                  <a:srgbClr val="595959"/>
                </a:solidFill>
                <a:latin typeface="Calibri" pitchFamily="34" charset="0"/>
              </a:rPr>
              <a:t>систематически занимающихся физической культурой 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3" name="CustomShape 13"/>
          <p:cNvSpPr/>
          <p:nvPr/>
        </p:nvSpPr>
        <p:spPr>
          <a:xfrm>
            <a:off x="2065338" y="1965325"/>
            <a:ext cx="930275" cy="196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300" b="1">
                <a:solidFill>
                  <a:srgbClr val="595959"/>
                </a:solidFill>
                <a:latin typeface="Calibri" pitchFamily="34" charset="0"/>
              </a:rPr>
              <a:t>и спортом, %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4" name="CustomShape 14"/>
          <p:cNvSpPr/>
          <p:nvPr/>
        </p:nvSpPr>
        <p:spPr>
          <a:xfrm>
            <a:off x="4548188" y="2794000"/>
            <a:ext cx="4467225" cy="37433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" name="CustomShape 15"/>
          <p:cNvSpPr/>
          <p:nvPr/>
        </p:nvSpPr>
        <p:spPr>
          <a:xfrm>
            <a:off x="5359400" y="5572125"/>
            <a:ext cx="920750" cy="1809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200" b="1">
                <a:solidFill>
                  <a:srgbClr val="595959"/>
                </a:solidFill>
                <a:latin typeface="Calibri" pitchFamily="34" charset="0"/>
              </a:rPr>
              <a:t>2024 год план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8" name="CustomShape 16"/>
          <p:cNvSpPr/>
          <p:nvPr/>
        </p:nvSpPr>
        <p:spPr>
          <a:xfrm>
            <a:off x="6616700" y="5572125"/>
            <a:ext cx="947738" cy="1809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200" b="1">
                <a:solidFill>
                  <a:srgbClr val="595959"/>
                </a:solidFill>
                <a:latin typeface="Calibri" pitchFamily="34" charset="0"/>
              </a:rPr>
              <a:t>2024 год факт 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9" name="CustomShape 17"/>
          <p:cNvSpPr/>
          <p:nvPr/>
        </p:nvSpPr>
        <p:spPr>
          <a:xfrm>
            <a:off x="5529263" y="3879850"/>
            <a:ext cx="414337" cy="196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fontAlgn="auto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88,7%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70" name="CustomShape 18"/>
          <p:cNvSpPr/>
          <p:nvPr/>
        </p:nvSpPr>
        <p:spPr>
          <a:xfrm>
            <a:off x="6869113" y="3963988"/>
            <a:ext cx="414337" cy="196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fontAlgn="auto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91,2%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71" name="CustomShape 19"/>
          <p:cNvSpPr/>
          <p:nvPr/>
        </p:nvSpPr>
        <p:spPr>
          <a:xfrm>
            <a:off x="5499100" y="2947988"/>
            <a:ext cx="2676525" cy="196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300" b="1">
                <a:solidFill>
                  <a:srgbClr val="595959"/>
                </a:solidFill>
                <a:latin typeface="Calibri" pitchFamily="34" charset="0"/>
              </a:rPr>
              <a:t>Охват детей в возрасте от 5 до 18 лет 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2" name="CustomShape 20"/>
          <p:cNvSpPr/>
          <p:nvPr/>
        </p:nvSpPr>
        <p:spPr>
          <a:xfrm>
            <a:off x="5137150" y="3144838"/>
            <a:ext cx="3438525" cy="196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300" b="1">
                <a:solidFill>
                  <a:srgbClr val="595959"/>
                </a:solidFill>
                <a:latin typeface="Calibri" pitchFamily="34" charset="0"/>
              </a:rPr>
              <a:t>программами дополнительного образования,%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429250" y="4100513"/>
            <a:ext cx="647700" cy="1352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6751638" y="4246563"/>
            <a:ext cx="633412" cy="1231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3785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Рисунок 86"/>
          <p:cNvPicPr/>
          <p:nvPr/>
        </p:nvPicPr>
        <p:blipFill>
          <a:blip r:embed="rId3"/>
          <a:stretch/>
        </p:blipFill>
        <p:spPr>
          <a:xfrm>
            <a:off x="144000" y="2620297"/>
            <a:ext cx="3378038" cy="2752918"/>
          </a:xfrm>
          <a:prstGeom prst="rect">
            <a:avLst/>
          </a:prstGeom>
          <a:ln>
            <a:noFill/>
          </a:ln>
        </p:spPr>
      </p:pic>
      <p:sp>
        <p:nvSpPr>
          <p:cNvPr id="88" name="CustomShape 1"/>
          <p:cNvSpPr/>
          <p:nvPr/>
        </p:nvSpPr>
        <p:spPr>
          <a:xfrm>
            <a:off x="323640" y="648000"/>
            <a:ext cx="8388360" cy="790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Перечень мероприятий по реализации</a:t>
            </a:r>
            <a:r>
              <a:rPr dirty="0"/>
              <a:t/>
            </a:r>
            <a:br>
              <a:rPr dirty="0"/>
            </a:br>
            <a:r>
              <a:rPr lang="ru-RU" sz="16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муниципальной программы Уватского муниципального района</a:t>
            </a:r>
            <a:endParaRPr lang="ru-RU" sz="1600" b="0" strike="noStrike" spc="-1" dirty="0">
              <a:latin typeface="Arial"/>
            </a:endParaRPr>
          </a:p>
          <a:p>
            <a:pPr algn="ctr"/>
            <a:r>
              <a:rPr lang="ru-RU" sz="16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 «Улучшение условий и охраны труда </a:t>
            </a:r>
            <a:endParaRPr lang="ru-RU" sz="1600" b="0" strike="noStrike" spc="-1" dirty="0">
              <a:latin typeface="Arial"/>
            </a:endParaRPr>
          </a:p>
          <a:p>
            <a:pPr algn="ctr"/>
            <a:r>
              <a:rPr lang="ru-RU" sz="16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в Уватском муниципальном районе» на </a:t>
            </a:r>
            <a:r>
              <a:rPr lang="ru-RU" sz="1600" b="1" strike="noStrike" spc="-1" dirty="0" smtClean="0">
                <a:solidFill>
                  <a:srgbClr val="191D34"/>
                </a:solidFill>
                <a:latin typeface="Arial"/>
                <a:ea typeface="DejaVu Sans"/>
              </a:rPr>
              <a:t>2024-2026  </a:t>
            </a:r>
            <a:r>
              <a:rPr lang="ru-RU" sz="16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годы</a:t>
            </a:r>
            <a:endParaRPr lang="ru-RU" sz="1600" b="0" strike="noStrike" spc="-1" dirty="0">
              <a:latin typeface="Arial"/>
            </a:endParaRPr>
          </a:p>
        </p:txBody>
      </p:sp>
      <p:graphicFrame>
        <p:nvGraphicFramePr>
          <p:cNvPr id="89" name="Table 2"/>
          <p:cNvGraphicFramePr/>
          <p:nvPr>
            <p:extLst>
              <p:ext uri="{D42A27DB-BD31-4B8C-83A1-F6EECF244321}">
                <p14:modId xmlns:p14="http://schemas.microsoft.com/office/powerpoint/2010/main" val="1273492984"/>
              </p:ext>
            </p:extLst>
          </p:nvPr>
        </p:nvGraphicFramePr>
        <p:xfrm>
          <a:off x="3563888" y="2620297"/>
          <a:ext cx="5407736" cy="2752918"/>
        </p:xfrm>
        <a:graphic>
          <a:graphicData uri="http://schemas.openxmlformats.org/drawingml/2006/table">
            <a:tbl>
              <a:tblPr/>
              <a:tblGrid>
                <a:gridCol w="22735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502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8394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103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Наименование мероприятия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Финансовые затраты на реализацию программы </a:t>
                      </a: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за 2024г.</a:t>
                      </a:r>
                      <a:endParaRPr lang="ru-RU" sz="11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(тыс. рублей)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03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latin typeface="Arial"/>
                        </a:rPr>
                        <a:t>Плановый объём финансирования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trike="noStrike" spc="-1" dirty="0" smtClean="0">
                          <a:latin typeface="+mn-lt"/>
                        </a:rPr>
                        <a:t>Профинансировано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818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Times New Roman"/>
                        </a:rPr>
                        <a:t>Техническое обеспечение охраны труда</a:t>
                      </a:r>
                      <a:endParaRPr lang="ru-RU" sz="1100" b="0" strike="noStrike" spc="-1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8246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dirty="0" smtClean="0">
                          <a:solidFill>
                            <a:srgbClr val="00000A"/>
                          </a:solidFill>
                          <a:effectLst/>
                          <a:latin typeface="+mn-lt"/>
                          <a:ea typeface="Times New Roman"/>
                        </a:rPr>
                        <a:t>Обеспечение средствами индивидуальной защиты в соответствии с установленными требованиями и нормами</a:t>
                      </a:r>
                      <a:endParaRPr lang="ru-RU" sz="1100" b="0" strike="noStrike" spc="-1" dirty="0">
                        <a:latin typeface="+mn-lt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40,0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16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ИТОГО: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latin typeface="Arial"/>
                        </a:rPr>
                        <a:t>40,0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smtClean="0">
                          <a:latin typeface="Arial"/>
                        </a:rPr>
                        <a:t>0,00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90" name="TextShape 3"/>
          <p:cNvSpPr txBox="1"/>
          <p:nvPr/>
        </p:nvSpPr>
        <p:spPr>
          <a:xfrm>
            <a:off x="144000" y="1584000"/>
            <a:ext cx="8579520" cy="843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ru-RU" sz="1400" b="1" i="1" strike="noStrike" spc="-1" dirty="0">
                <a:latin typeface="Arial"/>
                <a:ea typeface="Tahoma"/>
              </a:rPr>
              <a:t>Целью программы является:</a:t>
            </a:r>
            <a:endParaRPr lang="ru-RU" sz="1400" b="0" strike="noStrike" spc="-1" dirty="0">
              <a:latin typeface="Arial"/>
            </a:endParaRPr>
          </a:p>
          <a:p>
            <a:r>
              <a:rPr lang="ru-RU" sz="1300" b="0" i="1" strike="noStrike" spc="-1" dirty="0">
                <a:latin typeface="Arial"/>
                <a:ea typeface="Tahoma"/>
              </a:rPr>
              <a:t>улучшение условий и охраны труда у работодателей, расположенных на территории</a:t>
            </a:r>
            <a:endParaRPr lang="ru-RU" sz="1300" b="0" strike="noStrike" spc="-1" dirty="0">
              <a:latin typeface="Arial"/>
            </a:endParaRPr>
          </a:p>
          <a:p>
            <a:r>
              <a:rPr lang="ru-RU" sz="1300" b="0" i="1" strike="noStrike" spc="-1" dirty="0">
                <a:latin typeface="Arial"/>
                <a:ea typeface="Tahoma"/>
              </a:rPr>
              <a:t>Уватского муниципального района, и, как следствие, снижение уровня производственного травматизма  </a:t>
            </a:r>
            <a:endParaRPr lang="ru-RU" sz="1300" b="0" strike="noStrike" spc="-1" dirty="0">
              <a:latin typeface="Arial"/>
            </a:endParaRPr>
          </a:p>
          <a:p>
            <a:r>
              <a:rPr lang="ru-RU" sz="1300" b="0" i="1" strike="noStrike" spc="-1" dirty="0">
                <a:latin typeface="Arial"/>
                <a:ea typeface="Tahoma"/>
              </a:rPr>
              <a:t>и профессиональной заболеваемости работников организаций.</a:t>
            </a:r>
            <a:endParaRPr lang="ru-RU" sz="13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742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Рисунок 90"/>
          <p:cNvPicPr/>
          <p:nvPr/>
        </p:nvPicPr>
        <p:blipFill>
          <a:blip r:embed="rId3"/>
          <a:stretch/>
        </p:blipFill>
        <p:spPr>
          <a:xfrm>
            <a:off x="6615389" y="309272"/>
            <a:ext cx="2419736" cy="2062992"/>
          </a:xfrm>
          <a:prstGeom prst="rect">
            <a:avLst/>
          </a:prstGeom>
          <a:ln>
            <a:noFill/>
          </a:ln>
        </p:spPr>
      </p:pic>
      <p:sp>
        <p:nvSpPr>
          <p:cNvPr id="92" name="CustomShape 1"/>
          <p:cNvSpPr/>
          <p:nvPr/>
        </p:nvSpPr>
        <p:spPr>
          <a:xfrm>
            <a:off x="6414605" y="2780928"/>
            <a:ext cx="2268360" cy="15321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CustomShape 2"/>
          <p:cNvSpPr/>
          <p:nvPr/>
        </p:nvSpPr>
        <p:spPr>
          <a:xfrm>
            <a:off x="467544" y="450982"/>
            <a:ext cx="6336705" cy="187220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i="1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Цели и задачи настоящей программы направлены на: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  <a:p>
            <a:pPr marL="216000" indent="-216000" algn="just">
              <a:buSzPct val="100000"/>
              <a:buBlip>
                <a:blip r:embed="rId4"/>
              </a:buBlip>
            </a:pPr>
            <a:r>
              <a:rPr lang="ru-RU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совершенствование нормативно-правового и методического обеспечения в области охраны труда;</a:t>
            </a:r>
            <a:endParaRPr lang="ru-RU" sz="1400" b="0" strike="noStrike" spc="-1" dirty="0">
              <a:latin typeface="Arial"/>
            </a:endParaRPr>
          </a:p>
          <a:p>
            <a:pPr marL="216000" indent="-216000" algn="just">
              <a:buSzPct val="100000"/>
              <a:buBlip>
                <a:blip r:embed="rId4"/>
              </a:buBlip>
            </a:pPr>
            <a:r>
              <a:rPr lang="ru-RU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организационное обеспечение охраны труда;</a:t>
            </a:r>
            <a:endParaRPr lang="ru-RU" sz="1400" b="0" strike="noStrike" spc="-1" dirty="0">
              <a:latin typeface="Arial"/>
            </a:endParaRPr>
          </a:p>
          <a:p>
            <a:pPr marL="216000" indent="-216000" algn="just">
              <a:buSzPct val="100000"/>
              <a:buBlip>
                <a:blip r:embed="rId4"/>
              </a:buBlip>
            </a:pPr>
            <a:r>
              <a:rPr lang="ru-RU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техническое обеспечение охраны труда;</a:t>
            </a:r>
            <a:endParaRPr lang="ru-RU" sz="1400" b="0" strike="noStrike" spc="-1" dirty="0">
              <a:latin typeface="Arial"/>
            </a:endParaRPr>
          </a:p>
          <a:p>
            <a:pPr marL="216000" indent="-216000" algn="just">
              <a:buSzPct val="100000"/>
              <a:buBlip>
                <a:blip r:embed="rId4"/>
              </a:buBlip>
            </a:pPr>
            <a:r>
              <a:rPr lang="ru-RU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санитарно-гигиенические и лечебно-профилактические мероприятия;</a:t>
            </a:r>
            <a:endParaRPr lang="ru-RU" sz="1400" b="0" strike="noStrike" spc="-1" dirty="0">
              <a:latin typeface="Arial"/>
            </a:endParaRPr>
          </a:p>
          <a:p>
            <a:pPr marL="216000" indent="-216000" algn="just">
              <a:buSzPct val="100000"/>
              <a:buBlip>
                <a:blip r:embed="rId4"/>
              </a:buBlip>
            </a:pPr>
            <a:r>
              <a:rPr lang="ru-RU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учебно-информационное обеспечение по охране труда, пропаганда. </a:t>
            </a:r>
            <a:r>
              <a:rPr lang="ru-RU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endParaRPr lang="ru-RU" sz="1400" b="0" strike="noStrike" spc="-1" dirty="0">
              <a:latin typeface="Arial"/>
            </a:endParaRPr>
          </a:p>
        </p:txBody>
      </p:sp>
      <p:sp>
        <p:nvSpPr>
          <p:cNvPr id="94" name="CustomShape 3"/>
          <p:cNvSpPr/>
          <p:nvPr/>
        </p:nvSpPr>
        <p:spPr>
          <a:xfrm>
            <a:off x="2622600" y="6120000"/>
            <a:ext cx="3784320" cy="241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8" name="TextShape 4"/>
          <p:cNvSpPr txBox="1"/>
          <p:nvPr/>
        </p:nvSpPr>
        <p:spPr>
          <a:xfrm>
            <a:off x="1490760" y="2438041"/>
            <a:ext cx="6048000" cy="644877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>
            <a:spAutoFit/>
          </a:bodyPr>
          <a:lstStyle/>
          <a:p>
            <a:pPr algn="ctr"/>
            <a:r>
              <a:rPr lang="ru-RU" sz="1200" b="1" i="1" strike="noStrike" spc="-1" dirty="0">
                <a:latin typeface="Arial"/>
              </a:rPr>
              <a:t>Показатели муниципальной программы Уватского муниципального района «Улучшение условий и охраны труда </a:t>
            </a:r>
          </a:p>
          <a:p>
            <a:pPr algn="ctr"/>
            <a:r>
              <a:rPr lang="ru-RU" sz="1200" b="1" i="1" strike="noStrike" spc="-1" dirty="0">
                <a:latin typeface="Arial"/>
              </a:rPr>
              <a:t>в Уватском муниципальном районе» </a:t>
            </a:r>
            <a:r>
              <a:rPr lang="ru-RU" sz="1200" b="1" i="1" strike="noStrike" spc="-1" dirty="0" smtClean="0">
                <a:latin typeface="Arial"/>
              </a:rPr>
              <a:t>за 2024 год</a:t>
            </a:r>
            <a:endParaRPr lang="ru-RU" sz="1200" b="1" i="1" strike="noStrike" spc="-1" dirty="0">
              <a:latin typeface="Arial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963335847"/>
              </p:ext>
            </p:extLst>
          </p:nvPr>
        </p:nvGraphicFramePr>
        <p:xfrm>
          <a:off x="2411760" y="4653136"/>
          <a:ext cx="3168352" cy="1949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335319897"/>
              </p:ext>
            </p:extLst>
          </p:nvPr>
        </p:nvGraphicFramePr>
        <p:xfrm>
          <a:off x="179512" y="2996952"/>
          <a:ext cx="3786869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369466204"/>
              </p:ext>
            </p:extLst>
          </p:nvPr>
        </p:nvGraphicFramePr>
        <p:xfrm>
          <a:off x="5339053" y="3233056"/>
          <a:ext cx="3696072" cy="2886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934163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7"/>
          <p:cNvSpPr>
            <a:spLocks noChangeArrowheads="1"/>
          </p:cNvSpPr>
          <p:nvPr/>
        </p:nvSpPr>
        <p:spPr bwMode="auto">
          <a:xfrm>
            <a:off x="611560" y="188640"/>
            <a:ext cx="7980362" cy="1238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Информация о реализации  общего объема финансирования муниципальной  программы «Социальная поддержка населения Уватского муниципального района» за 2024 год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241275"/>
              </p:ext>
            </p:extLst>
          </p:nvPr>
        </p:nvGraphicFramePr>
        <p:xfrm>
          <a:off x="500034" y="2071679"/>
          <a:ext cx="8358245" cy="36689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141917"/>
                <a:gridCol w="1896775"/>
                <a:gridCol w="1775432"/>
                <a:gridCol w="1544121"/>
              </a:tblGrid>
              <a:tr h="109363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Наименование мероприятий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Плановое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значение финансирования  на 2024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Фактическое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финансовое исполнение  за 2024 год</a:t>
                      </a:r>
                      <a:endParaRPr lang="ru-RU" sz="1400" baseline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Процент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исполнения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9982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Всего по программе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76947,70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72575,14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94,3%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54919"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Областной</a:t>
                      </a:r>
                      <a:r>
                        <a:rPr lang="ru-RU" sz="1400" kern="1200" baseline="0" dirty="0" smtClean="0"/>
                        <a:t> бюджет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68510,50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65552,16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95,6%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10275"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Местный бюджет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7937,21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6522,99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82,2%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10275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Внебюджетные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источники (пожертвования </a:t>
                      </a:r>
                      <a:r>
                        <a:rPr lang="ru-RU" sz="1400" b="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РН-Уватнефтегаз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500,0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500,0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17"/>
          <p:cNvSpPr>
            <a:spLocks noChangeArrowheads="1"/>
          </p:cNvSpPr>
          <p:nvPr/>
        </p:nvSpPr>
        <p:spPr bwMode="auto">
          <a:xfrm>
            <a:off x="101241" y="1268760"/>
            <a:ext cx="9001000" cy="749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1600" b="1" dirty="0" smtClean="0">
                <a:solidFill>
                  <a:srgbClr val="002060"/>
                </a:solidFill>
              </a:rPr>
              <a:t>    </a:t>
            </a:r>
            <a:r>
              <a:rPr lang="ru-RU" altLang="ru-RU" sz="16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Ф</a:t>
            </a:r>
            <a:r>
              <a:rPr lang="ru-RU" altLang="ru-RU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инансовое обеспечение  мероприятий программы в 2024 году, тыс. руб.</a:t>
            </a:r>
            <a:endParaRPr lang="ru-RU" altLang="ru-RU" b="1" dirty="0" smtClean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98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7"/>
          <p:cNvSpPr>
            <a:spLocks noChangeArrowheads="1"/>
          </p:cNvSpPr>
          <p:nvPr/>
        </p:nvSpPr>
        <p:spPr bwMode="auto">
          <a:xfrm>
            <a:off x="611560" y="188640"/>
            <a:ext cx="7980362" cy="1238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Информация о реализации  общего объема финансирования муниципальной  программы «Социальная поддержка населения Уватского муниципального района» за 2024 год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041814"/>
              </p:ext>
            </p:extLst>
          </p:nvPr>
        </p:nvGraphicFramePr>
        <p:xfrm>
          <a:off x="500034" y="2071679"/>
          <a:ext cx="8358245" cy="446826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141917"/>
                <a:gridCol w="1896775"/>
                <a:gridCol w="1775432"/>
                <a:gridCol w="1544121"/>
              </a:tblGrid>
              <a:tr h="109363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Наименование мероприятий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Плановое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значение финансирования  на 2024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Фактическое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финансовое исполнение  за 2024 год</a:t>
                      </a:r>
                      <a:endParaRPr lang="ru-RU" sz="1400" baseline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Процент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исполнения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99823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Задача 1. 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Обеспечение социальной защищённости отдельных категорий граждан.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5491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Всего по задаче 1.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76225,9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71876,22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94,3%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10275"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Областной</a:t>
                      </a:r>
                      <a:r>
                        <a:rPr lang="ru-RU" sz="1400" kern="1200" baseline="0" dirty="0" smtClean="0"/>
                        <a:t> бюджет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68498,8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65552,16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95,7%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02921"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Местный бюджет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7227,11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5824,06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80,6%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806687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Внебюджетные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источники (пожертвования </a:t>
                      </a:r>
                      <a:r>
                        <a:rPr lang="ru-RU" sz="1400" b="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РН-Уватнефтегаз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500,0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500,0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17"/>
          <p:cNvSpPr>
            <a:spLocks noChangeArrowheads="1"/>
          </p:cNvSpPr>
          <p:nvPr/>
        </p:nvSpPr>
        <p:spPr bwMode="auto">
          <a:xfrm>
            <a:off x="101241" y="1268760"/>
            <a:ext cx="9001000" cy="749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1600" b="1" dirty="0" smtClean="0">
                <a:solidFill>
                  <a:srgbClr val="002060"/>
                </a:solidFill>
              </a:rPr>
              <a:t>    </a:t>
            </a:r>
            <a:r>
              <a:rPr lang="ru-RU" altLang="ru-RU" sz="16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Ф</a:t>
            </a:r>
            <a:r>
              <a:rPr lang="ru-RU" altLang="ru-RU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инансовое обеспечение  мероприятий программы в 2024 году, тыс. руб.</a:t>
            </a:r>
          </a:p>
          <a:p>
            <a:pPr algn="ctr"/>
            <a:r>
              <a:rPr lang="ru-RU" altLang="ru-RU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Задача 1.</a:t>
            </a:r>
            <a:endParaRPr lang="ru-RU" altLang="ru-RU" b="1" dirty="0" smtClean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08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7"/>
          <p:cNvSpPr>
            <a:spLocks noChangeArrowheads="1"/>
          </p:cNvSpPr>
          <p:nvPr/>
        </p:nvSpPr>
        <p:spPr bwMode="auto">
          <a:xfrm>
            <a:off x="611560" y="188640"/>
            <a:ext cx="7980362" cy="1238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Информация о реализации  общего объема финансирования муниципальной  программы «Социальная поддержка населения Уватского муниципального района» за 2024 год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009314"/>
              </p:ext>
            </p:extLst>
          </p:nvPr>
        </p:nvGraphicFramePr>
        <p:xfrm>
          <a:off x="500034" y="2071679"/>
          <a:ext cx="8358245" cy="446826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141917"/>
                <a:gridCol w="1896775"/>
                <a:gridCol w="1775432"/>
                <a:gridCol w="1544121"/>
              </a:tblGrid>
              <a:tr h="109363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Наименование мероприятий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Плановое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значение финансирования  на 2024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Фактическое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финансовое исполнение  за 2024 год</a:t>
                      </a:r>
                      <a:endParaRPr lang="ru-RU" sz="1400" baseline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Процент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исполнения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99823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Задача 2. 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Обеспечение защиты прав и интересов семей и детей.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5491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Всего по задаче 2.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721,8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698,92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96,8%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10275"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Областной</a:t>
                      </a:r>
                      <a:r>
                        <a:rPr lang="ru-RU" sz="1400" kern="1200" baseline="0" dirty="0" smtClean="0"/>
                        <a:t> бюджет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11,7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02921"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Местный бюджет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710,1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698,92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98,4%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806687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Внебюджетные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источники (пожертвования </a:t>
                      </a:r>
                      <a:r>
                        <a:rPr lang="ru-RU" sz="1400" b="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РН-Уватнефтегаз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17"/>
          <p:cNvSpPr>
            <a:spLocks noChangeArrowheads="1"/>
          </p:cNvSpPr>
          <p:nvPr/>
        </p:nvSpPr>
        <p:spPr bwMode="auto">
          <a:xfrm>
            <a:off x="101241" y="1268760"/>
            <a:ext cx="9001000" cy="749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1600" b="1" dirty="0" smtClean="0">
                <a:solidFill>
                  <a:srgbClr val="002060"/>
                </a:solidFill>
              </a:rPr>
              <a:t>    </a:t>
            </a:r>
            <a:r>
              <a:rPr lang="ru-RU" altLang="ru-RU" sz="16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Ф</a:t>
            </a:r>
            <a:r>
              <a:rPr lang="ru-RU" altLang="ru-RU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инансовое обеспечение  мероприятий программы в 2024 году, тыс. руб.</a:t>
            </a:r>
          </a:p>
          <a:p>
            <a:pPr algn="ctr"/>
            <a:r>
              <a:rPr lang="ru-RU" altLang="ru-RU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Задача 2.</a:t>
            </a:r>
            <a:endParaRPr lang="ru-RU" altLang="ru-RU" b="1" dirty="0" smtClean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91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282447"/>
              </p:ext>
            </p:extLst>
          </p:nvPr>
        </p:nvGraphicFramePr>
        <p:xfrm>
          <a:off x="677304" y="1340769"/>
          <a:ext cx="7848874" cy="547300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950440"/>
                <a:gridCol w="1770738"/>
                <a:gridCol w="1687535"/>
                <a:gridCol w="1440161"/>
              </a:tblGrid>
              <a:tr h="96685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Наименование мероприятий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Плановое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значение финансирования  на 2024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Фактическое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финансовое исполнение  за 2024 год</a:t>
                      </a:r>
                      <a:endParaRPr lang="ru-RU" sz="1400" baseline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Процент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исполнения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222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dirty="0">
                          <a:latin typeface="Arial"/>
                          <a:ea typeface="Arial"/>
                          <a:cs typeface="Courier New"/>
                        </a:rPr>
                        <a:t>Ежемесячная денежная выплата отдельным категориям граждан, зарегистрированным по месту жительства на территории </a:t>
                      </a:r>
                      <a:r>
                        <a:rPr lang="ru-RU" sz="1000" kern="100" dirty="0" err="1">
                          <a:latin typeface="Arial"/>
                          <a:ea typeface="Arial"/>
                          <a:cs typeface="Courier New"/>
                        </a:rPr>
                        <a:t>Уватского</a:t>
                      </a:r>
                      <a:r>
                        <a:rPr lang="ru-RU" sz="1000" kern="100" dirty="0">
                          <a:latin typeface="Arial"/>
                          <a:ea typeface="Arial"/>
                          <a:cs typeface="Courier New"/>
                        </a:rPr>
                        <a:t> муниципального района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dirty="0">
                          <a:latin typeface="Arial"/>
                          <a:ea typeface="Arial"/>
                          <a:cs typeface="Courier New"/>
                        </a:rPr>
                        <a:t>в размере 200 рублей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1178,2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1162,48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98,7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059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000" kern="100">
                          <a:latin typeface="Arial"/>
                          <a:ea typeface="Arial"/>
                          <a:cs typeface="Courier New"/>
                        </a:rPr>
                        <a:t>Возмещение расходов по оплате услуг бани общего пользования в размере 135 рублей, но не более действующей стоимости билета.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719,0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718,94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99,9%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985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dirty="0">
                          <a:latin typeface="Arial"/>
                          <a:ea typeface="Arial"/>
                          <a:cs typeface="Courier New"/>
                        </a:rPr>
                        <a:t>Возмещение расходов на оплату проезда  на автомобильном транспорте общего пользования (кроме такси) внутри муниципальным маршрутам регулярных перевозок в границах </a:t>
                      </a:r>
                      <a:r>
                        <a:rPr lang="ru-RU" sz="1000" kern="100" dirty="0" err="1">
                          <a:latin typeface="Arial"/>
                          <a:ea typeface="Arial"/>
                          <a:cs typeface="Courier New"/>
                        </a:rPr>
                        <a:t>Уватского</a:t>
                      </a:r>
                      <a:r>
                        <a:rPr lang="ru-RU" sz="1000" kern="100" dirty="0">
                          <a:latin typeface="Arial"/>
                          <a:ea typeface="Arial"/>
                          <a:cs typeface="Courier New"/>
                        </a:rPr>
                        <a:t> муниципального  </a:t>
                      </a:r>
                      <a:r>
                        <a:rPr lang="ru-RU" sz="1000" kern="100" dirty="0" smtClean="0">
                          <a:latin typeface="Arial"/>
                          <a:ea typeface="Arial"/>
                          <a:cs typeface="Courier New"/>
                        </a:rPr>
                        <a:t>района</a:t>
                      </a:r>
                      <a:endParaRPr lang="ru-RU" sz="1000" kern="100" dirty="0">
                        <a:latin typeface="Arial"/>
                        <a:ea typeface="Arial"/>
                        <a:cs typeface="Courier New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888,1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698,01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78,6%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600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dirty="0">
                          <a:latin typeface="Arial"/>
                          <a:ea typeface="Arial"/>
                          <a:cs typeface="Courier New"/>
                        </a:rPr>
                        <a:t>Ежемесячное возмещение расходов на  абонентскую плату за пользование квартирным  телефоном  в размере 150 рублей за каждый </a:t>
                      </a:r>
                      <a:r>
                        <a:rPr lang="ru-RU" sz="1000" kern="100" dirty="0" smtClean="0">
                          <a:latin typeface="Arial"/>
                          <a:ea typeface="Arial"/>
                          <a:cs typeface="Courier New"/>
                        </a:rPr>
                        <a:t>месяц</a:t>
                      </a:r>
                      <a:endParaRPr lang="ru-RU" sz="1000" kern="100" dirty="0">
                        <a:latin typeface="Arial"/>
                        <a:ea typeface="Arial"/>
                        <a:cs typeface="Courier New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27,6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13,2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47,8%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492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dirty="0">
                          <a:latin typeface="Arial"/>
                          <a:ea typeface="Arial"/>
                          <a:cs typeface="Courier New"/>
                        </a:rPr>
                        <a:t>Возмещение расходов на оплату медицинского осмотра в случае выезда на санаторно-курортное </a:t>
                      </a:r>
                      <a:r>
                        <a:rPr lang="ru-RU" sz="1000" kern="100" dirty="0" smtClean="0">
                          <a:latin typeface="Arial"/>
                          <a:ea typeface="Arial"/>
                          <a:cs typeface="Courier New"/>
                        </a:rPr>
                        <a:t>лечение в размере 1000 рублей, но не более фактических</a:t>
                      </a:r>
                      <a:r>
                        <a:rPr lang="ru-RU" sz="1000" kern="100" baseline="0" dirty="0" smtClean="0">
                          <a:latin typeface="Arial"/>
                          <a:ea typeface="Arial"/>
                          <a:cs typeface="Courier New"/>
                        </a:rPr>
                        <a:t> расходов</a:t>
                      </a:r>
                      <a:endParaRPr lang="ru-RU" sz="1000" kern="100" dirty="0">
                        <a:latin typeface="Arial"/>
                        <a:ea typeface="Arial"/>
                        <a:cs typeface="Courier New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4,10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0%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66853">
                <a:tc>
                  <a:txBody>
                    <a:bodyPr/>
                    <a:lstStyle/>
                    <a:p>
                      <a:pPr algn="l"/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Единовременная выплата родственникам умершего, или  лицу, взявшему на себя организацию похорон в размере 2000 рублей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184,50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168,84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91,5%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17"/>
          <p:cNvSpPr>
            <a:spLocks noChangeArrowheads="1"/>
          </p:cNvSpPr>
          <p:nvPr/>
        </p:nvSpPr>
        <p:spPr bwMode="auto">
          <a:xfrm>
            <a:off x="101241" y="520995"/>
            <a:ext cx="9001000" cy="749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1600" b="1" dirty="0" smtClean="0">
                <a:solidFill>
                  <a:srgbClr val="002060"/>
                </a:solidFill>
              </a:rPr>
              <a:t>    </a:t>
            </a:r>
            <a:r>
              <a:rPr lang="ru-RU" altLang="ru-RU" sz="16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Ф</a:t>
            </a:r>
            <a:r>
              <a:rPr lang="ru-RU" altLang="ru-RU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инансовое обеспечение   мероприятий программы в 2024 году, тыс. руб.</a:t>
            </a:r>
          </a:p>
          <a:p>
            <a:pPr algn="ctr"/>
            <a:r>
              <a:rPr lang="ru-RU" altLang="ru-RU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Задача 1.</a:t>
            </a:r>
            <a:endParaRPr lang="ru-RU" altLang="ru-RU" b="1" dirty="0" smtClean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00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43251"/>
              </p:ext>
            </p:extLst>
          </p:nvPr>
        </p:nvGraphicFramePr>
        <p:xfrm>
          <a:off x="321501" y="1052736"/>
          <a:ext cx="8643998" cy="53873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250735"/>
                <a:gridCol w="2027172"/>
                <a:gridCol w="1912390"/>
                <a:gridCol w="1453701"/>
              </a:tblGrid>
              <a:tr h="131325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Наименование мероприятий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Плановое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значение финансирования  на 2024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Фактическое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финансовое исполнение  за 2024 год</a:t>
                      </a:r>
                      <a:endParaRPr lang="ru-RU" sz="1400" baseline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Процент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исполнения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087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dirty="0">
                          <a:latin typeface="Arial"/>
                          <a:ea typeface="Arial"/>
                          <a:cs typeface="Courier New"/>
                        </a:rPr>
                        <a:t>Ежемесячная  выплата участникам ВОВ  в размере 900 рублей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11,0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10,99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99,9%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98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>
                          <a:latin typeface="Arial"/>
                          <a:ea typeface="Arial"/>
                          <a:cs typeface="Courier New"/>
                        </a:rPr>
                        <a:t>Единовременная выплата к Дню Победы (район) и проведение празднования Победы в ВОВ (поселения)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94,04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93,04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98,9%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dirty="0">
                          <a:latin typeface="Arial"/>
                          <a:ea typeface="Arial"/>
                          <a:cs typeface="Courier New"/>
                        </a:rPr>
                        <a:t>Материальная помощь гражданам, находящимся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dirty="0">
                          <a:latin typeface="Arial"/>
                          <a:ea typeface="Arial"/>
                          <a:cs typeface="Courier New"/>
                        </a:rPr>
                        <a:t>в   трудной жизненной </a:t>
                      </a:r>
                      <a:r>
                        <a:rPr lang="ru-RU" sz="1000" kern="100" dirty="0" smtClean="0">
                          <a:latin typeface="Arial"/>
                          <a:ea typeface="Arial"/>
                          <a:cs typeface="Courier New"/>
                        </a:rPr>
                        <a:t>ситуации</a:t>
                      </a:r>
                      <a:endParaRPr lang="ru-RU" sz="1000" kern="100" dirty="0">
                        <a:latin typeface="Arial"/>
                        <a:ea typeface="Arial"/>
                        <a:cs typeface="Courier New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1572,0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767,87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48,8%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087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dirty="0">
                          <a:latin typeface="Arial"/>
                          <a:ea typeface="Arial"/>
                          <a:cs typeface="Courier New"/>
                        </a:rPr>
                        <a:t>Содержание специалиста по назначению МСП отдельным категориям </a:t>
                      </a:r>
                      <a:r>
                        <a:rPr lang="ru-RU" sz="1000" kern="100" dirty="0" smtClean="0">
                          <a:latin typeface="Arial"/>
                          <a:ea typeface="Arial"/>
                          <a:cs typeface="Courier New"/>
                        </a:rPr>
                        <a:t>граждан (районные полномочия)</a:t>
                      </a:r>
                      <a:endParaRPr lang="ru-RU" sz="1000" kern="100" dirty="0">
                        <a:latin typeface="Arial"/>
                        <a:ea typeface="Arial"/>
                        <a:cs typeface="Courier New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740,93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686,06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92,6%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087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dirty="0" smtClean="0">
                          <a:latin typeface="Arial"/>
                          <a:ea typeface="Arial"/>
                          <a:cs typeface="Courier New"/>
                        </a:rPr>
                        <a:t>Обеспечение </a:t>
                      </a:r>
                      <a:r>
                        <a:rPr lang="ru-RU" sz="1000" kern="100" dirty="0">
                          <a:latin typeface="Arial"/>
                          <a:ea typeface="Arial"/>
                          <a:cs typeface="Courier New"/>
                        </a:rPr>
                        <a:t>дымовыми пожарными </a:t>
                      </a:r>
                      <a:r>
                        <a:rPr lang="ru-RU" sz="1000" kern="100" dirty="0" err="1">
                          <a:latin typeface="Arial"/>
                          <a:ea typeface="Arial"/>
                          <a:cs typeface="Courier New"/>
                        </a:rPr>
                        <a:t>извещателями</a:t>
                      </a:r>
                      <a:r>
                        <a:rPr lang="ru-RU" sz="1000" kern="100" dirty="0">
                          <a:latin typeface="Arial"/>
                          <a:ea typeface="Arial"/>
                          <a:cs typeface="Courier New"/>
                        </a:rPr>
                        <a:t> отдельных категорий </a:t>
                      </a:r>
                      <a:r>
                        <a:rPr lang="ru-RU" sz="1000" kern="100" dirty="0" smtClean="0">
                          <a:latin typeface="Arial"/>
                          <a:ea typeface="Arial"/>
                          <a:cs typeface="Courier New"/>
                        </a:rPr>
                        <a:t>граждан.</a:t>
                      </a:r>
                      <a:endParaRPr lang="ru-RU" sz="1000" kern="100" dirty="0">
                        <a:latin typeface="Arial"/>
                        <a:ea typeface="Arial"/>
                        <a:cs typeface="Courier New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76,5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1,7%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087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dirty="0">
                          <a:latin typeface="Arial"/>
                          <a:ea typeface="Arial"/>
                          <a:cs typeface="Courier New"/>
                        </a:rPr>
                        <a:t>Обеспечение предоставления гражданам субсидий на оплату жилых помещений и коммунальных </a:t>
                      </a:r>
                      <a:r>
                        <a:rPr lang="ru-RU" sz="1000" kern="100" dirty="0" smtClean="0">
                          <a:latin typeface="Arial"/>
                          <a:ea typeface="Arial"/>
                          <a:cs typeface="Courier New"/>
                        </a:rPr>
                        <a:t>услуг (содержание специалиста)</a:t>
                      </a:r>
                      <a:endParaRPr lang="ru-RU" sz="1000" kern="100" dirty="0">
                        <a:latin typeface="Arial"/>
                        <a:ea typeface="Arial"/>
                        <a:cs typeface="Courier New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211,0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211,0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087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Предоставление гражданам субсидий на оплату жилых помещений и коммунальных услуг</a:t>
                      </a:r>
                      <a:endParaRPr lang="ru-RU" sz="1000" kern="100" dirty="0">
                        <a:latin typeface="Arial" pitchFamily="34" charset="0"/>
                        <a:ea typeface="Arial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4037,0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2428,51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60,2%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17"/>
          <p:cNvSpPr>
            <a:spLocks noChangeArrowheads="1"/>
          </p:cNvSpPr>
          <p:nvPr/>
        </p:nvSpPr>
        <p:spPr bwMode="auto">
          <a:xfrm>
            <a:off x="143000" y="332656"/>
            <a:ext cx="9001000" cy="428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1600" b="1" dirty="0" smtClean="0">
                <a:solidFill>
                  <a:srgbClr val="002060"/>
                </a:solidFill>
              </a:rPr>
              <a:t>    </a:t>
            </a:r>
            <a:r>
              <a:rPr lang="ru-RU" altLang="ru-RU" sz="16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Ф</a:t>
            </a:r>
            <a:r>
              <a:rPr lang="ru-RU" altLang="ru-RU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инансовое обеспечение   мероприятий программы в 2024 году, тыс. руб.</a:t>
            </a:r>
            <a:endParaRPr lang="ru-RU" altLang="ru-RU" b="1" dirty="0" smtClean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62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148891"/>
              </p:ext>
            </p:extLst>
          </p:nvPr>
        </p:nvGraphicFramePr>
        <p:xfrm>
          <a:off x="321501" y="1052736"/>
          <a:ext cx="8643998" cy="50616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250735"/>
                <a:gridCol w="2027172"/>
                <a:gridCol w="1912390"/>
                <a:gridCol w="1453701"/>
              </a:tblGrid>
              <a:tr h="131325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Наименование мероприятий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Плановое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значение финансирования  на 2024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Фактическое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финансовое исполнение  за 2024 год</a:t>
                      </a:r>
                      <a:endParaRPr lang="ru-RU" sz="1400" baseline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Процент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исполнения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149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dirty="0">
                          <a:latin typeface="Arial"/>
                          <a:ea typeface="Arial"/>
                          <a:cs typeface="Courier New"/>
                        </a:rPr>
                        <a:t>Социальная поддержка отдельных категорий граждан в отношении проезда на транспорте населения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1683,35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1334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79,2%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>
                          <a:latin typeface="Arial"/>
                          <a:ea typeface="Arial"/>
                          <a:cs typeface="Courier New"/>
                        </a:rPr>
                        <a:t>Социальная поддержка отдельных категорий граждан в отношении газификации жилых домов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2860,0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1871,21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65,4%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>
                          <a:latin typeface="Arial"/>
                          <a:ea typeface="Arial"/>
                          <a:cs typeface="Courier New"/>
                        </a:rPr>
                        <a:t>Социальное обслуживание населения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59677,0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59677,0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>
                          <a:latin typeface="Arial"/>
                          <a:ea typeface="Arial"/>
                          <a:cs typeface="Courier New"/>
                        </a:rPr>
                        <a:t>Организация социально-значимых мероприятий для граждан пожилого возраста, по укреплению их здоровья и преодоления социальной изоляции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500,0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500,0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789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dirty="0">
                          <a:latin typeface="Arial"/>
                          <a:ea typeface="Arial"/>
                          <a:cs typeface="Courier New"/>
                        </a:rPr>
                        <a:t>Обеспечение мер социальной поддержки на оплату проезда на автомобильном транспорте (АСОП)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239,127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11,33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4,7%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908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dirty="0">
                          <a:latin typeface="Arial"/>
                          <a:ea typeface="Arial"/>
                          <a:cs typeface="Courier New"/>
                        </a:rPr>
                        <a:t>Обеспечение охвата системой долговременного ухода лиц старше трудоспособного возраста и инвалидов, признанных нуждающихся в социальном обслуживании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30,45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30,45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908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dirty="0">
                          <a:latin typeface="Arial"/>
                          <a:ea typeface="Arial"/>
                          <a:cs typeface="Courier New"/>
                        </a:rPr>
                        <a:t>Приобретение мебели, компьютерной, организационной техники, фирменных атрибутов, корпоративных, коммуникационных и расходных материалов для создания многофункционального центра на базе АУ "КЦСОН </a:t>
                      </a:r>
                      <a:r>
                        <a:rPr lang="ru-RU" sz="1000" kern="100" dirty="0" err="1">
                          <a:latin typeface="Arial"/>
                          <a:ea typeface="Arial"/>
                          <a:cs typeface="Courier New"/>
                        </a:rPr>
                        <a:t>Уватского</a:t>
                      </a:r>
                      <a:r>
                        <a:rPr lang="ru-RU" sz="1000" kern="100" dirty="0">
                          <a:latin typeface="Arial"/>
                          <a:ea typeface="Arial"/>
                          <a:cs typeface="Courier New"/>
                        </a:rPr>
                        <a:t> муниципального района"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1492,01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1492,01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17"/>
          <p:cNvSpPr>
            <a:spLocks noChangeArrowheads="1"/>
          </p:cNvSpPr>
          <p:nvPr/>
        </p:nvSpPr>
        <p:spPr bwMode="auto">
          <a:xfrm>
            <a:off x="143000" y="332656"/>
            <a:ext cx="9001000" cy="428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1600" b="1" dirty="0" smtClean="0">
                <a:solidFill>
                  <a:srgbClr val="002060"/>
                </a:solidFill>
              </a:rPr>
              <a:t>    </a:t>
            </a:r>
            <a:r>
              <a:rPr lang="ru-RU" altLang="ru-RU" sz="16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Ф</a:t>
            </a:r>
            <a:r>
              <a:rPr lang="ru-RU" altLang="ru-RU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инансовое обеспечение   мероприятий программы в 2024 году, тыс. руб.</a:t>
            </a:r>
            <a:endParaRPr lang="ru-RU" altLang="ru-RU" b="1" dirty="0" smtClean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35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304760"/>
              </p:ext>
            </p:extLst>
          </p:nvPr>
        </p:nvGraphicFramePr>
        <p:xfrm>
          <a:off x="539552" y="620688"/>
          <a:ext cx="8321878" cy="556395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186963"/>
                <a:gridCol w="1853597"/>
                <a:gridCol w="2016224"/>
                <a:gridCol w="1265094"/>
              </a:tblGrid>
              <a:tr h="92553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Виды затрат и мероприятие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Плановое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значение финансирования  на 2024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Фактическое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финансовое исполнение  за 2024 год</a:t>
                      </a:r>
                      <a:endParaRPr lang="ru-RU" sz="1400" baseline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Процент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исполнения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165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Единовременная выплата на рождение  ребенка </a:t>
                      </a:r>
                      <a:endParaRPr lang="ru-RU" sz="10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207,70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199,97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96,3%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25536"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Ежегодная денежная выплата  к Дню матери многодетным семьям, имеющим более трех детей и более до 18 лет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181,80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181,10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99,6%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006504"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Социальная помощь</a:t>
                      </a:r>
                      <a:r>
                        <a:rPr lang="ru-RU" sz="1000" kern="1200" baseline="0" dirty="0" smtClean="0">
                          <a:latin typeface="Arial" pitchFamily="34" charset="0"/>
                          <a:cs typeface="Arial" pitchFamily="34" charset="0"/>
                        </a:rPr>
                        <a:t> детям из многодетных малоимущих семей на подготовку к новому учебному году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320,60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317,85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99,1%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9704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Предоставление социальной поддержки многодетным семьям в виде возмещения расходов на оплату подключения (технологического присоединения) к электрическим сетям земельных участков в населенных пунктах Тюменской области</a:t>
                      </a:r>
                    </a:p>
                    <a:p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11,7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0%</a:t>
                      </a:r>
                      <a:endParaRPr lang="ru-RU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17"/>
          <p:cNvSpPr>
            <a:spLocks noChangeArrowheads="1"/>
          </p:cNvSpPr>
          <p:nvPr/>
        </p:nvSpPr>
        <p:spPr bwMode="auto">
          <a:xfrm>
            <a:off x="0" y="0"/>
            <a:ext cx="9144000" cy="559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1600" b="1" dirty="0" smtClean="0">
                <a:solidFill>
                  <a:srgbClr val="002060"/>
                </a:solidFill>
              </a:rPr>
              <a:t>    </a:t>
            </a:r>
            <a:r>
              <a:rPr lang="ru-RU" altLang="ru-RU" sz="16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Ф</a:t>
            </a:r>
            <a:r>
              <a:rPr lang="ru-RU" altLang="ru-RU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инансовое обеспечение   мероприятий программы в 2024 году, тыс. руб.</a:t>
            </a:r>
          </a:p>
          <a:p>
            <a:pPr algn="ctr"/>
            <a:r>
              <a:rPr lang="ru-RU" altLang="ru-RU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Задача 2.</a:t>
            </a:r>
            <a:endParaRPr lang="ru-RU" altLang="ru-RU" b="1" dirty="0" smtClean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59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47500" y="692696"/>
            <a:ext cx="82490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Показатели результативности м</a:t>
            </a:r>
            <a:r>
              <a:rPr lang="ru-RU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униципальной  программы «Социальная поддержка населения Уватского муниципального района» за 2024 год </a:t>
            </a:r>
            <a:endParaRPr lang="ru-RU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Group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277890"/>
              </p:ext>
            </p:extLst>
          </p:nvPr>
        </p:nvGraphicFramePr>
        <p:xfrm>
          <a:off x="628650" y="1796230"/>
          <a:ext cx="7886700" cy="4103922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5067981"/>
                <a:gridCol w="1370724"/>
                <a:gridCol w="1447995"/>
              </a:tblGrid>
              <a:tr h="719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Наименование индикатора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2024 год (план), 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2024 год (факт), 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3756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</a:rPr>
                        <a:t>Задача 1.</a:t>
                      </a:r>
                    </a:p>
                  </a:txBody>
                  <a:tcPr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541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Доля малоимущего населения, состоящего в органах социальной защиты населения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4,3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4,1</a:t>
                      </a:r>
                    </a:p>
                  </a:txBody>
                  <a:tcPr horzOverflow="overflow"/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Доля граждан фактически пользующихся мерами социальной поддержки, от общего количества граждан, имеющих право на меры социальной поддержки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100,0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100,0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31131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</a:rPr>
                        <a:t>Задача 2.</a:t>
                      </a:r>
                    </a:p>
                  </a:txBody>
                  <a:tcPr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Охват детей  подростков от 6 до 18 лет организованными формами оздоровления и отдыха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101,8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семей с детьми, получающих социальные услуги в учреждении социального обслуживания к общему числу семей с детьми в муниципальном районе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86,5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87,3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4" name="Прямоугольник 17"/>
          <p:cNvSpPr>
            <a:spLocks noChangeArrowheads="1"/>
          </p:cNvSpPr>
          <p:nvPr/>
        </p:nvSpPr>
        <p:spPr bwMode="auto">
          <a:xfrm>
            <a:off x="0" y="1214422"/>
            <a:ext cx="9144000" cy="559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1600" b="1" dirty="0" smtClean="0">
                <a:solidFill>
                  <a:srgbClr val="002060"/>
                </a:solidFill>
              </a:rPr>
              <a:t>    </a:t>
            </a:r>
            <a:endParaRPr lang="ru-RU" altLang="ru-RU" b="1" dirty="0" smtClean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8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7"/>
          <p:cNvSpPr>
            <a:spLocks noChangeArrowheads="1"/>
          </p:cNvSpPr>
          <p:nvPr/>
        </p:nvSpPr>
        <p:spPr bwMode="auto">
          <a:xfrm>
            <a:off x="500062" y="428604"/>
            <a:ext cx="8248401" cy="1416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1600" dirty="0">
                <a:solidFill>
                  <a:schemeClr val="tx2"/>
                </a:solidFill>
              </a:rPr>
              <a:t>     </a:t>
            </a: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Информация  о реализации   м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униципальной  программы </a:t>
            </a:r>
          </a:p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Обеспечение безбарьерной среды жизнедеятельности и </a:t>
            </a:r>
          </a:p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социальной интеграции инвалидов в Уватском муниципальном 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районе» за 2024 год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Group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8897380"/>
              </p:ext>
            </p:extLst>
          </p:nvPr>
        </p:nvGraphicFramePr>
        <p:xfrm>
          <a:off x="611560" y="3068960"/>
          <a:ext cx="8034366" cy="2647585"/>
        </p:xfrm>
        <a:graphic>
          <a:graphicData uri="http://schemas.openxmlformats.org/drawingml/2006/table">
            <a:tbl>
              <a:tblPr/>
              <a:tblGrid>
                <a:gridCol w="2678122"/>
                <a:gridCol w="2898138"/>
                <a:gridCol w="2458106"/>
              </a:tblGrid>
              <a:tr h="11387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Плановый показатель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2024 году,  тыс. руб.</a:t>
                      </a:r>
                    </a:p>
                  </a:txBody>
                  <a:tcPr marL="91437" marR="91437" marT="45699" marB="45699" horzOverflow="overflow">
                    <a:lnL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Фактическое исполнение  за 2024 год, тыс. руб.</a:t>
                      </a:r>
                    </a:p>
                  </a:txBody>
                  <a:tcPr marL="91437" marR="91437" marT="45699" marB="45699" horzOverflow="overflow">
                    <a:lnL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Процент исполнения</a:t>
                      </a:r>
                    </a:p>
                  </a:txBody>
                  <a:tcPr marL="91437" marR="91437" marT="45699" marB="45699" horzOverflow="overflow">
                    <a:lnL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</a:tr>
              <a:tr h="15088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1358,4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697" marB="45697" horzOverflow="overflow">
                    <a:lnL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1354,6</a:t>
                      </a:r>
                    </a:p>
                  </a:txBody>
                  <a:tcPr marL="91430" marR="91430" marT="45697" marB="45697" horzOverflow="overflow">
                    <a:lnL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99,7%</a:t>
                      </a:r>
                    </a:p>
                  </a:txBody>
                  <a:tcPr marL="91430" marR="91430" marT="45697" marB="45697" horzOverflow="overflow">
                    <a:lnL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</a:tr>
            </a:tbl>
          </a:graphicData>
        </a:graphic>
      </p:graphicFrame>
      <p:sp>
        <p:nvSpPr>
          <p:cNvPr id="6" name="Прямоугольник 17"/>
          <p:cNvSpPr>
            <a:spLocks noChangeArrowheads="1"/>
          </p:cNvSpPr>
          <p:nvPr/>
        </p:nvSpPr>
        <p:spPr bwMode="auto">
          <a:xfrm>
            <a:off x="936301" y="1988840"/>
            <a:ext cx="7375921" cy="7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1600" b="1" dirty="0" smtClean="0">
                <a:solidFill>
                  <a:srgbClr val="002060"/>
                </a:solidFill>
              </a:rPr>
              <a:t>    </a:t>
            </a:r>
            <a:r>
              <a:rPr lang="ru-RU" altLang="ru-RU" sz="1600" b="1" dirty="0">
                <a:solidFill>
                  <a:schemeClr val="accent6"/>
                </a:solidFill>
                <a:latin typeface="Arial Black" panose="020B0A04020102020204" pitchFamily="34" charset="0"/>
              </a:rPr>
              <a:t>Ф</a:t>
            </a:r>
            <a:r>
              <a:rPr lang="ru-RU" altLang="ru-RU" sz="1600" b="1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инансовое обеспечение программы в 2024 году, тыс. руб.</a:t>
            </a:r>
            <a:endParaRPr lang="ru-RU" altLang="ru-RU" b="1" dirty="0" smtClean="0">
              <a:solidFill>
                <a:schemeClr val="accent6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1285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214289"/>
            <a:ext cx="88953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Информация  о  реализации расходов </a:t>
            </a: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 мероприятия, </a:t>
            </a:r>
            <a:endParaRPr lang="ru-RU" altLang="ru-RU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направленных </a:t>
            </a: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выполнение </a:t>
            </a: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униципальной 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программы «Обеспечение безбарьерной среды жизнедеятельности и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социальной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интеграции инвалидов в Уватском муниципальном 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районе» за 2024 год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17"/>
          <p:cNvSpPr>
            <a:spLocks noChangeArrowheads="1"/>
          </p:cNvSpPr>
          <p:nvPr/>
        </p:nvSpPr>
        <p:spPr bwMode="auto">
          <a:xfrm>
            <a:off x="154070" y="1484784"/>
            <a:ext cx="8784976" cy="7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1600" b="1" dirty="0" smtClean="0">
                <a:solidFill>
                  <a:srgbClr val="002060"/>
                </a:solidFill>
              </a:rPr>
              <a:t>    </a:t>
            </a:r>
            <a:r>
              <a:rPr lang="ru-RU" altLang="ru-RU" sz="16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Ф</a:t>
            </a:r>
            <a:r>
              <a:rPr lang="ru-RU" altLang="ru-RU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инансовое обеспечение   мероприятий программы в 2024 году,  тыс. руб.</a:t>
            </a:r>
            <a:endParaRPr lang="ru-RU" altLang="ru-RU" b="1" dirty="0" smtClean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643403"/>
              </p:ext>
            </p:extLst>
          </p:nvPr>
        </p:nvGraphicFramePr>
        <p:xfrm>
          <a:off x="323528" y="2132856"/>
          <a:ext cx="8467333" cy="4074225"/>
        </p:xfrm>
        <a:graphic>
          <a:graphicData uri="http://schemas.openxmlformats.org/drawingml/2006/table">
            <a:tbl>
              <a:tblPr/>
              <a:tblGrid>
                <a:gridCol w="3275536"/>
                <a:gridCol w="2195421"/>
                <a:gridCol w="1651921"/>
                <a:gridCol w="1344455"/>
              </a:tblGrid>
              <a:tr h="7200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 мероприятий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Плановое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значение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Фактическое исполнение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Процент исполнения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886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Дооборудование для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маломобильных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групп населения приоритетных объектов социальной инфраструктуры элементами доступности и техническими средствами адаптации (оборудование зон оказания услуг)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480,00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480,00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886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Организация и проведение спортивно-массовых и физкультурно-оздоровительных мероприятий  районного и областного значения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700,00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700,00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8050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Организация и проведение районного фестиваля творчества детей с ограниченными возможностями здоровья «Будущее для всех»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106,5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105,6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99,1%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6898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Организация и проведение Новогодней елки для инвалидов, детей-инвалидов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96%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51260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285728"/>
            <a:ext cx="77867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50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cs typeface="Arial" charset="0"/>
              </a:rPr>
              <a:t> </a:t>
            </a: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Показатели результативности</a:t>
            </a:r>
          </a:p>
          <a:p>
            <a:pPr algn="ctr"/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униципальной программы «Обеспечение безбарьерной среды жизнедеятельности и социальной интеграции инвалидов в Уватском муниципальном  районе» за 2024 год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Group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594309"/>
              </p:ext>
            </p:extLst>
          </p:nvPr>
        </p:nvGraphicFramePr>
        <p:xfrm>
          <a:off x="500034" y="1628799"/>
          <a:ext cx="7886700" cy="4920580"/>
        </p:xfrm>
        <a:graphic>
          <a:graphicData uri="http://schemas.openxmlformats.org/drawingml/2006/table">
            <a:tbl>
              <a:tblPr/>
              <a:tblGrid>
                <a:gridCol w="5067981"/>
                <a:gridCol w="1370724"/>
                <a:gridCol w="1447995"/>
              </a:tblGrid>
              <a:tr h="742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Наименование индикатора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2024 год (план)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2024 год (факт)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9760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Доля доступных для инвалидов и других МГН приоритетных объектов социальной, транспортной, инженерной инфраструктуры в общем количестве приоритетных объектов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5352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Доля  инвалидов, положительно оценивающих уровень доступности приоритетных объектов и услуг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76,5%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68,8%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5352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С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нижение уровня  детской инвалидности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 чел.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  чел.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Доля индивидуальных программ реабилитации и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абилитации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 детей-инвалидов с частично или полностью выполненными мероприятиями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92%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92%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Доля индивидуальных программ реабилитации и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абилитации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 инвалидов старше 18 лет с частично или полностью выполненными мероприятиями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86,7%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6198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Доля инвалидов, оценивающих отношение к проблемам инвалидности в районе как положительное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66%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68,8%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62650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1574800" y="536575"/>
            <a:ext cx="733425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4508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300" smtClean="0">
                <a:solidFill>
                  <a:prstClr val="black"/>
                </a:solidFill>
                <a:cs typeface="Times New Roman" pitchFamily="18" charset="0"/>
              </a:rPr>
              <a:t>: </a:t>
            </a:r>
            <a:endParaRPr lang="ru-RU" altLang="ru-RU" sz="600" smtClean="0">
              <a:solidFill>
                <a:prstClr val="black"/>
              </a:solidFill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52228" name="Text Box 47"/>
          <p:cNvSpPr txBox="1">
            <a:spLocks noChangeArrowheads="1"/>
          </p:cNvSpPr>
          <p:nvPr/>
        </p:nvSpPr>
        <p:spPr bwMode="auto">
          <a:xfrm>
            <a:off x="594518" y="198822"/>
            <a:ext cx="7921625" cy="9233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Муниципальная программа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«Основные направления развития жилищно-коммунального хозяйства Уватского муниципального района» на 2024-2026 годы</a:t>
            </a:r>
          </a:p>
        </p:txBody>
      </p:sp>
      <p:sp>
        <p:nvSpPr>
          <p:cNvPr id="52231" name="Text Box 453"/>
          <p:cNvSpPr txBox="1">
            <a:spLocks noChangeArrowheads="1"/>
          </p:cNvSpPr>
          <p:nvPr/>
        </p:nvSpPr>
        <p:spPr bwMode="auto">
          <a:xfrm>
            <a:off x="2871655" y="2582149"/>
            <a:ext cx="3203762" cy="2923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300" b="1" dirty="0" smtClean="0">
                <a:solidFill>
                  <a:srgbClr val="003300"/>
                </a:solidFill>
                <a:latin typeface="Arial" charset="0"/>
              </a:rPr>
              <a:t>Перечень мероприятий программы</a:t>
            </a:r>
          </a:p>
        </p:txBody>
      </p:sp>
      <p:pic>
        <p:nvPicPr>
          <p:cNvPr id="15476" name="Рисунок 9" descr="358778_view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49" y="1214071"/>
            <a:ext cx="1984375" cy="136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10" descr="1336367663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3603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15415_504x295_dc4e0fbd063fd3d5e43190d3391d65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60232" y="1214071"/>
            <a:ext cx="2172658" cy="140127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100514" y="1144057"/>
            <a:ext cx="4767428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srgbClr val="003300"/>
                </a:solidFill>
                <a:latin typeface="Arial" charset="0"/>
              </a:rPr>
              <a:t>Основные задачи Программы:</a:t>
            </a:r>
            <a:endParaRPr lang="ru-RU" sz="1200" dirty="0">
              <a:solidFill>
                <a:srgbClr val="003300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" b="1" dirty="0" smtClean="0">
                <a:solidFill>
                  <a:prstClr val="black"/>
                </a:solidFill>
                <a:latin typeface="Arial" charset="0"/>
              </a:rPr>
              <a:t>1. Развитие </a:t>
            </a:r>
            <a:r>
              <a:rPr lang="ru-RU" sz="800" b="1" dirty="0">
                <a:solidFill>
                  <a:prstClr val="black"/>
                </a:solidFill>
                <a:latin typeface="Arial" charset="0"/>
              </a:rPr>
              <a:t>конкуренции на рынке жилищно-коммунальных услуг;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" b="1" dirty="0" smtClean="0">
                <a:solidFill>
                  <a:prstClr val="black"/>
                </a:solidFill>
                <a:latin typeface="Arial" charset="0"/>
              </a:rPr>
              <a:t>2. </a:t>
            </a:r>
            <a:r>
              <a:rPr lang="ru-RU" sz="800" b="1" dirty="0">
                <a:solidFill>
                  <a:prstClr val="black"/>
                </a:solidFill>
                <a:latin typeface="Arial" charset="0"/>
              </a:rPr>
              <a:t>О</a:t>
            </a:r>
            <a:r>
              <a:rPr lang="ru-RU" sz="800" b="1" dirty="0" smtClean="0">
                <a:solidFill>
                  <a:prstClr val="black"/>
                </a:solidFill>
                <a:latin typeface="Arial" charset="0"/>
              </a:rPr>
              <a:t>беспечение </a:t>
            </a:r>
            <a:r>
              <a:rPr lang="ru-RU" sz="800" b="1" dirty="0">
                <a:solidFill>
                  <a:prstClr val="black"/>
                </a:solidFill>
                <a:latin typeface="Arial" charset="0"/>
              </a:rPr>
              <a:t>благоустройства территорий Уватского муниципального района;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" b="1" dirty="0" smtClean="0">
                <a:solidFill>
                  <a:prstClr val="black"/>
                </a:solidFill>
                <a:latin typeface="Arial" charset="0"/>
              </a:rPr>
              <a:t>3. Развитие </a:t>
            </a:r>
            <a:r>
              <a:rPr lang="ru-RU" sz="800" b="1" dirty="0">
                <a:solidFill>
                  <a:prstClr val="black"/>
                </a:solidFill>
                <a:latin typeface="Arial" charset="0"/>
              </a:rPr>
              <a:t>новых форм управления жилищным фондом и обеспечение его сохранности;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" b="1" dirty="0" smtClean="0">
                <a:solidFill>
                  <a:prstClr val="black"/>
                </a:solidFill>
                <a:latin typeface="Arial" charset="0"/>
              </a:rPr>
              <a:t>4. Повышение </a:t>
            </a:r>
            <a:r>
              <a:rPr lang="ru-RU" sz="800" b="1" dirty="0">
                <a:solidFill>
                  <a:prstClr val="black"/>
                </a:solidFill>
                <a:latin typeface="Arial" charset="0"/>
              </a:rPr>
              <a:t>качества предоставляемых коммунальных услуг;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" b="1" dirty="0" smtClean="0">
                <a:solidFill>
                  <a:prstClr val="black"/>
                </a:solidFill>
                <a:latin typeface="Arial" charset="0"/>
              </a:rPr>
              <a:t>5. Устойчивое </a:t>
            </a:r>
            <a:r>
              <a:rPr lang="ru-RU" sz="800" b="1" dirty="0">
                <a:solidFill>
                  <a:prstClr val="black"/>
                </a:solidFill>
                <a:latin typeface="Arial" charset="0"/>
              </a:rPr>
              <a:t>функционирование муниципальных предприятий жилищно-коммунального хозяйства, обеспечивающих предоставление бесперебойного и качественного теплоснабжения, водоснабжения и водоотведения на территории Уватского муниципального района.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893066"/>
              </p:ext>
            </p:extLst>
          </p:nvPr>
        </p:nvGraphicFramePr>
        <p:xfrm>
          <a:off x="145106" y="2923044"/>
          <a:ext cx="8820448" cy="3746311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366991">
                  <a:extLst>
                    <a:ext uri="{9D8B030D-6E8A-4147-A177-3AD203B41FA5}">
                      <a16:colId xmlns:a16="http://schemas.microsoft.com/office/drawing/2014/main" xmlns="" val="1228981817"/>
                    </a:ext>
                  </a:extLst>
                </a:gridCol>
                <a:gridCol w="6679240">
                  <a:extLst>
                    <a:ext uri="{9D8B030D-6E8A-4147-A177-3AD203B41FA5}">
                      <a16:colId xmlns:a16="http://schemas.microsoft.com/office/drawing/2014/main" xmlns="" val="1354644727"/>
                    </a:ext>
                  </a:extLst>
                </a:gridCol>
                <a:gridCol w="880778">
                  <a:extLst>
                    <a:ext uri="{9D8B030D-6E8A-4147-A177-3AD203B41FA5}">
                      <a16:colId xmlns:a16="http://schemas.microsoft.com/office/drawing/2014/main" xmlns="" val="1654491382"/>
                    </a:ext>
                  </a:extLst>
                </a:gridCol>
                <a:gridCol w="893439">
                  <a:extLst>
                    <a:ext uri="{9D8B030D-6E8A-4147-A177-3AD203B41FA5}">
                      <a16:colId xmlns:a16="http://schemas.microsoft.com/office/drawing/2014/main" xmlns="" val="3676046528"/>
                    </a:ext>
                  </a:extLst>
                </a:gridCol>
              </a:tblGrid>
              <a:tr h="30693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№п/п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Выполнение мероприятий Программы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финансирования Программы, тыс.руб.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86705588"/>
                  </a:ext>
                </a:extLst>
              </a:tr>
              <a:tr h="1312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 (план)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 (факт)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2808640"/>
                  </a:ext>
                </a:extLst>
              </a:tr>
              <a:tr h="1476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extLst>
                  <a:ext uri="{0D108BD9-81ED-4DB2-BD59-A6C34878D82A}">
                    <a16:rowId xmlns:a16="http://schemas.microsoft.com/office/drawing/2014/main" xmlns="" val="3499769797"/>
                  </a:ext>
                </a:extLst>
              </a:tr>
              <a:tr h="4267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 на содержание МКУ, созданного в целях обеспечения реализации полномочий ОМС Тюменской области в сфере муниципального хозяйства, в том числе в сфере ЖКХ, благоустройства, содержания и ремонта объектов муниципальной собственности, инженерной инфраструктуры, дорожного хозяйства и иных мероприятий по жизнеобеспечению в Уватском муниципальном районе</a:t>
                      </a:r>
                      <a:endParaRPr lang="ru-RU" sz="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19 669,9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17 141,1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extLst>
                  <a:ext uri="{0D108BD9-81ED-4DB2-BD59-A6C34878D82A}">
                    <a16:rowId xmlns:a16="http://schemas.microsoft.com/office/drawing/2014/main" xmlns="" val="2609180567"/>
                  </a:ext>
                </a:extLst>
              </a:tr>
              <a:tr h="1312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 по улучшению материально-технической базы, приобретению имущества</a:t>
                      </a:r>
                      <a:endParaRPr lang="ru-RU" sz="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2 684,6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1 931,3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extLst>
                  <a:ext uri="{0D108BD9-81ED-4DB2-BD59-A6C34878D82A}">
                    <a16:rowId xmlns:a16="http://schemas.microsoft.com/office/drawing/2014/main" xmlns="" val="1545244043"/>
                  </a:ext>
                </a:extLst>
              </a:tr>
              <a:tr h="2728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Уменьшение количества несанкционированных свалок </a:t>
                      </a:r>
                      <a:r>
                        <a:rPr lang="ru-RU" sz="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отходов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(мероприятия</a:t>
                      </a: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направленные на </a:t>
                      </a:r>
                      <a:r>
                        <a:rPr lang="ru-RU" sz="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рекультивацию</a:t>
                      </a:r>
                      <a:r>
                        <a:rPr lang="ru-RU" sz="8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</a:t>
                      </a: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ликвидацию свалок отходов)</a:t>
                      </a:r>
                      <a:endParaRPr lang="ru-RU" sz="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14 545,0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extLst>
                  <a:ext uri="{0D108BD9-81ED-4DB2-BD59-A6C34878D82A}">
                    <a16:rowId xmlns:a16="http://schemas.microsoft.com/office/drawing/2014/main" xmlns="" val="3703733454"/>
                  </a:ext>
                </a:extLst>
              </a:tr>
              <a:tr h="1312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Уменьшение количества несанкционированных свалок отходов (ликвидация свалки отходов в п.Туртас)</a:t>
                      </a:r>
                      <a:endParaRPr lang="ru-RU" sz="8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8 000,0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extLst>
                  <a:ext uri="{0D108BD9-81ED-4DB2-BD59-A6C34878D82A}">
                    <a16:rowId xmlns:a16="http://schemas.microsoft.com/office/drawing/2014/main" xmlns="" val="2083258991"/>
                  </a:ext>
                </a:extLst>
              </a:tr>
              <a:tr h="1312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 на реализацию плана природоохранных мероприятий</a:t>
                      </a:r>
                      <a:endParaRPr lang="ru-RU" sz="8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53 345,2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48 169,4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extLst>
                  <a:ext uri="{0D108BD9-81ED-4DB2-BD59-A6C34878D82A}">
                    <a16:rowId xmlns:a16="http://schemas.microsoft.com/office/drawing/2014/main" xmlns="" val="3564612582"/>
                  </a:ext>
                </a:extLst>
              </a:tr>
              <a:tr h="1312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мест (площадок) накопления твердых коммунальных отходов</a:t>
                      </a:r>
                      <a:endParaRPr lang="ru-RU" sz="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4 884,8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4 867,8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extLst>
                  <a:ext uri="{0D108BD9-81ED-4DB2-BD59-A6C34878D82A}">
                    <a16:rowId xmlns:a16="http://schemas.microsoft.com/office/drawing/2014/main" xmlns="" val="3396994685"/>
                  </a:ext>
                </a:extLst>
              </a:tr>
              <a:tr h="1312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Устройство площадок для сбора крупногабаритных отходов</a:t>
                      </a:r>
                      <a:endParaRPr lang="ru-RU" sz="8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427,8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427,8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extLst>
                  <a:ext uri="{0D108BD9-81ED-4DB2-BD59-A6C34878D82A}">
                    <a16:rowId xmlns:a16="http://schemas.microsoft.com/office/drawing/2014/main" xmlns="" val="2748967188"/>
                  </a:ext>
                </a:extLst>
              </a:tr>
              <a:tr h="2728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реализации мероприятий по повышению комфортности проживания </a:t>
                      </a:r>
                      <a:r>
                        <a:rPr lang="ru-RU" sz="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граждан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(ремонт </a:t>
                      </a: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водозаборов в с.Алымка, п.Першино; приобретение трактора садового)</a:t>
                      </a:r>
                      <a:endParaRPr lang="ru-RU" sz="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796,0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790,7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extLst>
                  <a:ext uri="{0D108BD9-81ED-4DB2-BD59-A6C34878D82A}">
                    <a16:rowId xmlns:a16="http://schemas.microsoft.com/office/drawing/2014/main" xmlns="" val="2217716710"/>
                  </a:ext>
                </a:extLst>
              </a:tr>
              <a:tr h="1312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Проведение капитального ремонта муниципального жилого фонда</a:t>
                      </a:r>
                      <a:endParaRPr lang="ru-RU" sz="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11 949,1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11 945,9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extLst>
                  <a:ext uri="{0D108BD9-81ED-4DB2-BD59-A6C34878D82A}">
                    <a16:rowId xmlns:a16="http://schemas.microsoft.com/office/drawing/2014/main" xmlns="" val="1939983474"/>
                  </a:ext>
                </a:extLst>
              </a:tr>
              <a:tr h="3130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Уплата взносов на капитальный ремонт общего имущества в многоквартирных домах органами местного самоуправления </a:t>
                      </a:r>
                      <a:r>
                        <a:rPr lang="ru-RU" sz="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 </a:t>
                      </a: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«Фонд капитального ремонта Тюменской области», как собственниками помещений в многоквартирных домах</a:t>
                      </a:r>
                      <a:endParaRPr lang="ru-RU" sz="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2 107,4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2 107,4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extLst>
                  <a:ext uri="{0D108BD9-81ED-4DB2-BD59-A6C34878D82A}">
                    <a16:rowId xmlns:a16="http://schemas.microsoft.com/office/drawing/2014/main" xmlns="" val="3794848516"/>
                  </a:ext>
                </a:extLst>
              </a:tr>
              <a:tr h="1312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 в области коммунального хозяйства </a:t>
                      </a:r>
                      <a:endParaRPr lang="ru-RU" sz="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4 697,2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3 796,9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extLst>
                  <a:ext uri="{0D108BD9-81ED-4DB2-BD59-A6C34878D82A}">
                    <a16:rowId xmlns:a16="http://schemas.microsoft.com/office/drawing/2014/main" xmlns="" val="1522100068"/>
                  </a:ext>
                </a:extLst>
              </a:tr>
              <a:tr h="3130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выполнения мероприятий по капитальному ремонту, строительству, реконструкции объектов коммунального назначения и благоустройства </a:t>
                      </a:r>
                      <a:r>
                        <a:rPr lang="ru-RU" sz="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(установка </a:t>
                      </a: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блочной станции подготовки питьевой воды в п.Першино Уватского района)</a:t>
                      </a:r>
                      <a:endParaRPr lang="ru-RU" sz="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9 000,0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7 155,0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extLst>
                  <a:ext uri="{0D108BD9-81ED-4DB2-BD59-A6C34878D82A}">
                    <a16:rowId xmlns:a16="http://schemas.microsoft.com/office/drawing/2014/main" xmlns="" val="2528453989"/>
                  </a:ext>
                </a:extLst>
              </a:tr>
              <a:tr h="2060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Повышение устойчивости и эффективности работы инженерных систем и приведению их в техническое исправное состояние</a:t>
                      </a:r>
                      <a:endParaRPr lang="ru-RU" sz="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48 060,8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47 917,4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extLst>
                  <a:ext uri="{0D108BD9-81ED-4DB2-BD59-A6C34878D82A}">
                    <a16:rowId xmlns:a16="http://schemas.microsoft.com/office/drawing/2014/main" xmlns="" val="1283096162"/>
                  </a:ext>
                </a:extLst>
              </a:tr>
              <a:tr h="2728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 в области коммунального хозяйства (выполнение работ по  актуализации схем теплоснабжения в Уватском муниципальном районе (в том числе техническое обследование объектов теплоснабжения)</a:t>
                      </a:r>
                      <a:endParaRPr lang="ru-RU" sz="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1 350,0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1 350,0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extLst>
                  <a:ext uri="{0D108BD9-81ED-4DB2-BD59-A6C34878D82A}">
                    <a16:rowId xmlns:a16="http://schemas.microsoft.com/office/drawing/2014/main" xmlns="" val="1461286973"/>
                  </a:ext>
                </a:extLst>
              </a:tr>
              <a:tr h="164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ПО ПРОГРАММЕ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181 </a:t>
                      </a: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517,7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147 600,7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530" marR="20530" marT="0" marB="0" anchor="ctr"/>
                </a:tc>
                <a:extLst>
                  <a:ext uri="{0D108BD9-81ED-4DB2-BD59-A6C34878D82A}">
                    <a16:rowId xmlns:a16="http://schemas.microsoft.com/office/drawing/2014/main" xmlns="" val="432923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118077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4"/>
          <p:cNvSpPr txBox="1">
            <a:spLocks noChangeArrowheads="1"/>
          </p:cNvSpPr>
          <p:nvPr/>
        </p:nvSpPr>
        <p:spPr bwMode="auto">
          <a:xfrm>
            <a:off x="1907704" y="260648"/>
            <a:ext cx="5569537" cy="5847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1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эффективности Программы осуществляется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1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помощью основных показателей</a:t>
            </a:r>
          </a:p>
        </p:txBody>
      </p:sp>
      <p:sp>
        <p:nvSpPr>
          <p:cNvPr id="16388" name="Text Box 1725"/>
          <p:cNvSpPr txBox="1">
            <a:spLocks noChangeArrowheads="1"/>
          </p:cNvSpPr>
          <p:nvPr/>
        </p:nvSpPr>
        <p:spPr bwMode="auto">
          <a:xfrm>
            <a:off x="323528" y="5877272"/>
            <a:ext cx="8561387" cy="718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2667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altLang="ru-RU" sz="1300" b="1" dirty="0" smtClean="0">
                <a:solidFill>
                  <a:srgbClr val="0000CC"/>
                </a:solidFill>
              </a:rPr>
              <a:t>Реализация программы направлена </a:t>
            </a:r>
            <a:r>
              <a:rPr lang="ru-RU" altLang="ru-RU" sz="1300" b="1" dirty="0" smtClean="0">
                <a:solidFill>
                  <a:srgbClr val="0000CC"/>
                </a:solidFill>
                <a:latin typeface="Arial"/>
                <a:cs typeface="Times New Roman"/>
              </a:rPr>
              <a:t>у</a:t>
            </a:r>
            <a:r>
              <a:rPr lang="ru-RU" sz="1300" b="1" dirty="0" smtClean="0">
                <a:solidFill>
                  <a:srgbClr val="0000CC"/>
                </a:solidFill>
                <a:latin typeface="Arial"/>
                <a:ea typeface="Times New Roman"/>
                <a:cs typeface="Times New Roman"/>
              </a:rPr>
              <a:t>довлетворение потребностей населения в качественных жилищно-коммунальных услугах и формирование политики по созданию условий для управления собственниками жилищным фондом</a:t>
            </a:r>
            <a:endParaRPr lang="ru-RU" sz="1300" dirty="0">
              <a:solidFill>
                <a:srgbClr val="0000CC"/>
              </a:solidFill>
              <a:latin typeface="Arial"/>
              <a:ea typeface="Times New Roman"/>
              <a:cs typeface="Times New Roman"/>
            </a:endParaRPr>
          </a:p>
        </p:txBody>
      </p:sp>
      <p:pic>
        <p:nvPicPr>
          <p:cNvPr id="6" name="Рисунок 10" descr="133636766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3603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636182"/>
              </p:ext>
            </p:extLst>
          </p:nvPr>
        </p:nvGraphicFramePr>
        <p:xfrm>
          <a:off x="251518" y="878714"/>
          <a:ext cx="8633396" cy="49265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058">
                  <a:extLst>
                    <a:ext uri="{9D8B030D-6E8A-4147-A177-3AD203B41FA5}">
                      <a16:colId xmlns:a16="http://schemas.microsoft.com/office/drawing/2014/main" xmlns="" val="4043946990"/>
                    </a:ext>
                  </a:extLst>
                </a:gridCol>
                <a:gridCol w="5904656">
                  <a:extLst>
                    <a:ext uri="{9D8B030D-6E8A-4147-A177-3AD203B41FA5}">
                      <a16:colId xmlns:a16="http://schemas.microsoft.com/office/drawing/2014/main" xmlns="" val="1547112509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266458450"/>
                    </a:ext>
                  </a:extLst>
                </a:gridCol>
                <a:gridCol w="1072554">
                  <a:extLst>
                    <a:ext uri="{9D8B030D-6E8A-4147-A177-3AD203B41FA5}">
                      <a16:colId xmlns:a16="http://schemas.microsoft.com/office/drawing/2014/main" xmlns="" val="3325617457"/>
                    </a:ext>
                  </a:extLst>
                </a:gridCol>
              </a:tblGrid>
              <a:tr h="25574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 показателя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7594360"/>
                  </a:ext>
                </a:extLst>
              </a:tr>
              <a:tr h="3059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lang="ru-RU" sz="10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 (план)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lang="ru-RU" sz="10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 (факт)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35815651"/>
                  </a:ext>
                </a:extLst>
              </a:tr>
              <a:tr h="11690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организаций коммунального комплекса, осуществляющих производство товаров, оказание услуг по водо-, тепло-, газо-, электроснабжению, водоотведению, очистке сточных вод, утилизации (захоронению) твердых коммунальных отходов и использующих объекты коммунальной инфраструктуры на праве частной собственности, по договору аренды или концессии, участие субъекта Российской Федерации или (муниципального района в уставном капитале которых составляет не более 25 %, в общем числе организаций коммунального комплекса, осуществляющих свою деятельность на территории муниципального </a:t>
                      </a: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района, %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87,5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87,5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35460385"/>
                  </a:ext>
                </a:extLst>
              </a:tr>
              <a:tr h="2956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обустройства контейнерных </a:t>
                      </a: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площадок, %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59,1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59,1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56167731"/>
                  </a:ext>
                </a:extLst>
              </a:tr>
              <a:tr h="4434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общей площади многоквартирных домов, в отношении которых проведен капитальный ремонт в установленный срок в рамках реализации региональной программы капитального </a:t>
                      </a: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ремонта, %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03,0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16022194"/>
                  </a:ext>
                </a:extLst>
              </a:tr>
              <a:tr h="4101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площади жилых помещений в сельских населенных пунктах, оборудованной всеми видами </a:t>
                      </a: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благоустройства, %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58,3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58,3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06550928"/>
                  </a:ext>
                </a:extLst>
              </a:tr>
              <a:tr h="6245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многоквартирных домов, в которых собственники помещений выбрали и реализуют один из способов управления многоквартирными домами, в общем числе многоквартирных домов, в которых собственники помещений должны выбрать способ управления данными </a:t>
                      </a: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домами, %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53,2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53,2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1127856"/>
                  </a:ext>
                </a:extLst>
              </a:tr>
              <a:tr h="3149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уличной водопроводной сети, нуждающейся в </a:t>
                      </a: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замене, %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12,15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12,15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7838905"/>
                  </a:ext>
                </a:extLst>
              </a:tr>
              <a:tr h="2763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уличной канализационной сети, нуждающейся в </a:t>
                      </a: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замене, %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49,61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49,61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3935743"/>
                  </a:ext>
                </a:extLst>
              </a:tr>
              <a:tr h="2956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уличной сети теплоснабжения, нуждающейся в </a:t>
                      </a: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замене, %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23,56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23,56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51275484"/>
                  </a:ext>
                </a:extLst>
              </a:tr>
              <a:tr h="5351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Надежное и бесперебойное теплоснабжение потребителей Уватского муниципального района в отопительном сезоне (количество прекращений подачи тепловой </a:t>
                      </a: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энергии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мазутной </a:t>
                      </a: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котельной), ед.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467852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757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1"/>
          <p:cNvSpPr/>
          <p:nvPr/>
        </p:nvSpPr>
        <p:spPr>
          <a:xfrm>
            <a:off x="336120" y="620688"/>
            <a:ext cx="8496000" cy="8295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Муниципальная программа «Переселение граждан из непригодных для проживания жилых помещений и многоквартирных домов, признанных аварийными и подлежащими сносу» на </a:t>
            </a:r>
            <a:r>
              <a:rPr lang="ru-RU" sz="1600" b="1" strike="noStrike" spc="-1" dirty="0" smtClean="0">
                <a:solidFill>
                  <a:srgbClr val="191D34"/>
                </a:solidFill>
                <a:latin typeface="Arial"/>
                <a:ea typeface="DejaVu Sans"/>
              </a:rPr>
              <a:t>2024-2026 </a:t>
            </a:r>
            <a:r>
              <a:rPr lang="ru-RU" sz="16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годы»</a:t>
            </a:r>
            <a:endParaRPr lang="ru-RU" sz="1600" b="0" strike="noStrike" spc="-1" dirty="0">
              <a:latin typeface="Arial"/>
            </a:endParaRPr>
          </a:p>
        </p:txBody>
      </p:sp>
      <p:graphicFrame>
        <p:nvGraphicFramePr>
          <p:cNvPr id="144" name="Table 2"/>
          <p:cNvGraphicFramePr/>
          <p:nvPr>
            <p:extLst>
              <p:ext uri="{D42A27DB-BD31-4B8C-83A1-F6EECF244321}">
                <p14:modId xmlns:p14="http://schemas.microsoft.com/office/powerpoint/2010/main" val="2345265623"/>
              </p:ext>
            </p:extLst>
          </p:nvPr>
        </p:nvGraphicFramePr>
        <p:xfrm>
          <a:off x="985031" y="2420888"/>
          <a:ext cx="7533041" cy="3526724"/>
        </p:xfrm>
        <a:graphic>
          <a:graphicData uri="http://schemas.openxmlformats.org/drawingml/2006/table">
            <a:tbl>
              <a:tblPr/>
              <a:tblGrid>
                <a:gridCol w="392346"/>
                <a:gridCol w="2945802"/>
                <a:gridCol w="936104"/>
                <a:gridCol w="1140121"/>
                <a:gridCol w="1098569"/>
                <a:gridCol w="1020099"/>
              </a:tblGrid>
              <a:tr h="40700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№ п/п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Наименования показателя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Единица </a:t>
                      </a:r>
                      <a:r>
                        <a:rPr lang="ru-RU" sz="1200" b="1" strike="noStrike" spc="-1" dirty="0" err="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измере-ния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Базовое значение </a:t>
                      </a:r>
                      <a:r>
                        <a:rPr lang="ru-RU" sz="1200" b="1" strike="noStrike" spc="-1" dirty="0" err="1" smtClean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показате</a:t>
                      </a:r>
                      <a:r>
                        <a:rPr lang="ru-RU" sz="1200" b="1" strike="noStrike" spc="-1" dirty="0" smtClean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-ля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 smtClean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(2023 год)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Значение показателей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67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8363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 smtClean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2024 год (план)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 smtClean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2024 год (оценка)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67C8"/>
                    </a:solidFill>
                  </a:tcPr>
                </a:tc>
              </a:tr>
              <a:tr h="13994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Доля площади снесенных аварийных домов в общей площади признанных непригодными и аварийными домов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%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10,8</a:t>
                      </a: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latin typeface="Arial"/>
                        </a:rPr>
                        <a:t>53</a:t>
                      </a:r>
                    </a:p>
                  </a:txBody>
                  <a:tcPr marL="68400" marR="68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latin typeface="Arial"/>
                        </a:rPr>
                        <a:t>24,6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883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Доля аварийного жилья в общем жилищном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фонде 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%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3,4</a:t>
                      </a: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 smtClean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latin typeface="Arial"/>
                        </a:rPr>
                        <a:t>3,5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latin typeface="Arial"/>
                        </a:rPr>
                        <a:t>2,5</a:t>
                      </a:r>
                    </a:p>
                  </a:txBody>
                  <a:tcPr marL="68400" marR="68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</a:tr>
            </a:tbl>
          </a:graphicData>
        </a:graphic>
      </p:graphicFrame>
      <p:sp>
        <p:nvSpPr>
          <p:cNvPr id="145" name="CustomShape 3"/>
          <p:cNvSpPr/>
          <p:nvPr/>
        </p:nvSpPr>
        <p:spPr>
          <a:xfrm>
            <a:off x="539552" y="1950516"/>
            <a:ext cx="84240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marL="182880" indent="-181800" algn="ctr">
              <a:lnSpc>
                <a:spcPct val="100000"/>
              </a:lnSpc>
              <a:spcBef>
                <a:spcPts val="261"/>
              </a:spcBef>
              <a:spcAft>
                <a:spcPts val="300"/>
              </a:spcAft>
            </a:pPr>
            <a:r>
              <a:rPr lang="ru-RU" sz="1300" b="1" strike="noStrike" spc="-1" dirty="0">
                <a:solidFill>
                  <a:srgbClr val="821A08"/>
                </a:solidFill>
                <a:latin typeface="Trebuchet MS"/>
                <a:ea typeface="DejaVu Sans"/>
              </a:rPr>
              <a:t>Оценка эффективности Программы будет осуществляться с применением следующих показателей:</a:t>
            </a:r>
            <a:endParaRPr lang="ru-RU" sz="1300" b="0" strike="noStrike" spc="-1" dirty="0">
              <a:latin typeface="Arial"/>
            </a:endParaRPr>
          </a:p>
        </p:txBody>
      </p:sp>
      <p:sp>
        <p:nvSpPr>
          <p:cNvPr id="5" name="CustomShape 2"/>
          <p:cNvSpPr/>
          <p:nvPr/>
        </p:nvSpPr>
        <p:spPr>
          <a:xfrm>
            <a:off x="263920" y="6381328"/>
            <a:ext cx="8707680" cy="2370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950" b="1" strike="noStrike" spc="-1" dirty="0" smtClean="0">
                <a:solidFill>
                  <a:srgbClr val="191D34"/>
                </a:solidFill>
                <a:latin typeface="Arial"/>
              </a:rPr>
              <a:t>Не достижение плановых показателей 2024 год связано с признанием многоквартирных домов аварийными и подлежащими сносу</a:t>
            </a:r>
            <a:endParaRPr lang="ru-RU" sz="95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79288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/>
          <p:cNvSpPr/>
          <p:nvPr/>
        </p:nvSpPr>
        <p:spPr>
          <a:xfrm>
            <a:off x="251640" y="116640"/>
            <a:ext cx="8568720" cy="6910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300" b="1" strike="noStrike" spc="-1" dirty="0">
                <a:solidFill>
                  <a:srgbClr val="191D34"/>
                </a:solidFill>
                <a:latin typeface="Arial"/>
              </a:rPr>
              <a:t>План мероприятий по реализации муниципальной программы «Переселение граждан из непригодных для проживания жилых помещений и многоквартирных домов, признанных аварийными и подлежащими сносу» на </a:t>
            </a:r>
            <a:r>
              <a:rPr lang="ru-RU" sz="1300" b="1" strike="noStrike" spc="-1" dirty="0" smtClean="0">
                <a:solidFill>
                  <a:srgbClr val="191D34"/>
                </a:solidFill>
                <a:latin typeface="Arial"/>
              </a:rPr>
              <a:t>2024-2026 годы</a:t>
            </a:r>
            <a:endParaRPr lang="ru-RU" sz="1300" b="0" strike="noStrike" spc="-1" dirty="0">
              <a:latin typeface="Arial"/>
            </a:endParaRPr>
          </a:p>
        </p:txBody>
      </p:sp>
      <p:sp>
        <p:nvSpPr>
          <p:cNvPr id="150" name="CustomShape 2"/>
          <p:cNvSpPr/>
          <p:nvPr/>
        </p:nvSpPr>
        <p:spPr>
          <a:xfrm>
            <a:off x="236840" y="6165304"/>
            <a:ext cx="8707680" cy="524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950" b="1" strike="noStrike" spc="-1" dirty="0">
                <a:solidFill>
                  <a:srgbClr val="191D34"/>
                </a:solidFill>
                <a:latin typeface="Arial"/>
              </a:rPr>
              <a:t>В результате реализации Программы прогнозируется снижение темпов роста непригодного для проживания жилищного фонда посредством ликвидации существующего на </a:t>
            </a:r>
            <a:r>
              <a:rPr lang="ru-RU" sz="950" b="1" strike="noStrike" spc="-1" dirty="0" smtClean="0">
                <a:solidFill>
                  <a:srgbClr val="191D34"/>
                </a:solidFill>
                <a:latin typeface="Arial"/>
              </a:rPr>
              <a:t>01.01.2024 </a:t>
            </a:r>
            <a:r>
              <a:rPr lang="ru-RU" sz="950" b="1" strike="noStrike" spc="-1" dirty="0">
                <a:solidFill>
                  <a:srgbClr val="191D34"/>
                </a:solidFill>
                <a:latin typeface="Arial"/>
              </a:rPr>
              <a:t>жилищного фонда, признанного в установленном законодательством порядке непригодным для проживания или аварийным и подлежащим сносу</a:t>
            </a:r>
            <a:endParaRPr lang="ru-RU" sz="950" b="0" strike="noStrike" spc="-1" dirty="0">
              <a:latin typeface="Arial"/>
            </a:endParaRPr>
          </a:p>
        </p:txBody>
      </p:sp>
      <p:graphicFrame>
        <p:nvGraphicFramePr>
          <p:cNvPr id="151" name="Table 3"/>
          <p:cNvGraphicFramePr/>
          <p:nvPr>
            <p:extLst>
              <p:ext uri="{D42A27DB-BD31-4B8C-83A1-F6EECF244321}">
                <p14:modId xmlns:p14="http://schemas.microsoft.com/office/powerpoint/2010/main" val="2498926955"/>
              </p:ext>
            </p:extLst>
          </p:nvPr>
        </p:nvGraphicFramePr>
        <p:xfrm>
          <a:off x="251640" y="980728"/>
          <a:ext cx="8496824" cy="488829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123837"/>
                <a:gridCol w="1185229"/>
                <a:gridCol w="1187758"/>
              </a:tblGrid>
              <a:tr h="62753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600" b="1" strike="noStrike" spc="-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Наименование мероприятия</a:t>
                      </a:r>
                      <a:endParaRPr lang="ru-RU" sz="1600" b="1" strike="noStrike" spc="-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29160" marR="2916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b="1" strike="noStrike" spc="-1" dirty="0">
                          <a:effectLst/>
                        </a:rPr>
                        <a:t>Финансовые затраты на реализацию программы (тыс. руб.)</a:t>
                      </a:r>
                      <a:endParaRPr lang="ru-RU" sz="1200" b="1" strike="noStrike" spc="-1" dirty="0">
                        <a:effectLst/>
                        <a:latin typeface="Times New Roman"/>
                      </a:endParaRPr>
                    </a:p>
                  </a:txBody>
                  <a:tcPr marL="29160" marR="2916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7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b="1" strike="noStrike" spc="-1" dirty="0" smtClean="0">
                          <a:effectLst/>
                        </a:rPr>
                        <a:t>2024 год 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b="1" strike="noStrike" spc="-1" dirty="0" smtClean="0">
                          <a:effectLst/>
                        </a:rPr>
                        <a:t>(план)</a:t>
                      </a:r>
                      <a:endParaRPr lang="ru-RU" sz="1200" b="1" strike="noStrike" spc="-1" dirty="0">
                        <a:effectLst/>
                        <a:latin typeface="Times New Roman"/>
                      </a:endParaRPr>
                    </a:p>
                  </a:txBody>
                  <a:tcPr marL="29160" marR="291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b="1" strike="noStrike" spc="-1" dirty="0" smtClean="0">
                          <a:effectLst/>
                        </a:rPr>
                        <a:t>2024 год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b="1" strike="noStrike" spc="-1" dirty="0" smtClean="0">
                          <a:effectLst/>
                          <a:latin typeface="Times New Roman"/>
                        </a:rPr>
                        <a:t>(факт)</a:t>
                      </a:r>
                      <a:endParaRPr lang="ru-RU" sz="1200" b="1" strike="noStrike" spc="-1" dirty="0">
                        <a:effectLst/>
                        <a:latin typeface="Times New Roman"/>
                      </a:endParaRPr>
                    </a:p>
                  </a:txBody>
                  <a:tcPr marL="29160" marR="29160"/>
                </a:tc>
              </a:tr>
              <a:tr h="40610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100" b="1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Цель - ликвидация многоквартирных домов, признанных в установленном порядке аварийными и подлежащими сносу или реконструкции, расположенных в </a:t>
                      </a:r>
                      <a:r>
                        <a:rPr lang="ru-RU" sz="1100" b="1" strike="noStrike" spc="-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Уватском</a:t>
                      </a:r>
                      <a:r>
                        <a:rPr lang="ru-RU" sz="1100" b="1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муниципальном </a:t>
                      </a:r>
                      <a:r>
                        <a:rPr lang="ru-RU" sz="1100" b="1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районе</a:t>
                      </a:r>
                      <a:endParaRPr lang="ru-RU" sz="1100" b="1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3501">
                <a:tc gridSpan="3"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</a:pPr>
                      <a:r>
                        <a:rPr lang="ru-RU" sz="1100" b="1" u="sng" strike="noStrike" spc="-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Задача 1. Расселение аварийных многоквартирных домов </a:t>
                      </a:r>
                    </a:p>
                  </a:txBody>
                  <a:tcPr marL="29160" marR="2916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7696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10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Признание жилых помещений непригодными для проживания и многоквартирных домов аварийными и подлежащими сносу или реконструкции, оценка изымаемых жилых помещений, оценка и экспертиза жилых помещений, приобретенных для переселения граждан из аварийного жилищного фонда  </a:t>
                      </a: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/>
                </a:tc>
              </a:tr>
              <a:tr h="42346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10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Приобретение (строительство) жилья и переселение граждан из аварийного и непригодного для проживания жилищного фонда</a:t>
                      </a: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15 437,03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14 637,03</a:t>
                      </a:r>
                    </a:p>
                  </a:txBody>
                  <a:tcPr marL="29160" marR="29160"/>
                </a:tc>
              </a:tr>
              <a:tr h="25710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10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Консервация</a:t>
                      </a:r>
                      <a:r>
                        <a:rPr lang="ru-RU" sz="1100" strike="noStrike" spc="-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жилых помещений</a:t>
                      </a: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373,89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373,89</a:t>
                      </a:r>
                    </a:p>
                  </a:txBody>
                  <a:tcPr marL="29160" marR="29160"/>
                </a:tc>
              </a:tr>
              <a:tr h="42346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Временная эксплуатация объектов, охрана объектов, экспертиза технического состояния, демонтаж, утилизация (ликвидация)</a:t>
                      </a:r>
                      <a:r>
                        <a:rPr lang="ru-RU" sz="1100" b="0" strike="noStrike" spc="-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строительных конструкций</a:t>
                      </a: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288,0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288,0</a:t>
                      </a:r>
                    </a:p>
                  </a:txBody>
                  <a:tcPr marL="29160" marR="29160"/>
                </a:tc>
              </a:tr>
              <a:tr h="303501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u="sng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Задача 2. Снижение доли аварийного жилищного фонда в Уватском муниципальном районе</a:t>
                      </a:r>
                    </a:p>
                  </a:txBody>
                  <a:tcPr marL="29160" marR="2916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2541">
                <a:tc>
                  <a:txBody>
                    <a:bodyPr/>
                    <a:lstStyle/>
                    <a:p>
                      <a:pPr algn="l"/>
                      <a:r>
                        <a:rPr lang="ru-RU" sz="1100" strike="noStrike" spc="-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Снос (реконструкция) аварийного и непригодного для проживания жилищного фонда, разработка проектов сноса расселенных домов</a:t>
                      </a: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10 985,84</a:t>
                      </a: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10 513,20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/>
                </a:tc>
              </a:tr>
              <a:tr h="303501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29160" marR="291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27 084,76</a:t>
                      </a: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25 812,12</a:t>
                      </a:r>
                    </a:p>
                  </a:txBody>
                  <a:tcPr marL="68400" marR="6840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84526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CustomShape 1"/>
          <p:cNvSpPr/>
          <p:nvPr/>
        </p:nvSpPr>
        <p:spPr>
          <a:xfrm>
            <a:off x="7620000" y="5688013"/>
            <a:ext cx="757238" cy="3603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4" name="CustomShape 2"/>
          <p:cNvSpPr/>
          <p:nvPr/>
        </p:nvSpPr>
        <p:spPr>
          <a:xfrm>
            <a:off x="539750" y="300038"/>
            <a:ext cx="7837488" cy="8223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pc="-1" dirty="0">
                <a:solidFill>
                  <a:srgbClr val="073C65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Исполнение муниципальной программы «Основные направления развития туризма в </a:t>
            </a:r>
            <a:r>
              <a:rPr lang="ru-RU" sz="1600" b="1" spc="-1" dirty="0" err="1">
                <a:solidFill>
                  <a:srgbClr val="073C65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Уватском</a:t>
            </a:r>
            <a:r>
              <a:rPr lang="ru-RU" sz="1600" b="1" spc="-1" dirty="0">
                <a:solidFill>
                  <a:srgbClr val="073C65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 муниципальном районе» на 2024-2026 годы за 2024 год 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123950"/>
            <a:ext cx="2725738" cy="309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CustomShape 3"/>
          <p:cNvSpPr/>
          <p:nvPr/>
        </p:nvSpPr>
        <p:spPr>
          <a:xfrm>
            <a:off x="2843213" y="3425825"/>
            <a:ext cx="6073775" cy="3032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77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357278"/>
              </p:ext>
            </p:extLst>
          </p:nvPr>
        </p:nvGraphicFramePr>
        <p:xfrm>
          <a:off x="3095625" y="1146175"/>
          <a:ext cx="5821363" cy="1951038"/>
        </p:xfrm>
        <a:graphic>
          <a:graphicData uri="http://schemas.openxmlformats.org/drawingml/2006/table">
            <a:tbl>
              <a:tblPr/>
              <a:tblGrid>
                <a:gridCol w="2482850"/>
                <a:gridCol w="1905000"/>
                <a:gridCol w="1433513"/>
              </a:tblGrid>
              <a:tr h="1035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icrosoft YaHei" pitchFamily="34" charset="-122"/>
                          <a:cs typeface="DejaVu Sans" pitchFamily="34" charset="0"/>
                        </a:rPr>
                        <a:t>Направление расходов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DejaVu Sans" pitchFamily="34" charset="0"/>
                      </a:endParaRPr>
                    </a:p>
                  </a:txBody>
                  <a:tcPr marL="91080" marR="91080"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E67C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icrosoft YaHei" pitchFamily="34" charset="-122"/>
                          <a:cs typeface="DejaVu Sans" pitchFamily="34" charset="0"/>
                        </a:rPr>
                        <a:t>Общий объем финансирования муниципальной программы, тыс. руб.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DejaVu Sans" pitchFamily="34" charset="0"/>
                      </a:endParaRPr>
                    </a:p>
                  </a:txBody>
                  <a:tcPr marL="91080" marR="91080"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E67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76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DejaVu Sans" pitchFamily="34" charset="0"/>
                        </a:rPr>
                        <a:t>Развитие туристского потенциала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DejaVu Sans" pitchFamily="34" charset="0"/>
                        </a:rPr>
                        <a:t> Уватского муниципального района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DejaVu Sans" pitchFamily="34" charset="0"/>
                      </a:endParaRPr>
                    </a:p>
                  </a:txBody>
                  <a:tcPr marL="91080" marR="91080"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Microsoft YaHei" pitchFamily="34" charset="-122"/>
                          <a:cs typeface="DejaVu Sans" pitchFamily="34" charset="0"/>
                        </a:rPr>
                        <a:t>2024 год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DejaVu Sans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Microsoft YaHei" pitchFamily="34" charset="-122"/>
                          <a:cs typeface="DejaVu Sans" pitchFamily="34" charset="0"/>
                        </a:rPr>
                        <a:t> план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DejaVu Sans" pitchFamily="34" charset="0"/>
                      </a:endParaRPr>
                    </a:p>
                  </a:txBody>
                  <a:tcPr marL="91080" marR="91080"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Microsoft YaHei" pitchFamily="34" charset="-122"/>
                          <a:cs typeface="DejaVu Sans" pitchFamily="34" charset="0"/>
                        </a:rPr>
                        <a:t>2024 год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DejaVu Sans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Microsoft YaHei" pitchFamily="34" charset="-122"/>
                          <a:cs typeface="DejaVu Sans" pitchFamily="34" charset="0"/>
                        </a:rPr>
                        <a:t>факт 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DejaVu Sans" pitchFamily="34" charset="0"/>
                      </a:endParaRPr>
                    </a:p>
                  </a:txBody>
                  <a:tcPr marL="91080" marR="91080"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</a:tr>
              <a:tr h="4683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DejaVu Sans" pitchFamily="34" charset="0"/>
                        </a:rPr>
                        <a:t>999,0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DejaVu Sans" pitchFamily="34" charset="0"/>
                        </a:rPr>
                        <a:t>999,0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DejaVu San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78" name="CustomShape 5"/>
          <p:cNvSpPr/>
          <p:nvPr/>
        </p:nvSpPr>
        <p:spPr>
          <a:xfrm>
            <a:off x="252413" y="6237288"/>
            <a:ext cx="8602662" cy="5159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hangingPunct="1"/>
            <a:r>
              <a:rPr lang="ru-RU" altLang="ru-RU" sz="1400" b="1">
                <a:solidFill>
                  <a:srgbClr val="000000"/>
                </a:solidFill>
                <a:latin typeface="Times New Roman" pitchFamily="18" charset="0"/>
              </a:rPr>
              <a:t>Реализация программы направлена на создание условий для формирования районных туристических продуктов и повышения их конкурентоспособности на российском туристическом рынке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9" name="CustomShape 6"/>
          <p:cNvSpPr/>
          <p:nvPr/>
        </p:nvSpPr>
        <p:spPr>
          <a:xfrm>
            <a:off x="2997200" y="3009900"/>
            <a:ext cx="6283325" cy="29940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150" name="Picture 3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238" y="4008438"/>
            <a:ext cx="4676775" cy="167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CustomShape 7"/>
          <p:cNvSpPr/>
          <p:nvPr/>
        </p:nvSpPr>
        <p:spPr>
          <a:xfrm>
            <a:off x="4556125" y="5757863"/>
            <a:ext cx="955675" cy="1809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200" b="1">
                <a:solidFill>
                  <a:srgbClr val="000000"/>
                </a:solidFill>
                <a:latin typeface="Calibri" pitchFamily="34" charset="0"/>
              </a:rPr>
              <a:t>2024 год план 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3" name="CustomShape 8"/>
          <p:cNvSpPr/>
          <p:nvPr/>
        </p:nvSpPr>
        <p:spPr>
          <a:xfrm>
            <a:off x="6535738" y="5757863"/>
            <a:ext cx="912812" cy="1809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200" b="1">
                <a:solidFill>
                  <a:srgbClr val="000000"/>
                </a:solidFill>
                <a:latin typeface="Calibri" pitchFamily="34" charset="0"/>
              </a:rPr>
              <a:t>2024 год факт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6" name="CustomShape 11"/>
          <p:cNvSpPr/>
          <p:nvPr/>
        </p:nvSpPr>
        <p:spPr>
          <a:xfrm>
            <a:off x="4198938" y="3167063"/>
            <a:ext cx="4324350" cy="2428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600">
                <a:solidFill>
                  <a:srgbClr val="595959"/>
                </a:solidFill>
                <a:latin typeface="Calibri" pitchFamily="34" charset="0"/>
              </a:rPr>
              <a:t>Количество прибывших российских/иностранных 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7" name="CustomShape 12"/>
          <p:cNvSpPr/>
          <p:nvPr/>
        </p:nvSpPr>
        <p:spPr>
          <a:xfrm>
            <a:off x="4089400" y="3416300"/>
            <a:ext cx="2279650" cy="2428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600">
                <a:solidFill>
                  <a:srgbClr val="595959"/>
                </a:solidFill>
                <a:latin typeface="Calibri" pitchFamily="34" charset="0"/>
              </a:rPr>
              <a:t>туристов и экскурсантов в 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8" name="CustomShape 13"/>
          <p:cNvSpPr/>
          <p:nvPr/>
        </p:nvSpPr>
        <p:spPr>
          <a:xfrm>
            <a:off x="6375400" y="3416300"/>
            <a:ext cx="771525" cy="2428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600">
                <a:solidFill>
                  <a:srgbClr val="595959"/>
                </a:solidFill>
                <a:latin typeface="Calibri" pitchFamily="34" charset="0"/>
              </a:rPr>
              <a:t>Уватский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9" name="CustomShape 14"/>
          <p:cNvSpPr/>
          <p:nvPr/>
        </p:nvSpPr>
        <p:spPr>
          <a:xfrm>
            <a:off x="6324600" y="3600450"/>
            <a:ext cx="758825" cy="26988"/>
          </a:xfrm>
          <a:custGeom>
            <a:avLst/>
            <a:gdLst/>
            <a:ahLst/>
            <a:cxnLst/>
            <a:rect l="l" t="t" r="r" b="b"/>
            <a:pathLst>
              <a:path w="479" h="18">
                <a:moveTo>
                  <a:pt x="0" y="0"/>
                </a:moveTo>
                <a:lnTo>
                  <a:pt x="0" y="6"/>
                </a:lnTo>
                <a:lnTo>
                  <a:pt x="11" y="18"/>
                </a:lnTo>
                <a:lnTo>
                  <a:pt x="23" y="6"/>
                </a:lnTo>
                <a:lnTo>
                  <a:pt x="35" y="18"/>
                </a:lnTo>
                <a:lnTo>
                  <a:pt x="47" y="6"/>
                </a:lnTo>
                <a:lnTo>
                  <a:pt x="59" y="18"/>
                </a:lnTo>
                <a:lnTo>
                  <a:pt x="71" y="6"/>
                </a:lnTo>
                <a:lnTo>
                  <a:pt x="83" y="18"/>
                </a:lnTo>
                <a:lnTo>
                  <a:pt x="95" y="6"/>
                </a:lnTo>
                <a:lnTo>
                  <a:pt x="107" y="18"/>
                </a:lnTo>
                <a:lnTo>
                  <a:pt x="119" y="6"/>
                </a:lnTo>
                <a:lnTo>
                  <a:pt x="131" y="18"/>
                </a:lnTo>
                <a:lnTo>
                  <a:pt x="143" y="6"/>
                </a:lnTo>
                <a:lnTo>
                  <a:pt x="155" y="18"/>
                </a:lnTo>
                <a:lnTo>
                  <a:pt x="167" y="6"/>
                </a:lnTo>
                <a:lnTo>
                  <a:pt x="179" y="18"/>
                </a:lnTo>
                <a:lnTo>
                  <a:pt x="191" y="6"/>
                </a:lnTo>
                <a:lnTo>
                  <a:pt x="203" y="18"/>
                </a:lnTo>
                <a:lnTo>
                  <a:pt x="215" y="6"/>
                </a:lnTo>
                <a:lnTo>
                  <a:pt x="227" y="18"/>
                </a:lnTo>
                <a:lnTo>
                  <a:pt x="239" y="6"/>
                </a:lnTo>
                <a:lnTo>
                  <a:pt x="251" y="18"/>
                </a:lnTo>
                <a:lnTo>
                  <a:pt x="263" y="6"/>
                </a:lnTo>
                <a:lnTo>
                  <a:pt x="275" y="18"/>
                </a:lnTo>
                <a:lnTo>
                  <a:pt x="287" y="6"/>
                </a:lnTo>
                <a:lnTo>
                  <a:pt x="299" y="18"/>
                </a:lnTo>
                <a:lnTo>
                  <a:pt x="311" y="6"/>
                </a:lnTo>
                <a:lnTo>
                  <a:pt x="323" y="18"/>
                </a:lnTo>
                <a:lnTo>
                  <a:pt x="335" y="6"/>
                </a:lnTo>
                <a:lnTo>
                  <a:pt x="347" y="18"/>
                </a:lnTo>
                <a:lnTo>
                  <a:pt x="359" y="6"/>
                </a:lnTo>
                <a:lnTo>
                  <a:pt x="371" y="18"/>
                </a:lnTo>
                <a:lnTo>
                  <a:pt x="383" y="6"/>
                </a:lnTo>
                <a:lnTo>
                  <a:pt x="395" y="18"/>
                </a:lnTo>
                <a:lnTo>
                  <a:pt x="407" y="6"/>
                </a:lnTo>
                <a:lnTo>
                  <a:pt x="419" y="18"/>
                </a:lnTo>
                <a:lnTo>
                  <a:pt x="431" y="6"/>
                </a:lnTo>
                <a:lnTo>
                  <a:pt x="443" y="18"/>
                </a:lnTo>
                <a:lnTo>
                  <a:pt x="455" y="6"/>
                </a:lnTo>
                <a:lnTo>
                  <a:pt x="467" y="18"/>
                </a:lnTo>
                <a:lnTo>
                  <a:pt x="479" y="6"/>
                </a:lnTo>
                <a:lnTo>
                  <a:pt x="479" y="0"/>
                </a:lnTo>
                <a:lnTo>
                  <a:pt x="467" y="12"/>
                </a:lnTo>
                <a:lnTo>
                  <a:pt x="455" y="0"/>
                </a:lnTo>
                <a:lnTo>
                  <a:pt x="443" y="12"/>
                </a:lnTo>
                <a:lnTo>
                  <a:pt x="431" y="0"/>
                </a:lnTo>
                <a:lnTo>
                  <a:pt x="419" y="12"/>
                </a:lnTo>
                <a:lnTo>
                  <a:pt x="407" y="0"/>
                </a:lnTo>
                <a:lnTo>
                  <a:pt x="395" y="12"/>
                </a:lnTo>
                <a:lnTo>
                  <a:pt x="383" y="0"/>
                </a:lnTo>
                <a:lnTo>
                  <a:pt x="371" y="12"/>
                </a:lnTo>
                <a:lnTo>
                  <a:pt x="359" y="0"/>
                </a:lnTo>
                <a:lnTo>
                  <a:pt x="347" y="12"/>
                </a:lnTo>
                <a:lnTo>
                  <a:pt x="335" y="0"/>
                </a:lnTo>
                <a:lnTo>
                  <a:pt x="323" y="12"/>
                </a:lnTo>
                <a:lnTo>
                  <a:pt x="311" y="0"/>
                </a:lnTo>
                <a:lnTo>
                  <a:pt x="299" y="12"/>
                </a:lnTo>
                <a:lnTo>
                  <a:pt x="287" y="0"/>
                </a:lnTo>
                <a:lnTo>
                  <a:pt x="275" y="12"/>
                </a:lnTo>
                <a:lnTo>
                  <a:pt x="263" y="0"/>
                </a:lnTo>
                <a:lnTo>
                  <a:pt x="251" y="12"/>
                </a:lnTo>
                <a:lnTo>
                  <a:pt x="239" y="0"/>
                </a:lnTo>
                <a:lnTo>
                  <a:pt x="227" y="12"/>
                </a:lnTo>
                <a:lnTo>
                  <a:pt x="215" y="0"/>
                </a:lnTo>
                <a:lnTo>
                  <a:pt x="203" y="12"/>
                </a:lnTo>
                <a:lnTo>
                  <a:pt x="191" y="0"/>
                </a:lnTo>
                <a:lnTo>
                  <a:pt x="179" y="12"/>
                </a:lnTo>
                <a:lnTo>
                  <a:pt x="167" y="0"/>
                </a:lnTo>
                <a:lnTo>
                  <a:pt x="155" y="12"/>
                </a:lnTo>
                <a:lnTo>
                  <a:pt x="143" y="0"/>
                </a:lnTo>
                <a:lnTo>
                  <a:pt x="131" y="12"/>
                </a:lnTo>
                <a:lnTo>
                  <a:pt x="119" y="0"/>
                </a:lnTo>
                <a:lnTo>
                  <a:pt x="107" y="12"/>
                </a:lnTo>
                <a:lnTo>
                  <a:pt x="95" y="0"/>
                </a:lnTo>
                <a:lnTo>
                  <a:pt x="83" y="12"/>
                </a:lnTo>
                <a:lnTo>
                  <a:pt x="71" y="0"/>
                </a:lnTo>
                <a:lnTo>
                  <a:pt x="59" y="12"/>
                </a:lnTo>
                <a:lnTo>
                  <a:pt x="47" y="0"/>
                </a:lnTo>
                <a:lnTo>
                  <a:pt x="35" y="12"/>
                </a:lnTo>
                <a:lnTo>
                  <a:pt x="23" y="0"/>
                </a:lnTo>
                <a:lnTo>
                  <a:pt x="11" y="1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" name="CustomShape 15"/>
          <p:cNvSpPr/>
          <p:nvPr/>
        </p:nvSpPr>
        <p:spPr>
          <a:xfrm>
            <a:off x="6324600" y="3609975"/>
            <a:ext cx="758825" cy="26988"/>
          </a:xfrm>
          <a:custGeom>
            <a:avLst/>
            <a:gdLst/>
            <a:ahLst/>
            <a:cxnLst/>
            <a:rect l="l" t="t" r="r" b="b"/>
            <a:pathLst>
              <a:path w="479" h="18">
                <a:moveTo>
                  <a:pt x="0" y="0"/>
                </a:moveTo>
                <a:lnTo>
                  <a:pt x="0" y="6"/>
                </a:lnTo>
                <a:lnTo>
                  <a:pt x="11" y="18"/>
                </a:lnTo>
                <a:lnTo>
                  <a:pt x="23" y="6"/>
                </a:lnTo>
                <a:lnTo>
                  <a:pt x="35" y="18"/>
                </a:lnTo>
                <a:lnTo>
                  <a:pt x="47" y="6"/>
                </a:lnTo>
                <a:lnTo>
                  <a:pt x="59" y="18"/>
                </a:lnTo>
                <a:lnTo>
                  <a:pt x="71" y="6"/>
                </a:lnTo>
                <a:lnTo>
                  <a:pt x="83" y="18"/>
                </a:lnTo>
                <a:lnTo>
                  <a:pt x="95" y="6"/>
                </a:lnTo>
                <a:lnTo>
                  <a:pt x="107" y="18"/>
                </a:lnTo>
                <a:lnTo>
                  <a:pt x="119" y="6"/>
                </a:lnTo>
                <a:lnTo>
                  <a:pt x="131" y="18"/>
                </a:lnTo>
                <a:lnTo>
                  <a:pt x="143" y="6"/>
                </a:lnTo>
                <a:lnTo>
                  <a:pt x="155" y="18"/>
                </a:lnTo>
                <a:lnTo>
                  <a:pt x="167" y="6"/>
                </a:lnTo>
                <a:lnTo>
                  <a:pt x="179" y="18"/>
                </a:lnTo>
                <a:lnTo>
                  <a:pt x="191" y="6"/>
                </a:lnTo>
                <a:lnTo>
                  <a:pt x="203" y="18"/>
                </a:lnTo>
                <a:lnTo>
                  <a:pt x="215" y="6"/>
                </a:lnTo>
                <a:lnTo>
                  <a:pt x="227" y="18"/>
                </a:lnTo>
                <a:lnTo>
                  <a:pt x="239" y="6"/>
                </a:lnTo>
                <a:lnTo>
                  <a:pt x="251" y="18"/>
                </a:lnTo>
                <a:lnTo>
                  <a:pt x="263" y="6"/>
                </a:lnTo>
                <a:lnTo>
                  <a:pt x="275" y="18"/>
                </a:lnTo>
                <a:lnTo>
                  <a:pt x="287" y="6"/>
                </a:lnTo>
                <a:lnTo>
                  <a:pt x="299" y="18"/>
                </a:lnTo>
                <a:lnTo>
                  <a:pt x="311" y="6"/>
                </a:lnTo>
                <a:lnTo>
                  <a:pt x="323" y="18"/>
                </a:lnTo>
                <a:lnTo>
                  <a:pt x="335" y="6"/>
                </a:lnTo>
                <a:lnTo>
                  <a:pt x="347" y="18"/>
                </a:lnTo>
                <a:lnTo>
                  <a:pt x="359" y="6"/>
                </a:lnTo>
                <a:lnTo>
                  <a:pt x="371" y="18"/>
                </a:lnTo>
                <a:lnTo>
                  <a:pt x="383" y="6"/>
                </a:lnTo>
                <a:lnTo>
                  <a:pt x="395" y="18"/>
                </a:lnTo>
                <a:lnTo>
                  <a:pt x="407" y="6"/>
                </a:lnTo>
                <a:lnTo>
                  <a:pt x="419" y="18"/>
                </a:lnTo>
                <a:lnTo>
                  <a:pt x="431" y="6"/>
                </a:lnTo>
                <a:lnTo>
                  <a:pt x="443" y="18"/>
                </a:lnTo>
                <a:lnTo>
                  <a:pt x="455" y="6"/>
                </a:lnTo>
                <a:lnTo>
                  <a:pt x="467" y="18"/>
                </a:lnTo>
                <a:lnTo>
                  <a:pt x="479" y="6"/>
                </a:lnTo>
                <a:lnTo>
                  <a:pt x="479" y="0"/>
                </a:lnTo>
                <a:lnTo>
                  <a:pt x="467" y="12"/>
                </a:lnTo>
                <a:lnTo>
                  <a:pt x="455" y="0"/>
                </a:lnTo>
                <a:lnTo>
                  <a:pt x="443" y="12"/>
                </a:lnTo>
                <a:lnTo>
                  <a:pt x="431" y="0"/>
                </a:lnTo>
                <a:lnTo>
                  <a:pt x="419" y="12"/>
                </a:lnTo>
                <a:lnTo>
                  <a:pt x="407" y="0"/>
                </a:lnTo>
                <a:lnTo>
                  <a:pt x="395" y="12"/>
                </a:lnTo>
                <a:lnTo>
                  <a:pt x="383" y="0"/>
                </a:lnTo>
                <a:lnTo>
                  <a:pt x="371" y="12"/>
                </a:lnTo>
                <a:lnTo>
                  <a:pt x="359" y="0"/>
                </a:lnTo>
                <a:lnTo>
                  <a:pt x="347" y="12"/>
                </a:lnTo>
                <a:lnTo>
                  <a:pt x="335" y="0"/>
                </a:lnTo>
                <a:lnTo>
                  <a:pt x="323" y="12"/>
                </a:lnTo>
                <a:lnTo>
                  <a:pt x="311" y="0"/>
                </a:lnTo>
                <a:lnTo>
                  <a:pt x="299" y="12"/>
                </a:lnTo>
                <a:lnTo>
                  <a:pt x="287" y="0"/>
                </a:lnTo>
                <a:lnTo>
                  <a:pt x="275" y="12"/>
                </a:lnTo>
                <a:lnTo>
                  <a:pt x="263" y="0"/>
                </a:lnTo>
                <a:lnTo>
                  <a:pt x="251" y="12"/>
                </a:lnTo>
                <a:lnTo>
                  <a:pt x="239" y="0"/>
                </a:lnTo>
                <a:lnTo>
                  <a:pt x="227" y="12"/>
                </a:lnTo>
                <a:lnTo>
                  <a:pt x="215" y="0"/>
                </a:lnTo>
                <a:lnTo>
                  <a:pt x="203" y="12"/>
                </a:lnTo>
                <a:lnTo>
                  <a:pt x="191" y="0"/>
                </a:lnTo>
                <a:lnTo>
                  <a:pt x="179" y="12"/>
                </a:lnTo>
                <a:lnTo>
                  <a:pt x="167" y="0"/>
                </a:lnTo>
                <a:lnTo>
                  <a:pt x="155" y="12"/>
                </a:lnTo>
                <a:lnTo>
                  <a:pt x="143" y="0"/>
                </a:lnTo>
                <a:lnTo>
                  <a:pt x="131" y="12"/>
                </a:lnTo>
                <a:lnTo>
                  <a:pt x="119" y="0"/>
                </a:lnTo>
                <a:lnTo>
                  <a:pt x="107" y="12"/>
                </a:lnTo>
                <a:lnTo>
                  <a:pt x="95" y="0"/>
                </a:lnTo>
                <a:lnTo>
                  <a:pt x="83" y="12"/>
                </a:lnTo>
                <a:lnTo>
                  <a:pt x="71" y="0"/>
                </a:lnTo>
                <a:lnTo>
                  <a:pt x="59" y="12"/>
                </a:lnTo>
                <a:lnTo>
                  <a:pt x="47" y="0"/>
                </a:lnTo>
                <a:lnTo>
                  <a:pt x="35" y="12"/>
                </a:lnTo>
                <a:lnTo>
                  <a:pt x="23" y="0"/>
                </a:lnTo>
                <a:lnTo>
                  <a:pt x="11" y="1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" name="CustomShape 16"/>
          <p:cNvSpPr/>
          <p:nvPr/>
        </p:nvSpPr>
        <p:spPr>
          <a:xfrm>
            <a:off x="7188200" y="3416300"/>
            <a:ext cx="1465263" cy="2428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600">
                <a:solidFill>
                  <a:srgbClr val="595959"/>
                </a:solidFill>
                <a:latin typeface="Calibri" pitchFamily="34" charset="0"/>
              </a:rPr>
              <a:t>муниципальный 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2" name="CustomShape 17"/>
          <p:cNvSpPr/>
          <p:nvPr/>
        </p:nvSpPr>
        <p:spPr>
          <a:xfrm>
            <a:off x="5848350" y="3660775"/>
            <a:ext cx="625475" cy="2428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600">
                <a:solidFill>
                  <a:srgbClr val="595959"/>
                </a:solidFill>
                <a:latin typeface="Calibri" pitchFamily="34" charset="0"/>
              </a:rPr>
              <a:t>район, 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3" name="CustomShape 18"/>
          <p:cNvSpPr/>
          <p:nvPr/>
        </p:nvSpPr>
        <p:spPr>
          <a:xfrm>
            <a:off x="6481763" y="3660775"/>
            <a:ext cx="347662" cy="2428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600">
                <a:solidFill>
                  <a:srgbClr val="595959"/>
                </a:solidFill>
                <a:latin typeface="Calibri" pitchFamily="34" charset="0"/>
              </a:rPr>
              <a:t>чел.</a:t>
            </a:r>
            <a:endParaRPr lang="ru-RU" altLang="ru-RU">
              <a:solidFill>
                <a:srgbClr val="000000"/>
              </a:solidFill>
            </a:endParaRPr>
          </a:p>
        </p:txBody>
      </p:sp>
      <p:graphicFrame>
        <p:nvGraphicFramePr>
          <p:cNvPr id="24" name="Диаграмма 23"/>
          <p:cNvGraphicFramePr>
            <a:graphicFrameLocks/>
          </p:cNvGraphicFramePr>
          <p:nvPr/>
        </p:nvGraphicFramePr>
        <p:xfrm>
          <a:off x="3888826" y="3797300"/>
          <a:ext cx="4090987" cy="1998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4" name="CustomShape 9"/>
          <p:cNvSpPr/>
          <p:nvPr/>
        </p:nvSpPr>
        <p:spPr>
          <a:xfrm>
            <a:off x="5002213" y="5018088"/>
            <a:ext cx="454025" cy="196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fontAlgn="auto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13 000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85" name="CustomShape 10"/>
          <p:cNvSpPr/>
          <p:nvPr/>
        </p:nvSpPr>
        <p:spPr>
          <a:xfrm>
            <a:off x="6711950" y="4217988"/>
            <a:ext cx="371475" cy="196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fontAlgn="auto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25 532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286269250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560387" y="250762"/>
            <a:ext cx="80232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Муниципальная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«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торговли в Уватском муниципальном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районе» за 2024 год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135082"/>
              </p:ext>
            </p:extLst>
          </p:nvPr>
        </p:nvGraphicFramePr>
        <p:xfrm>
          <a:off x="574426" y="3966049"/>
          <a:ext cx="8174037" cy="2481379"/>
        </p:xfrm>
        <a:graphic>
          <a:graphicData uri="http://schemas.openxmlformats.org/drawingml/2006/table">
            <a:tbl>
              <a:tblPr/>
              <a:tblGrid>
                <a:gridCol w="3328193"/>
                <a:gridCol w="1109423"/>
                <a:gridCol w="1859278"/>
                <a:gridCol w="1877143"/>
              </a:tblGrid>
              <a:tr h="43204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Единица измерения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(план)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(факт)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1837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Оборот розничной торговли в расчете на душу населения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 рублей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277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277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8423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торговых объектов, расположенных на территории района, внесенных в торговый реестр, в общем количестве таких объектов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068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Обеспеченность населения площадью стационарных торговых объектов (количеством)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252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252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699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Обеспеченность труднодоступных населенных пунктов товарами первой необходимости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56,3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69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публикаций в СМИ по вопросам защиты прав потребителей (</a:t>
                      </a:r>
                      <a:r>
                        <a:rPr kumimoji="0" lang="ru-RU" altLang="ru-RU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справочно</a:t>
                      </a: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Ед.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397" name="Прямоугольник 9"/>
          <p:cNvSpPr>
            <a:spLocks noChangeArrowheads="1"/>
          </p:cNvSpPr>
          <p:nvPr/>
        </p:nvSpPr>
        <p:spPr bwMode="auto">
          <a:xfrm>
            <a:off x="507354" y="3526952"/>
            <a:ext cx="82411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Выполнение целевых показателей эффективности программы за 2024 год</a:t>
            </a:r>
          </a:p>
        </p:txBody>
      </p:sp>
      <p:sp>
        <p:nvSpPr>
          <p:cNvPr id="15399" name="Rectangle 5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ru-RU" altLang="ru-RU" sz="1800" smtClean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8" name="Picture 6" descr="https://www.zelenograd.ru/img/e/6/0/e60f8a557b77d28ab6ad43c0a1b5dbb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142" y="1065304"/>
            <a:ext cx="3925321" cy="2361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94672180"/>
              </p:ext>
            </p:extLst>
          </p:nvPr>
        </p:nvGraphicFramePr>
        <p:xfrm>
          <a:off x="574426" y="1033306"/>
          <a:ext cx="4069582" cy="2323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97156382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01638" y="333375"/>
            <a:ext cx="80645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Выполнение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мероприятий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муниципальной программы 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«Развитие торговли в Уватском муниципальном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районе» за 2024 год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487426"/>
              </p:ext>
            </p:extLst>
          </p:nvPr>
        </p:nvGraphicFramePr>
        <p:xfrm>
          <a:off x="305429" y="898356"/>
          <a:ext cx="8462963" cy="5265503"/>
        </p:xfrm>
        <a:graphic>
          <a:graphicData uri="http://schemas.openxmlformats.org/drawingml/2006/table">
            <a:tbl>
              <a:tblPr/>
              <a:tblGrid>
                <a:gridCol w="6373661"/>
                <a:gridCol w="1090852"/>
                <a:gridCol w="998450"/>
              </a:tblGrid>
              <a:tr h="495869">
                <a:tc rowSpan="2"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</a:p>
                  </a:txBody>
                  <a:tcPr marL="38441" marR="3844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Финансовые затраты на реализацию программы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в 2024 году (тыс. руб.)</a:t>
                      </a:r>
                    </a:p>
                  </a:txBody>
                  <a:tcPr marL="38441" marR="3844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05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(план)</a:t>
                      </a:r>
                    </a:p>
                  </a:txBody>
                  <a:tcPr marL="0" marR="0" marT="0" marB="0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(факт)</a:t>
                      </a:r>
                    </a:p>
                  </a:txBody>
                  <a:tcPr marL="38441" marR="38441" marT="0" marB="0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142463"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8441" marR="3844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 2</a:t>
                      </a:r>
                    </a:p>
                  </a:txBody>
                  <a:tcPr marL="38441" marR="3844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 3</a:t>
                      </a:r>
                    </a:p>
                  </a:txBody>
                  <a:tcPr marL="38441" marR="3844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556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и проведение ярмарок по реализации сельскохозяйственной продукции и продуктов питания</a:t>
                      </a:r>
                    </a:p>
                  </a:txBody>
                  <a:tcPr marL="38441" marR="3844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3619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28589">
                <a:tc>
                  <a:txBody>
                    <a:bodyPr/>
                    <a:lstStyle>
                      <a:lvl1pPr marL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и ведение торгового реестра</a:t>
                      </a:r>
                    </a:p>
                  </a:txBody>
                  <a:tcPr marL="38441" marR="3844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95590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Возмещение расходов по доставке товаров первой необходимости в труднодоступные населенные пункты (Субвенция на поддержку труднодоступных территорий в части обеспечения населения товарами первой необходимости и бытовыми услугами)</a:t>
                      </a:r>
                    </a:p>
                  </a:txBody>
                  <a:tcPr marL="38441" marR="3844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08844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 мер по созданию и функционированию системы  информационного обеспечения  в сфере торговой деятельности на муниципальном уровне</a:t>
                      </a:r>
                    </a:p>
                  </a:txBody>
                  <a:tcPr marL="38441" marR="3844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10" gridSpan="2"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Финансирование мероприятий осуществлялось за счет расходов, предусмотренных на содержание органов местного самоуправления Уватского муниципального района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10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704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предложений и замечаний к проектам федеральных, областных и муниципальных нормативных правовых актов в сфере торговли</a:t>
                      </a:r>
                    </a:p>
                  </a:txBody>
                  <a:tcPr marL="38441" marR="3844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704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Актуализация  и исполнение административных регламентов по предоставлению  муниципальных услуг по вопросам регулирования потребительского рынка</a:t>
                      </a:r>
                    </a:p>
                  </a:txBody>
                  <a:tcPr marL="38441" marR="3844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704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мониторинга цен на отдельные социально значимые товары  с целью определения экономической доступности товаров для населения</a:t>
                      </a:r>
                    </a:p>
                  </a:txBody>
                  <a:tcPr marL="38441" marR="3844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2179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и актуализация схемы размещения нестационарных торговых объектов</a:t>
                      </a:r>
                    </a:p>
                  </a:txBody>
                  <a:tcPr marL="38441" marR="3844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8400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Ежегодная актуализация дислокации торговых объектов, объектов общественного питания, объектов оказывающих бытовые услуги</a:t>
                      </a:r>
                    </a:p>
                  </a:txBody>
                  <a:tcPr marL="38441" marR="3844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0106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Содействие участию в реализации «Покупаем Тюменское!»</a:t>
                      </a:r>
                    </a:p>
                  </a:txBody>
                  <a:tcPr marL="38441" marR="3844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2179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Содействие местным товаропроизводителям в участии в областном конкурсе «Лучшие товары и услуги Тюменской области» и региональном конкурсе «100 лучших товаров России»</a:t>
                      </a:r>
                    </a:p>
                  </a:txBody>
                  <a:tcPr marL="38441" marR="3844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460">
                <a:tc>
                  <a:txBody>
                    <a:bodyPr/>
                    <a:lstStyle>
                      <a:lvl1pPr marL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Оказание поддержки в организации и проведении совместных мероприятий товаропроизводителей со СМИ, рекламными и маркетинговыми агентствами</a:t>
                      </a:r>
                    </a:p>
                  </a:txBody>
                  <a:tcPr marL="38441" marR="3844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183">
                <a:tc>
                  <a:txBody>
                    <a:bodyPr/>
                    <a:lstStyle/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Информирование населения по актуальным вопросам защиты прав потребителей, размещенных на официальном сайте и в СМИ</a:t>
                      </a:r>
                    </a:p>
                  </a:txBody>
                  <a:tcPr marL="38441" marR="3844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372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38441" marR="3844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155,2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155,2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59533" y="6237312"/>
            <a:ext cx="8280918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200" b="1" dirty="0">
                <a:ln w="1905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программы направлена на создание условий 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комплексного  развития  сферы торговли и обеспечения населения района качественными товарами и услугами</a:t>
            </a:r>
            <a:endParaRPr lang="ru-RU" altLang="ru-RU" sz="1200" b="1" dirty="0">
              <a:ln w="1905"/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366686"/>
      </p:ext>
    </p:extLst>
  </p:cSld>
  <p:clrMapOvr>
    <a:masterClrMapping/>
  </p:clrMapOvr>
  <p:transition spd="slow">
    <p:fade/>
    <p:sndAc>
      <p:endSnd/>
    </p:sndAc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ustomShape 1"/>
          <p:cNvSpPr/>
          <p:nvPr/>
        </p:nvSpPr>
        <p:spPr>
          <a:xfrm>
            <a:off x="324000" y="189000"/>
            <a:ext cx="8707680" cy="12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93000"/>
              </a:lnSpc>
            </a:pPr>
            <a:r>
              <a:rPr lang="ru-RU" sz="1600" b="1" strike="noStrike" spc="-1" dirty="0">
                <a:solidFill>
                  <a:srgbClr val="073C65"/>
                </a:solidFill>
                <a:latin typeface="Arial"/>
                <a:ea typeface="DejaVu Sans"/>
              </a:rPr>
              <a:t>Исполнение муниципальной программы «Реализация государственной национальной политики в </a:t>
            </a:r>
            <a:r>
              <a:rPr lang="ru-RU" sz="1600" b="1" strike="noStrike" spc="-1" dirty="0" err="1">
                <a:solidFill>
                  <a:srgbClr val="073C65"/>
                </a:solidFill>
                <a:latin typeface="Arial"/>
                <a:ea typeface="DejaVu Sans"/>
              </a:rPr>
              <a:t>Уватском</a:t>
            </a:r>
            <a:r>
              <a:rPr lang="ru-RU" sz="1600" b="1" strike="noStrike" spc="-1" dirty="0">
                <a:solidFill>
                  <a:srgbClr val="073C65"/>
                </a:solidFill>
                <a:latin typeface="Arial"/>
                <a:ea typeface="DejaVu Sans"/>
              </a:rPr>
              <a:t> муниципальном районе»</a:t>
            </a:r>
            <a:endParaRPr lang="ru-RU" sz="1600" b="0" strike="noStrike" spc="-1" dirty="0">
              <a:latin typeface="Arial"/>
            </a:endParaRPr>
          </a:p>
          <a:p>
            <a:pPr algn="ctr">
              <a:lnSpc>
                <a:spcPct val="93000"/>
              </a:lnSpc>
            </a:pPr>
            <a:r>
              <a:rPr lang="ru-RU" sz="1600" b="1" strike="noStrike" spc="-1" dirty="0">
                <a:solidFill>
                  <a:srgbClr val="073C65"/>
                </a:solidFill>
                <a:latin typeface="Arial"/>
                <a:ea typeface="DejaVu Sans"/>
              </a:rPr>
              <a:t>за </a:t>
            </a:r>
            <a:r>
              <a:rPr lang="ru-RU" sz="1600" b="1" strike="noStrike" spc="-1" dirty="0" smtClean="0">
                <a:solidFill>
                  <a:srgbClr val="073C65"/>
                </a:solidFill>
                <a:latin typeface="Arial"/>
                <a:ea typeface="DejaVu Sans"/>
              </a:rPr>
              <a:t>2024 </a:t>
            </a:r>
            <a:r>
              <a:rPr lang="ru-RU" sz="1600" b="1" strike="noStrike" spc="-1" dirty="0">
                <a:solidFill>
                  <a:srgbClr val="073C65"/>
                </a:solidFill>
                <a:latin typeface="Arial"/>
                <a:ea typeface="DejaVu Sans"/>
              </a:rPr>
              <a:t>год</a:t>
            </a:r>
            <a:endParaRPr lang="ru-RU" sz="1600" b="0" strike="noStrike" spc="-1" dirty="0">
              <a:latin typeface="Arial"/>
            </a:endParaRPr>
          </a:p>
        </p:txBody>
      </p:sp>
      <p:graphicFrame>
        <p:nvGraphicFramePr>
          <p:cNvPr id="63" name="Table 2"/>
          <p:cNvGraphicFramePr/>
          <p:nvPr/>
        </p:nvGraphicFramePr>
        <p:xfrm>
          <a:off x="1476360" y="1700280"/>
          <a:ext cx="6143400" cy="649080"/>
        </p:xfrm>
        <a:graphic>
          <a:graphicData uri="http://schemas.openxmlformats.org/drawingml/2006/table">
            <a:tbl>
              <a:tblPr/>
              <a:tblGrid>
                <a:gridCol w="6143400"/>
              </a:tblGrid>
              <a:tr h="649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Общий объем финансирования муниципальной программы, тыс. руб.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ECCF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4" name="Диаграмма 12"/>
          <p:cNvGraphicFramePr/>
          <p:nvPr/>
        </p:nvGraphicFramePr>
        <p:xfrm>
          <a:off x="1512000" y="2232000"/>
          <a:ext cx="6984720" cy="3116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5" name="CustomShape 3"/>
          <p:cNvSpPr/>
          <p:nvPr/>
        </p:nvSpPr>
        <p:spPr>
          <a:xfrm>
            <a:off x="324000" y="5740560"/>
            <a:ext cx="8491680" cy="72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Реализация программы направлена на обеспечение межнационального, межконфессионального согласия и общественно-политической стабильности на территории </a:t>
            </a:r>
            <a:endParaRPr lang="ru-RU" sz="1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Уватского муниципального района</a:t>
            </a:r>
            <a:endParaRPr lang="ru-RU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097969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CustomShape 1"/>
          <p:cNvSpPr/>
          <p:nvPr/>
        </p:nvSpPr>
        <p:spPr>
          <a:xfrm>
            <a:off x="1116720" y="216000"/>
            <a:ext cx="6908760" cy="1000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93000"/>
              </a:lnSpc>
            </a:pPr>
            <a:r>
              <a:rPr lang="ru-RU" sz="1400" b="1" strike="noStrike" spc="-1" dirty="0">
                <a:solidFill>
                  <a:srgbClr val="21306A"/>
                </a:solidFill>
                <a:latin typeface="Arial"/>
                <a:ea typeface="Tahoma"/>
              </a:rPr>
              <a:t>                   Информация о реализации муниципальной программы                        </a:t>
            </a:r>
            <a:r>
              <a:rPr lang="ru-RU" sz="1400" b="1" strike="noStrike" spc="-1" dirty="0">
                <a:solidFill>
                  <a:srgbClr val="073C65"/>
                </a:solidFill>
                <a:latin typeface="Arial"/>
                <a:ea typeface="DejaVu Sans"/>
              </a:rPr>
              <a:t>«Реализация государственной национальной политики в </a:t>
            </a:r>
            <a:r>
              <a:rPr lang="ru-RU" sz="1400" b="1" strike="noStrike" spc="-1" dirty="0" err="1">
                <a:solidFill>
                  <a:srgbClr val="073C65"/>
                </a:solidFill>
                <a:latin typeface="Arial"/>
                <a:ea typeface="DejaVu Sans"/>
              </a:rPr>
              <a:t>Уватском</a:t>
            </a:r>
            <a:r>
              <a:rPr lang="ru-RU" sz="1400" b="1" strike="noStrike" spc="-1" dirty="0">
                <a:solidFill>
                  <a:srgbClr val="073C65"/>
                </a:solidFill>
                <a:latin typeface="Arial"/>
                <a:ea typeface="DejaVu Sans"/>
              </a:rPr>
              <a:t> муниципальном районе»</a:t>
            </a:r>
            <a:endParaRPr lang="ru-RU" sz="1400" b="0" strike="noStrike" spc="-1" dirty="0">
              <a:latin typeface="Arial"/>
            </a:endParaRPr>
          </a:p>
          <a:p>
            <a:pPr algn="ctr">
              <a:lnSpc>
                <a:spcPct val="93000"/>
              </a:lnSpc>
            </a:pPr>
            <a:r>
              <a:rPr lang="ru-RU" sz="1400" b="1" strike="noStrike" spc="-1" dirty="0">
                <a:solidFill>
                  <a:srgbClr val="073C65"/>
                </a:solidFill>
                <a:latin typeface="Arial"/>
                <a:ea typeface="DejaVu Sans"/>
              </a:rPr>
              <a:t>за </a:t>
            </a:r>
            <a:r>
              <a:rPr lang="ru-RU" sz="1400" b="1" strike="noStrike" spc="-1" dirty="0" smtClean="0">
                <a:solidFill>
                  <a:srgbClr val="073C65"/>
                </a:solidFill>
                <a:latin typeface="Arial"/>
                <a:ea typeface="DejaVu Sans"/>
              </a:rPr>
              <a:t>2024 </a:t>
            </a:r>
            <a:r>
              <a:rPr lang="ru-RU" sz="1400" b="1" strike="noStrike" spc="-1" dirty="0">
                <a:solidFill>
                  <a:srgbClr val="073C65"/>
                </a:solidFill>
                <a:latin typeface="Arial"/>
                <a:ea typeface="DejaVu Sans"/>
              </a:rPr>
              <a:t>год</a:t>
            </a:r>
            <a:endParaRPr lang="ru-RU" sz="1400" b="0" strike="noStrike" spc="-1" dirty="0">
              <a:latin typeface="Arial"/>
            </a:endParaRPr>
          </a:p>
        </p:txBody>
      </p:sp>
      <p:graphicFrame>
        <p:nvGraphicFramePr>
          <p:cNvPr id="67" name="Table 2"/>
          <p:cNvGraphicFramePr/>
          <p:nvPr>
            <p:extLst>
              <p:ext uri="{D42A27DB-BD31-4B8C-83A1-F6EECF244321}">
                <p14:modId xmlns:p14="http://schemas.microsoft.com/office/powerpoint/2010/main" val="2636386212"/>
              </p:ext>
            </p:extLst>
          </p:nvPr>
        </p:nvGraphicFramePr>
        <p:xfrm>
          <a:off x="107640" y="1682280"/>
          <a:ext cx="8660160" cy="4462800"/>
        </p:xfrm>
        <a:graphic>
          <a:graphicData uri="http://schemas.openxmlformats.org/drawingml/2006/table">
            <a:tbl>
              <a:tblPr/>
              <a:tblGrid>
                <a:gridCol w="5417640"/>
                <a:gridCol w="826560"/>
                <a:gridCol w="1176840"/>
                <a:gridCol w="1239120"/>
              </a:tblGrid>
              <a:tr h="580680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chemeClr val="tx1"/>
                          </a:solidFill>
                          <a:latin typeface="Arial"/>
                          <a:ea typeface="DejaVu Sans"/>
                        </a:rPr>
                        <a:t>Достижение показателей </a:t>
                      </a:r>
                      <a:r>
                        <a:rPr lang="ru-RU" sz="1100" b="1" strike="noStrike" spc="-1" dirty="0" smtClean="0">
                          <a:solidFill>
                            <a:schemeClr val="tx1"/>
                          </a:solidFill>
                          <a:latin typeface="Arial"/>
                          <a:ea typeface="DejaVu Sans"/>
                        </a:rPr>
                        <a:t>муниципальной </a:t>
                      </a:r>
                      <a:r>
                        <a:rPr lang="ru-RU" sz="1100" b="1" strike="noStrike" spc="-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«Реализация государственной национальной политики в </a:t>
                      </a:r>
                      <a:r>
                        <a:rPr lang="ru-RU" sz="1100" b="1" strike="noStrike" spc="-1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Уватском</a:t>
                      </a:r>
                      <a:r>
                        <a:rPr lang="ru-RU" sz="1100" b="1" strike="noStrike" spc="-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муниципальном районе»</a:t>
                      </a:r>
                      <a:r>
                        <a:rPr lang="ru-RU" sz="1100" b="1" strike="noStrike" spc="-1" dirty="0" smtClean="0">
                          <a:solidFill>
                            <a:schemeClr val="tx1"/>
                          </a:solidFill>
                          <a:latin typeface="Arial"/>
                          <a:ea typeface="DejaVu Sans"/>
                        </a:rPr>
                        <a:t> </a:t>
                      </a:r>
                      <a:r>
                        <a:rPr lang="ru-RU" sz="1100" b="1" strike="noStrike" spc="-1" dirty="0">
                          <a:solidFill>
                            <a:schemeClr val="tx1"/>
                          </a:solidFill>
                          <a:latin typeface="Arial"/>
                          <a:ea typeface="DejaVu Sans"/>
                        </a:rPr>
                        <a:t>программы </a:t>
                      </a:r>
                      <a:r>
                        <a:rPr lang="ru-RU" sz="1100" b="1" strike="noStrike" spc="-1" dirty="0" smtClean="0">
                          <a:solidFill>
                            <a:schemeClr val="tx1"/>
                          </a:solidFill>
                          <a:latin typeface="Arial"/>
                          <a:ea typeface="DejaVu Sans"/>
                        </a:rPr>
                        <a:t>за 2024 </a:t>
                      </a:r>
                      <a:r>
                        <a:rPr lang="ru-RU" sz="1100" b="1" strike="noStrike" spc="-1" dirty="0">
                          <a:solidFill>
                            <a:schemeClr val="tx1"/>
                          </a:solidFill>
                          <a:latin typeface="Arial"/>
                          <a:ea typeface="DejaVu Sans"/>
                        </a:rPr>
                        <a:t>год</a:t>
                      </a:r>
                      <a:endParaRPr lang="ru-RU" sz="11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ECC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</a:tr>
              <a:tr h="375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Наименование показателя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Ед. изм.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2024 </a:t>
                      </a: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год (план)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2024 </a:t>
                      </a: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год (факт)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ECCF3"/>
                    </a:solidFill>
                  </a:tcPr>
                </a:tc>
              </a:tr>
              <a:tr h="399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Количество протестных акций на национальной и религиозной основе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Ед. 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</a:tr>
              <a:tr h="375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Количество участников мероприятий, направленных на укрепление общероссийского гражданского единства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Чел.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не менее 32 000   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latin typeface="Arial"/>
                        </a:rPr>
                        <a:t>51938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</a:tr>
              <a:tr h="375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Численность участников мероприятий, направленных на этнокультурное развитие народов России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Чел.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 менее 14 000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15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692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</a:tr>
              <a:tr h="289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Tahoma"/>
                        </a:rPr>
                        <a:t>Количество  в текущем году конфликтов на этнической основе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Ед. 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</a:tr>
              <a:tr h="375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Tahoma"/>
                        </a:rPr>
                        <a:t>Количество проведенных в текущем году мероприятий национально-культурного развития, социально-культурной адаптации и интеграции мигрантов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Чел.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 менее 220 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latin typeface="Arial"/>
                        </a:rPr>
                        <a:t>293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</a:tr>
              <a:tr h="375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Tahoma"/>
                        </a:rPr>
                        <a:t>Количество казачьих художественных коллективов, принимающих участие в текущем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Tahoma"/>
                        </a:rPr>
                        <a:t>году в областном фестивале  казачьей культуры «Благовест»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Ед. 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1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</a:tr>
              <a:tr h="619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/>
                          <a:ea typeface="Tahoma"/>
                        </a:rPr>
                        <a:t>Количество участников мероприятий, проведенных религиозными организациями, в сфере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Tahoma"/>
                        </a:rPr>
                        <a:t>государственно-конфессиональных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/>
                          <a:ea typeface="Tahoma"/>
                        </a:rPr>
                        <a:t>отношений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Ед. 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 менее 150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253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</a:tr>
              <a:tr h="614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Количество мероприятий, проведенных религиозными организациями, в сфере</a:t>
                      </a:r>
                      <a:endParaRPr lang="ru-RU" sz="10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государственно-конфессиональных отношений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Ед. 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 менее 2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3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</a:tr>
            </a:tbl>
          </a:graphicData>
        </a:graphic>
      </p:graphicFrame>
      <p:sp>
        <p:nvSpPr>
          <p:cNvPr id="68" name="CustomShape 3"/>
          <p:cNvSpPr/>
          <p:nvPr/>
        </p:nvSpPr>
        <p:spPr>
          <a:xfrm>
            <a:off x="147240" y="5877360"/>
            <a:ext cx="8791920" cy="75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234184744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16632"/>
            <a:ext cx="856895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Исполнение муниципальной программы «Профилактика терроризма, минимизация и (или) ликвидация последствий проявления терроризма на территории </a:t>
            </a:r>
            <a:r>
              <a:rPr lang="ru-RU" sz="13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района на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2024-2026 годы» за 2024 год</a:t>
            </a:r>
            <a:endParaRPr lang="ru-RU" sz="1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1" name="Прямоугольник 5"/>
          <p:cNvSpPr>
            <a:spLocks noChangeArrowheads="1"/>
          </p:cNvSpPr>
          <p:nvPr/>
        </p:nvSpPr>
        <p:spPr bwMode="auto">
          <a:xfrm>
            <a:off x="395288" y="6219825"/>
            <a:ext cx="8636000" cy="53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95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Реализация программы направлена на </a:t>
            </a:r>
            <a:r>
              <a:rPr lang="ru-RU" altLang="ru-RU" sz="95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практическое решение вопросов местного значения по участию </a:t>
            </a:r>
            <a:r>
              <a:rPr lang="ru-RU" altLang="ru-RU" sz="950" b="1" dirty="0" err="1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Уватского</a:t>
            </a:r>
            <a:r>
              <a:rPr lang="ru-RU" altLang="ru-RU" sz="95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 муниципального района в профилактике терроризма, а также в минимизации и (или) ликвидации последствий его проявлений в рамках реализации государственной политики Российской Федерации в области профилактики терроризма</a:t>
            </a:r>
            <a:endParaRPr lang="ru-RU" altLang="ru-RU" sz="950" b="1" dirty="0">
              <a:solidFill>
                <a:schemeClr val="tx2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074591"/>
              </p:ext>
            </p:extLst>
          </p:nvPr>
        </p:nvGraphicFramePr>
        <p:xfrm>
          <a:off x="251520" y="809128"/>
          <a:ext cx="8547422" cy="50296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448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8398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1863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02624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мероприятия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Финансовые затраты на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реализацию программы (тыс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руб.)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80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 год 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2024 год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7310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79888">
                <a:tc gridSpan="3">
                  <a:txBody>
                    <a:bodyPr/>
                    <a:lstStyle/>
                    <a:p>
                      <a:pPr marL="9144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 smtClean="0">
                          <a:solidFill>
                            <a:srgbClr val="C00000"/>
                          </a:solidFill>
                          <a:effectLst/>
                        </a:rPr>
                        <a:t>Задача 1. Организация и осуществление мероприятий мониторинга политических, социально-экономических и иных</a:t>
                      </a:r>
                      <a:r>
                        <a:rPr lang="ru-RU" sz="900" b="0" kern="1200" baseline="0" dirty="0" smtClean="0">
                          <a:solidFill>
                            <a:srgbClr val="C00000"/>
                          </a:solidFill>
                          <a:effectLst/>
                        </a:rPr>
                        <a:t> процессов, оказывающих влияние на ситуацию в сфере противодействия терроризму в </a:t>
                      </a:r>
                      <a:r>
                        <a:rPr lang="ru-RU" sz="900" b="0" kern="1200" baseline="0" dirty="0" err="1" smtClean="0">
                          <a:solidFill>
                            <a:srgbClr val="C00000"/>
                          </a:solidFill>
                          <a:effectLst/>
                        </a:rPr>
                        <a:t>Уватском</a:t>
                      </a:r>
                      <a:r>
                        <a:rPr lang="ru-RU" sz="900" b="0" kern="1200" baseline="0" dirty="0" smtClean="0">
                          <a:solidFill>
                            <a:srgbClr val="C00000"/>
                          </a:solidFill>
                          <a:effectLst/>
                        </a:rPr>
                        <a:t> муниципальном районе</a:t>
                      </a:r>
                      <a:r>
                        <a:rPr lang="ru-RU" sz="900" b="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900" b="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93652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kern="1200" dirty="0" smtClean="0">
                          <a:effectLst/>
                        </a:rPr>
                        <a:t>Реализация мероприятий, направленных</a:t>
                      </a:r>
                      <a:r>
                        <a:rPr lang="ru-RU" sz="800" b="0" kern="1200" baseline="0" dirty="0" smtClean="0">
                          <a:effectLst/>
                        </a:rPr>
                        <a:t> на выявление причин и условий, а также </a:t>
                      </a:r>
                      <a:r>
                        <a:rPr lang="ru-RU" sz="800" b="0" kern="1200" baseline="0" dirty="0" err="1" smtClean="0">
                          <a:effectLst/>
                        </a:rPr>
                        <a:t>угрозообразующих</a:t>
                      </a:r>
                      <a:r>
                        <a:rPr lang="ru-RU" sz="800" b="0" kern="1200" baseline="0" dirty="0" smtClean="0">
                          <a:effectLst/>
                        </a:rPr>
                        <a:t> факторов способствующих проявлениям терроризма (сбор и обобщение информации об общественно-политических, социально-экономических и иных процессах в </a:t>
                      </a:r>
                      <a:r>
                        <a:rPr lang="ru-RU" sz="800" b="0" kern="1200" baseline="0" dirty="0" err="1" smtClean="0">
                          <a:effectLst/>
                        </a:rPr>
                        <a:t>Уватском</a:t>
                      </a:r>
                      <a:r>
                        <a:rPr lang="ru-RU" sz="800" b="0" kern="1200" baseline="0" dirty="0" smtClean="0">
                          <a:effectLst/>
                        </a:rPr>
                        <a:t> муниципальном районе, могущих оказать негативное влияние на ситуацию в сфере противодействия терроризму.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kern="12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Анализ полученной информации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0086">
                <a:tc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kern="1200" dirty="0" smtClean="0">
                          <a:effectLst/>
                        </a:rPr>
                        <a:t>Выработка предложений для АТК </a:t>
                      </a:r>
                      <a:r>
                        <a:rPr lang="ru-RU" sz="800" b="0" kern="1200" dirty="0" err="1" smtClean="0">
                          <a:effectLst/>
                        </a:rPr>
                        <a:t>Уватского</a:t>
                      </a:r>
                      <a:r>
                        <a:rPr lang="ru-RU" sz="800" b="0" kern="1200" dirty="0" smtClean="0">
                          <a:effectLst/>
                        </a:rPr>
                        <a:t> муниципального района, направленных для устранения причин и условий, способствующих формированию социальной базы идеологии терроризма, снижению уровня защищенности потенциальных объектов террористических</a:t>
                      </a:r>
                      <a:r>
                        <a:rPr lang="ru-RU" sz="800" b="0" kern="1200" baseline="0" dirty="0" smtClean="0">
                          <a:effectLst/>
                        </a:rPr>
                        <a:t> посягательств, в том числе мест массового пребывания людей и степени готовности сил и средств, для минимизации и ликвидации последствий террористических проявлений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effectLst/>
                          <a:latin typeface="+mn-lt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0086">
                <a:tc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Осуществление контроля со стороны АТК </a:t>
                      </a:r>
                      <a:r>
                        <a:rPr lang="ru-RU" sz="8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 за реализацией принятых мер и обеспечение дальнейшего функционирования Мониторинга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0086">
                <a:tc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и проведение плановых и внеочередных заседаний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АТК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района.</a:t>
                      </a:r>
                    </a:p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в ТО сведений о проведенном заседании и направление подписанного протокола заседания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45820">
                <a:tc gridSpan="3"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2. Организация и проведение в </a:t>
                      </a:r>
                      <a:r>
                        <a:rPr lang="ru-RU" sz="900" b="0" dirty="0" err="1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Уватском</a:t>
                      </a:r>
                      <a:r>
                        <a:rPr lang="ru-RU" sz="900" b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муниципальном районе мероприятий противодействия идеологии терроризма, в том числе реализация информационно-пропагандистских мероприятий по разъяснению сущности терроризма</a:t>
                      </a: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его общественной опасности, а также по формированию у граждан неприятия идеологии терроризма путем распространения информационных материалов, печатной продукции, проведения разъяснительной работы и иных мероприятий</a:t>
                      </a:r>
                      <a:endParaRPr lang="ru-RU" sz="900" b="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2340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Реализация мероприятий Комплексного плана противодействия идеологии терроризма в Российской федерации на 2024-2027годы исполнителями которых являются органы местного самоуправления, а также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участие в проведении мероприятий, организуемых в рамках Комплексного плана исполнительными органами государственной власти Тюменской области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антитеррористической комиссии в Тюменской области (далее – АТК в ТО) информации о исполнении мероприятий Комплексного плана идеологии терроризма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b="0" kern="1200" dirty="0" smtClean="0">
                          <a:effectLst/>
                          <a:latin typeface="+mn-lt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2340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Проведение общественно профилактических мероприятий по противодействию идеологии терроризма с молодежью (студенты, учащиеся), представителями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национальных сообществ и землячеств, мигрантами.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в ТО сведений о численности населения, охваченного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общепрофилактическими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мероприятиями, количестве проведенных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общепрофилактических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мероприятий по противодействию идеологии терроризма (в сравнении с аналогичным периодом прошлого года)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5631371"/>
      </p:ext>
    </p:extLst>
  </p:cSld>
  <p:clrMapOvr>
    <a:masterClrMapping/>
  </p:clrMapOvr>
  <p:transition spd="slow">
    <p:fade/>
    <p:sndAc>
      <p:endSnd/>
    </p:sndAc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082711"/>
              </p:ext>
            </p:extLst>
          </p:nvPr>
        </p:nvGraphicFramePr>
        <p:xfrm>
          <a:off x="179512" y="116632"/>
          <a:ext cx="8862839" cy="65440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604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563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4601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04056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мероприятия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Финансовые затраты на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реализацию программы (тыс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руб.)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 год 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2024 год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72208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Проведение адресных профилактических мероприятий по противодействию идеологии терроризма, в том числе с: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состоящими на учете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подразделениях по делам несовершеннолетних ОМВД России по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Уватскому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району;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освободившимися из мест лишения свободы за совершение преступлений террористической направленности;</a:t>
                      </a:r>
                    </a:p>
                    <a:p>
                      <a:pPr marL="171450" indent="-17145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отбывающими наказание за совершение преступлений террористической направленности в учреждениях управления ФСИН России по Тюменской области;</a:t>
                      </a:r>
                    </a:p>
                    <a:p>
                      <a:pPr marL="171450" indent="-17145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бывшими (амнистированными) участниками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бандподполья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171450" indent="-17145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родственниками(жены, дети, братья, сестры и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др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членов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бандподполья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(уничтоженных, действующих, осужденных);</a:t>
                      </a:r>
                    </a:p>
                    <a:p>
                      <a:pPr marL="171450" indent="-17145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состоящими на учете в ОМВД России по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Уватскому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району по подозрению в совершении преступлений экстремистского характера;</a:t>
                      </a:r>
                    </a:p>
                    <a:p>
                      <a:pPr marL="171450" indent="-17145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лицам получившим религиозное образование за рубежом</a:t>
                      </a:r>
                    </a:p>
                    <a:p>
                      <a:pPr marL="0" indent="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indent="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в ТО сведений о численности населения, охваченного адресными профилактическими мероприятиями, количестве проведенных адресных профилактических мероприятий по противодействию идеологии терроризма (в сравнении с аналогичным периодом предыдущего года)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513962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Осуществление размещения в средствах массовой информации материалов антитеррористической направленности, в том числе: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телевидении;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печати;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радиостанциях;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информационных агентствах;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сети интернет;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использованием средств наружной рекламы</a:t>
                      </a:r>
                    </a:p>
                    <a:p>
                      <a:pPr marL="0" indent="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indent="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аппарат АТК в ТО сведений о количестве размещенных материалов антитеррористической направленности (в сравнении с аналогичным периодом предыдущего года)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92593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Изготовление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распространение памяток, буклетов иной агитационной продукции по вопросам профилактики терроризма.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indent="9144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ТО сведений о количестве агитационной продукции (в сравнении с аналогичным периодом предыдущего года)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92593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Осуществление подготовки (переподготовки) муниципальных служащих, принимающих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участие в противодействии терроризму.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ТО сведений о количестве муниципальных служащих, прошедших подготовку (переподготовку)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92593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 и проведение общественно-политических,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культурных и спортивных мероприятий в рамках Дня солидарности в борьбе с терроризмом – 3 сентября.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аппарат АТК ТО сведений о проведенных в рамках Дня солидарности в борьбе с терроризмом мероприятий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454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577216"/>
              </p:ext>
            </p:extLst>
          </p:nvPr>
        </p:nvGraphicFramePr>
        <p:xfrm>
          <a:off x="251520" y="178932"/>
          <a:ext cx="8547422" cy="61630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448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8398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1863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96913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мероприятия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Финансовые затраты на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реализацию программы (тыс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руб.)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69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2024год 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2024год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0961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7979">
                <a:tc gridSpan="3"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3. Обеспечение выполнения требований к антитеррористической </a:t>
                      </a:r>
                      <a:r>
                        <a:rPr lang="ru-RU" sz="900" b="0" baseline="0" dirty="0" err="1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защишенности</a:t>
                      </a: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потенциальных объектов террористических посягательств, находящихся в муниципальной собственности, а также в ведении </a:t>
                      </a:r>
                      <a:r>
                        <a:rPr lang="ru-RU" sz="900" b="0" baseline="0" dirty="0" err="1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</a:t>
                      </a:r>
                      <a:endParaRPr lang="ru-RU" sz="900" b="0" baseline="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70125">
                <a:tc>
                  <a:txBody>
                    <a:bodyPr/>
                    <a:lstStyle/>
                    <a:p>
                      <a:pPr marL="0" marR="0" indent="90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451617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</a:t>
                      </a: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осуществление мероприятий по обеспечению  антитеррористической защищенности потенциальных объектов террористических посягательств, находящихся в собственности </a:t>
                      </a:r>
                      <a:r>
                        <a:rPr lang="ru-RU" sz="8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района, в том числе: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осуществление физической охраны;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приобретение, монтаж, ремонт и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обслуживание систем: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видеонаблюдения и архивации данных;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оповещение и управления эвакуацией;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контроля и управления доступом;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освещения;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стационарными колоннами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(стойками) или переносными кнопками экстренного вызова наряда полиции;</a:t>
                      </a:r>
                    </a:p>
                    <a:p>
                      <a:pPr marL="171450" marR="0" indent="-1714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оборудование информационными стендами (табло), содержащими схему эвакуации при возникновении чрезвычайных ситуаций, телефоны правообладателя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соответсвующего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места массового пребывания людей, аварийно-спасательных служб, правоохранительных органов и органов безопасности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1 525,3</a:t>
                      </a:r>
                    </a:p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1 300,0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50217">
                <a:tc>
                  <a:txBody>
                    <a:bodyPr/>
                    <a:lstStyle/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Устройство (оборудование) ограждения 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68259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событие:</a:t>
                      </a:r>
                    </a:p>
                    <a:p>
                      <a:pPr marL="0" marR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ТО сведений о состоянии антитеррористической защищенности потенциальных объектов террористических посягательств, находящихся в собственности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133121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и осуществление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контроля за обеспечением правообладателями потенциальных объектов террористических посягательств, находящихся на территории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 их антитеррористической защищенности, в том числе: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осуществление физической охраны;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    приобретение, монтаж, ремонт и обслуживание систем: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видеонаблюдения и архивации данных;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оповещение и управления эвакуацией;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контроля и управления доступом;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освещения;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стационарными колоннами (стойками) или переносными кнопками экстренного вызова наряда полиции;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Устройство (оборудование) ограждения;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    оборудование информационными стендами (табло), содержащими схему эвакуации при возникновении чрезвычайных ситуаций, телефоны правообладателя </a:t>
                      </a:r>
                      <a:r>
                        <a:rPr lang="ru-RU" sz="8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соответсвующего</a:t>
                      </a: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места массового пребывания людей, аварийно-спасательных служб, правоохранительных органов и органов безопасности.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ТО сведений о состоянии антитеррористической  защищенности потенциальных объектов террористических посягательств, находящихся в ведении органов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местного самоуправления 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муниципального района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839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422190"/>
              </p:ext>
            </p:extLst>
          </p:nvPr>
        </p:nvGraphicFramePr>
        <p:xfrm>
          <a:off x="251520" y="332656"/>
          <a:ext cx="8547422" cy="49113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448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8398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1863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50432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мероприятия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Финансовые затраты на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реализацию программы (тыс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руб.)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04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 год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(план)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2024 год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0432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0432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 и проведение в соответствии с планом, утвержденным председателем АТК </a:t>
                      </a:r>
                      <a:r>
                        <a:rPr lang="ru-RU" sz="8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района, плановых и внеплановых проверок состояния антитеррористической защищенности потенциальных объектов террористических посягательств, расположенных на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территории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района.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ТО сведений о проведенных плановых и внеплановых проверок состояния террористической защищенности потенциальных объектов террористических посягательств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0432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и осуществление мероприятий по актуализации (корректировке) паспортов безопасности потенциальных объектов террористических посягательств.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ТО сведение о количестве актуализированных (откорректированных) паспортов безопасности потенциальных объектов террористических посягательств.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45820">
                <a:tc gridSpan="3"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4. Осуществление мероприятий по заблаговременной подготовке муниципальных сил и средств к минимизации и (или) ликвидации последствий террористических проявлений</a:t>
                      </a:r>
                      <a:endParaRPr lang="ru-RU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0432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муниципальных нормативно-правовых актов, регулирующих деятельность в сфере профилактики терроризма, минимизация и (или) ликвидация последствий проявления терроризма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0432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Уточнение и корректировка Плана действий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 по предупреждению и ликвидации чрезвычайных ситуаций природного и техногенного характера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0432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Уточнение  расчетов сил и средств, привлекаемых </a:t>
                      </a:r>
                      <a:r>
                        <a:rPr lang="ru-RU" sz="800" b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Уватским</a:t>
                      </a: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муниципальным районом для минимизации и ликвидации последствий террористического акта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50432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Участие сил и средств </a:t>
                      </a:r>
                      <a:r>
                        <a:rPr lang="ru-RU" sz="800" b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учениях антитеррористического характера, проводимых оперативным штабом в Тюменской области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50432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и проведение подготовки населения в области обеспечения безопасности жизнедеятельности, в том числе способам защиты и действиям при возникновении террористической угрозы, в том числе: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Инструктажей и тренировок с муниципальными служащими, персоналом подведомственных учреждений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организаций по действиям, связанными с угрозой совершения террористического акта;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Проведение мероприятий в рамках Месячника безопасности в ходе которых обучать учащихся образовательных организаций и учреждений, персонала дошкольных и спортивных учреждений действиям при угрозе или совершении террористического акта;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Руководителей и специалистов ответственных за обеспечение антитеррористической защищенности объектов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04963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kern="1200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rgbClr val="C00000"/>
                          </a:solidFill>
                          <a:effectLst/>
                        </a:rPr>
                        <a:t>ИТОГО по программе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526,4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301,1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776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500486"/>
              </p:ext>
            </p:extLst>
          </p:nvPr>
        </p:nvGraphicFramePr>
        <p:xfrm>
          <a:off x="179511" y="1124744"/>
          <a:ext cx="8576181" cy="51845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296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0491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2078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2078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94392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Значение показателя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Исполнение, %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86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2024год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(план)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2024год</a:t>
                      </a:r>
                      <a:endParaRPr lang="ru-RU" sz="1200" b="1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(факт)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4392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8465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Доля</a:t>
                      </a:r>
                      <a:r>
                        <a:rPr lang="ru-RU" sz="1200" b="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проведенных плановых заседаний АТК  МО от запланированных на календарный год, %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68430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Доля молодежи ( студенты,</a:t>
                      </a:r>
                      <a:r>
                        <a:rPr lang="ru-RU" sz="1200" b="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учащиеся), охваченной </a:t>
                      </a:r>
                      <a:r>
                        <a:rPr lang="ru-RU" sz="1200" b="0" baseline="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общепрофилактическими</a:t>
                      </a:r>
                      <a:r>
                        <a:rPr lang="ru-RU" sz="1200" b="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мероприятиями по противодействию идеологии терроризма от общей численности молодежи, проживающей в </a:t>
                      </a:r>
                      <a:r>
                        <a:rPr lang="ru-RU" sz="1200" b="0" baseline="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Уватском</a:t>
                      </a:r>
                      <a:r>
                        <a:rPr lang="ru-RU" sz="1200" b="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муниципальном районе, %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85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85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68430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Количество размещенных материалов антитеррористической направленности (на телевидении, в печати, на радиостанциях, в информационных</a:t>
                      </a:r>
                      <a:r>
                        <a:rPr lang="ru-RU" sz="1200" b="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агентствах, в сети Интернет и на наружных средствах рекламы), ед.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083413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Доля обследованных,</a:t>
                      </a:r>
                      <a:r>
                        <a:rPr lang="ru-RU" sz="1200" b="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категорированных и паспортизированных потенциальных объектов террористических посягательств от общего количества потенциальных объектов террористических посягательств, находящихся на территории Уватского муниципального района, %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868430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Количество проведенных </a:t>
                      </a:r>
                      <a:r>
                        <a:rPr lang="ru-RU" sz="1200" b="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Уватским</a:t>
                      </a: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муниципальным районом занятий и (или) тренировок с целью повышения готовности и отработки взаимодействия при осуществлении мер по противодействию терроризму, ед.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79512" y="260648"/>
            <a:ext cx="856895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Достижение показателей муниципальной программы «Профилактика терроризма, минимизация и (или) ликвидация последствий проявления терроризма на территории </a:t>
            </a:r>
            <a:r>
              <a:rPr lang="ru-RU" sz="13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района на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2024-2026 годы» за 2024 год</a:t>
            </a:r>
            <a:endParaRPr lang="ru-RU" sz="1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15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Arial"/>
      <a:ea typeface="DejaVu Sans"/>
      <a:cs typeface="DejaVu Sans"/>
    </a:majorFont>
    <a:minorFont>
      <a:latin typeface="Arial"/>
      <a:ea typeface="DejaVu Sans"/>
      <a:cs typeface="DejaVu Sans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2876</TotalTime>
  <Words>9025</Words>
  <Application>Microsoft Office PowerPoint</Application>
  <PresentationFormat>Экран (4:3)</PresentationFormat>
  <Paragraphs>1613</Paragraphs>
  <Slides>53</Slides>
  <Notes>14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53</vt:i4>
      </vt:variant>
    </vt:vector>
  </HeadingPairs>
  <TitlesOfParts>
    <vt:vector size="57" baseType="lpstr">
      <vt:lpstr>Воздушный поток</vt:lpstr>
      <vt:lpstr>Диаграмма Microsoft Excel</vt:lpstr>
      <vt:lpstr>Лист</vt:lpstr>
      <vt:lpstr>Лист Microsoft Excel 97-2003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Медведевы</dc:creator>
  <cp:lastModifiedBy>Филатова Мария Геннадьевна</cp:lastModifiedBy>
  <cp:revision>616</cp:revision>
  <cp:lastPrinted>2025-05-13T10:54:38Z</cp:lastPrinted>
  <dcterms:created xsi:type="dcterms:W3CDTF">2016-11-15T06:23:41Z</dcterms:created>
  <dcterms:modified xsi:type="dcterms:W3CDTF">2025-05-13T11:17:47Z</dcterms:modified>
</cp:coreProperties>
</file>