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7"/>
  </p:notesMasterIdLst>
  <p:sldIdLst>
    <p:sldId id="339" r:id="rId2"/>
    <p:sldId id="456" r:id="rId3"/>
    <p:sldId id="458" r:id="rId4"/>
    <p:sldId id="459" r:id="rId5"/>
    <p:sldId id="495" r:id="rId6"/>
    <p:sldId id="460" r:id="rId7"/>
    <p:sldId id="461" r:id="rId8"/>
    <p:sldId id="462" r:id="rId9"/>
    <p:sldId id="463" r:id="rId10"/>
    <p:sldId id="464" r:id="rId11"/>
    <p:sldId id="465" r:id="rId12"/>
    <p:sldId id="466" r:id="rId13"/>
    <p:sldId id="457" r:id="rId14"/>
    <p:sldId id="467" r:id="rId15"/>
    <p:sldId id="468" r:id="rId16"/>
    <p:sldId id="469" r:id="rId17"/>
    <p:sldId id="470" r:id="rId18"/>
    <p:sldId id="471" r:id="rId19"/>
    <p:sldId id="391" r:id="rId20"/>
    <p:sldId id="343" r:id="rId21"/>
    <p:sldId id="472" r:id="rId22"/>
    <p:sldId id="474" r:id="rId23"/>
    <p:sldId id="475" r:id="rId24"/>
    <p:sldId id="476" r:id="rId25"/>
    <p:sldId id="477" r:id="rId26"/>
    <p:sldId id="478" r:id="rId27"/>
    <p:sldId id="479" r:id="rId28"/>
    <p:sldId id="481" r:id="rId29"/>
    <p:sldId id="482" r:id="rId30"/>
    <p:sldId id="483" r:id="rId31"/>
    <p:sldId id="484" r:id="rId32"/>
    <p:sldId id="485" r:id="rId33"/>
    <p:sldId id="486" r:id="rId34"/>
    <p:sldId id="496" r:id="rId35"/>
    <p:sldId id="497" r:id="rId36"/>
    <p:sldId id="487" r:id="rId37"/>
    <p:sldId id="488" r:id="rId38"/>
    <p:sldId id="480" r:id="rId39"/>
    <p:sldId id="489" r:id="rId40"/>
    <p:sldId id="490" r:id="rId41"/>
    <p:sldId id="473" r:id="rId42"/>
    <p:sldId id="491" r:id="rId43"/>
    <p:sldId id="492" r:id="rId44"/>
    <p:sldId id="493" r:id="rId45"/>
    <p:sldId id="494" r:id="rId4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 autoAdjust="0"/>
    <p:restoredTop sz="94660"/>
  </p:normalViewPr>
  <p:slideViewPr>
    <p:cSldViewPr>
      <p:cViewPr varScale="1">
        <p:scale>
          <a:sx n="78" d="100"/>
          <a:sy n="78" d="100"/>
        </p:scale>
        <p:origin x="-96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solidFill>
          <a:srgbClr val="5ECCF3"/>
        </a:solidFill>
        <a:ln w="9360">
          <a:solidFill>
            <a:srgbClr val="8B8B8B"/>
          </a:solidFill>
          <a:round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133250082897678E-2"/>
          <c:y val="6.8124295831321416E-2"/>
          <c:w val="0.95274673524244924"/>
          <c:h val="0.89694390793497492"/>
        </c:manualLayout>
      </c:layout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468032"/>
        <c:axId val="168424192"/>
        <c:axId val="213224960"/>
      </c:bar3DChart>
      <c:catAx>
        <c:axId val="165468032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68424192"/>
        <c:crosses val="autoZero"/>
        <c:auto val="1"/>
        <c:lblAlgn val="ctr"/>
        <c:lblOffset val="100"/>
        <c:noMultiLvlLbl val="1"/>
      </c:catAx>
      <c:valAx>
        <c:axId val="168424192"/>
        <c:scaling>
          <c:orientation val="minMax"/>
        </c:scaling>
        <c:delete val="1"/>
        <c:axPos val="l"/>
        <c:numFmt formatCode="#,##0" sourceLinked="0"/>
        <c:majorTickMark val="cross"/>
        <c:minorTickMark val="cross"/>
        <c:tickLblPos val="nextTo"/>
        <c:crossAx val="165468032"/>
        <c:crosses val="autoZero"/>
        <c:crossBetween val="between"/>
      </c:valAx>
      <c:serAx>
        <c:axId val="213224960"/>
        <c:scaling>
          <c:orientation val="minMax"/>
        </c:scaling>
        <c:delete val="0"/>
        <c:axPos val="b"/>
        <c:majorTickMark val="out"/>
        <c:minorTickMark val="none"/>
        <c:tickLblPos val="nextTo"/>
        <c:crossAx val="168424192"/>
        <c:crosses val="autoZero"/>
      </c:serAx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посещаемости библиотек по отношению к уровню 2019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26.4</c:v>
                </c:pt>
                <c:pt idx="1">
                  <c:v>40</c:v>
                </c:pt>
                <c:pt idx="2">
                  <c:v>80</c:v>
                </c:pt>
                <c:pt idx="3">
                  <c:v>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фактической обеспеченности района библиотеками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130.76</c:v>
                </c:pt>
                <c:pt idx="1">
                  <c:v>130.76</c:v>
                </c:pt>
                <c:pt idx="2">
                  <c:v>130.76</c:v>
                </c:pt>
                <c:pt idx="3">
                  <c:v>130.76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62400"/>
        <c:axId val="213566592"/>
      </c:barChart>
      <c:catAx>
        <c:axId val="21346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566592"/>
        <c:crosses val="autoZero"/>
        <c:auto val="1"/>
        <c:lblAlgn val="ctr"/>
        <c:lblOffset val="100"/>
        <c:noMultiLvlLbl val="0"/>
      </c:catAx>
      <c:valAx>
        <c:axId val="21356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4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64482645785297E-3"/>
          <c:y val="6.7841880341880337E-2"/>
          <c:w val="0.62319399736699921"/>
          <c:h val="0.92537393162393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посещаемости музейных учреждений</c:v>
                </c:pt>
              </c:strCache>
            </c:strRef>
          </c:tx>
          <c:spPr>
            <a:solidFill>
              <a:srgbClr val="4E67C8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D22-4A52-A68B-616250AD540D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D22-4A52-A68B-616250AD540D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ED22-4A52-A68B-616250AD540D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ED22-4A52-A68B-616250AD540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80%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80%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D22-4A52-A68B-616250AD540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0.82</c:v>
                </c:pt>
                <c:pt idx="1">
                  <c:v>0.83</c:v>
                </c:pt>
                <c:pt idx="2">
                  <c:v>0.84</c:v>
                </c:pt>
                <c:pt idx="3">
                  <c:v>0.84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22-4A52-A68B-616250AD5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316800"/>
        <c:axId val="218319104"/>
      </c:barChart>
      <c:catAx>
        <c:axId val="2183168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18319104"/>
        <c:crosses val="autoZero"/>
        <c:auto val="1"/>
        <c:lblAlgn val="ctr"/>
        <c:lblOffset val="100"/>
        <c:noMultiLvlLbl val="1"/>
      </c:catAx>
      <c:valAx>
        <c:axId val="21831910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183168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1"/>
  </c:chart>
  <c:spPr>
    <a:noFill/>
    <a:ln>
      <a:noFill/>
    </a:ln>
  </c:spPr>
  <c:userShapes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48377813269141E-2"/>
          <c:y val="5.8796296296296298E-2"/>
          <c:w val="0.61657678093342283"/>
          <c:h val="0.928137860082304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численности участников культурно-досуговых мероприятий по сравнению с предыдущим годом</c:v>
                </c:pt>
              </c:strCache>
            </c:strRef>
          </c:tx>
          <c:spPr>
            <a:solidFill>
              <a:srgbClr val="4E67C8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7.4</c:v>
                </c:pt>
                <c:pt idx="1">
                  <c:v>7.4</c:v>
                </c:pt>
                <c:pt idx="2">
                  <c:v>7.4</c:v>
                </c:pt>
                <c:pt idx="3">
                  <c:v>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BD-4EFA-95C2-2B4C4582B59A}"/>
            </c:ext>
          </c:extLst>
        </c:ser>
        <c:ser>
          <c:idx val="2"/>
          <c:order val="1"/>
          <c:tx>
            <c:strRef>
              <c:f>label 2</c:f>
              <c:strCache>
                <c:ptCount val="1"/>
                <c:pt idx="0">
                  <c:v>Уровень фактической обеспеченности района клубами и учреждениями клубного типа</c:v>
                </c:pt>
              </c:strCache>
            </c:strRef>
          </c:tx>
          <c:spPr>
            <a:solidFill>
              <a:srgbClr val="A7EA5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141.69999999999999</c:v>
                </c:pt>
                <c:pt idx="1">
                  <c:v>141.69999999999999</c:v>
                </c:pt>
                <c:pt idx="2">
                  <c:v>141.69999999999999</c:v>
                </c:pt>
                <c:pt idx="3">
                  <c:v>141.69999999999999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BD-4EFA-95C2-2B4C4582B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554368"/>
        <c:axId val="218555904"/>
      </c:barChart>
      <c:catAx>
        <c:axId val="218554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8555904"/>
        <c:crosses val="autoZero"/>
        <c:auto val="1"/>
        <c:lblAlgn val="ctr"/>
        <c:lblOffset val="100"/>
        <c:noMultiLvlLbl val="1"/>
      </c:catAx>
      <c:valAx>
        <c:axId val="21855590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1855436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r"/>
      <c:layout/>
      <c:overlay val="0"/>
      <c:spPr>
        <a:noFill/>
        <a:ln>
          <a:noFill/>
        </a:ln>
      </c:spPr>
      <c:txPr>
        <a:bodyPr/>
        <a:lstStyle/>
        <a:p>
          <a:pPr>
            <a:defRPr sz="900" b="0" strike="noStrike" spc="-1">
              <a:solidFill>
                <a:srgbClr val="000000"/>
              </a:solidFill>
              <a:latin typeface="Trebuchet MS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599074754076554"/>
          <c:y val="0.22891864494683986"/>
          <c:w val="0.68920478787711403"/>
          <c:h val="0.491095102616627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62-449C-872A-96BCCBB001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62-449C-872A-96BCCBB001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D62-449C-872A-96BCCBB0015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D62-449C-872A-96BCCBB00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19447296"/>
        <c:axId val="219448832"/>
        <c:axId val="0"/>
      </c:bar3DChart>
      <c:catAx>
        <c:axId val="219447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219448832"/>
        <c:crosses val="autoZero"/>
        <c:auto val="1"/>
        <c:lblAlgn val="ctr"/>
        <c:lblOffset val="100"/>
        <c:noMultiLvlLbl val="0"/>
      </c:catAx>
      <c:valAx>
        <c:axId val="219448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19447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802458642645749"/>
          <c:y val="0"/>
          <c:w val="0.71165676848166892"/>
          <c:h val="0.1211944498555141"/>
        </c:manualLayout>
      </c:layout>
      <c:overlay val="0"/>
      <c:txPr>
        <a:bodyPr/>
        <a:lstStyle/>
        <a:p>
          <a:pPr>
            <a:defRPr sz="10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618014348499037"/>
          <c:y val="0.14047335276494363"/>
          <c:w val="0.69495979613820791"/>
          <c:h val="0.66705514116961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255.8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50E-4894-9172-BE524F372E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255.8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50E-4894-9172-BE524F372E6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255.8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50E-4894-9172-BE524F372E6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255.8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50E-4894-9172-BE524F372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20717824"/>
        <c:axId val="220719360"/>
        <c:axId val="0"/>
      </c:bar3DChart>
      <c:catAx>
        <c:axId val="22071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220719360"/>
        <c:crosses val="autoZero"/>
        <c:auto val="1"/>
        <c:lblAlgn val="ctr"/>
        <c:lblOffset val="100"/>
        <c:noMultiLvlLbl val="0"/>
      </c:catAx>
      <c:valAx>
        <c:axId val="220719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2071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230531533758142"/>
          <c:y val="2.1947495226534122E-2"/>
          <c:w val="0.56995219485416659"/>
          <c:h val="5.0790354330708665E-2"/>
        </c:manualLayout>
      </c:layout>
      <c:overlay val="0"/>
      <c:txPr>
        <a:bodyPr/>
        <a:lstStyle/>
        <a:p>
          <a:pPr>
            <a:defRPr sz="11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95611085334616"/>
          <c:y val="0.17998064550088877"/>
          <c:w val="0.70416940455965027"/>
          <c:h val="0.491618955261953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135.6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15-41C5-A656-78DA5B5632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135.6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15-41C5-A656-78DA5B5632E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135.6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15-41C5-A656-78DA5B5632E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135.6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115-41C5-A656-78DA5B563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20734976"/>
        <c:axId val="220736512"/>
        <c:axId val="0"/>
      </c:bar3DChart>
      <c:catAx>
        <c:axId val="220734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0" baseline="0"/>
            </a:pPr>
            <a:endParaRPr lang="ru-RU"/>
          </a:p>
        </c:txPr>
        <c:crossAx val="220736512"/>
        <c:crosses val="autoZero"/>
        <c:auto val="1"/>
        <c:lblAlgn val="ctr"/>
        <c:lblOffset val="100"/>
        <c:noMultiLvlLbl val="0"/>
      </c:catAx>
      <c:valAx>
        <c:axId val="220736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220734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694649212155306"/>
          <c:y val="4.2807657579229975E-2"/>
          <c:w val="0.74614569865664571"/>
          <c:h val="0.10447178008754064"/>
        </c:manualLayout>
      </c:layout>
      <c:overlay val="0"/>
      <c:txPr>
        <a:bodyPr/>
        <a:lstStyle/>
        <a:p>
          <a:pPr>
            <a:defRPr sz="10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Товарооборот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95000"/>
                  </a:schemeClr>
                </a:gs>
                <a:gs pos="100000">
                  <a:schemeClr val="accent1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3349</c:v>
                </c:pt>
                <c:pt idx="1">
                  <c:v>3748</c:v>
                </c:pt>
                <c:pt idx="2">
                  <c:v>4036</c:v>
                </c:pt>
                <c:pt idx="3">
                  <c:v>4492</c:v>
                </c:pt>
                <c:pt idx="4">
                  <c:v>5191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4142464"/>
        <c:axId val="224145792"/>
      </c:barChart>
      <c:catAx>
        <c:axId val="224142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период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4145792"/>
        <c:crosses val="autoZero"/>
        <c:auto val="1"/>
        <c:lblAlgn val="ctr"/>
        <c:lblOffset val="100"/>
        <c:noMultiLvlLbl val="0"/>
      </c:catAx>
      <c:valAx>
        <c:axId val="22414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Млн.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4142464"/>
        <c:crosses val="autoZero"/>
        <c:crossBetween val="between"/>
      </c:valAx>
      <c:spPr>
        <a:noFill/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spPr>
    <a:solidFill>
      <a:srgbClr val="D1F676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316239268787836E-2"/>
          <c:y val="3.5529334236849792E-2"/>
          <c:w val="0.9353675214624243"/>
          <c:h val="0.808641430374316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9738519020472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20133289400881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9378399335261668E-3"/>
                  <c:y val="0.20133289400881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130</c:v>
                </c:pt>
                <c:pt idx="1">
                  <c:v>130</c:v>
                </c:pt>
                <c:pt idx="2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4075776"/>
        <c:axId val="224077312"/>
      </c:barChart>
      <c:catAx>
        <c:axId val="224075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4077312"/>
        <c:crosses val="autoZero"/>
        <c:auto val="1"/>
        <c:lblAlgn val="ctr"/>
        <c:lblOffset val="100"/>
        <c:noMultiLvlLbl val="0"/>
      </c:catAx>
      <c:valAx>
        <c:axId val="224077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4075776"/>
        <c:crosses val="autoZero"/>
        <c:crossBetween val="between"/>
      </c:valAx>
      <c:spPr>
        <a:effectLst>
          <a:outerShdw blurRad="3683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0.64658</cdr:x>
      <cdr:y>0.30711</cdr:y>
    </cdr:from>
    <cdr:to>
      <cdr:x>0.97983</cdr:x>
      <cdr:y>0.75437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8660" y="1149812"/>
          <a:ext cx="1751682" cy="1674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0.66754</cdr:x>
      <cdr:y>0.40421</cdr:y>
    </cdr:from>
    <cdr:to>
      <cdr:x>0.95678</cdr:x>
      <cdr:y>0.69258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08829" y="1513368"/>
          <a:ext cx="1520328" cy="1079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0.62772</cdr:x>
      <cdr:y>0.27768</cdr:y>
    </cdr:from>
    <cdr:to>
      <cdr:x>1</cdr:x>
      <cdr:y>0.67198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99508" y="1039643"/>
          <a:ext cx="1956852" cy="1476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just"/>
          <a:r>
            <a:rPr lang="ru-RU" sz="1000" dirty="0" smtClean="0"/>
            <a:t>Увеличение посещаемости</a:t>
          </a:r>
        </a:p>
        <a:p xmlns:a="http://schemas.openxmlformats.org/drawingml/2006/main">
          <a:pPr algn="just"/>
          <a:r>
            <a:rPr lang="ru-RU" sz="1000" dirty="0" smtClean="0"/>
            <a:t>Музейных учреждений</a:t>
          </a:r>
        </a:p>
        <a:p xmlns:a="http://schemas.openxmlformats.org/drawingml/2006/main">
          <a:pPr algn="just"/>
          <a:r>
            <a:rPr lang="ru-RU" sz="1000" dirty="0" smtClean="0"/>
            <a:t>по отношению к</a:t>
          </a:r>
        </a:p>
        <a:p xmlns:a="http://schemas.openxmlformats.org/drawingml/2006/main">
          <a:pPr algn="just"/>
          <a:r>
            <a:rPr lang="ru-RU" sz="1000" dirty="0" smtClean="0"/>
            <a:t>уровню 2019 года </a:t>
          </a:r>
          <a:endParaRPr lang="ru-RU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49350" y="5514073"/>
            <a:ext cx="5994443" cy="522365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241321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241321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C3B24DB-10E7-4CA3-8761-83324DB7A22B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85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9600-67F4-4CDF-8817-435A44AD60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321CC-61E9-43A8-A948-4A37253D0026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696"/>
            <a:ext cx="4928314" cy="3721897"/>
          </a:xfrm>
          <a:prstGeom prst="rect">
            <a:avLst/>
          </a:prstGeo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4740649"/>
            <a:ext cx="6215062" cy="44932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3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335DB7-4783-4EA4-B95E-F10CB6ECC2EE}" type="slidenum">
              <a:rPr lang="ru-RU" altLang="ru-RU" smtClean="0"/>
              <a:pPr eaLnBrk="1" hangingPunct="1"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0345" y="354919"/>
            <a:ext cx="3768618" cy="2845690"/>
          </a:xfrm>
          <a:prstGeom prst="rect">
            <a:avLst/>
          </a:prstGeo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3575439"/>
            <a:ext cx="6143625" cy="635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i="1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03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3850560" y="9430200"/>
            <a:ext cx="293616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3447152-CABA-46B8-8314-2845D078FB9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21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7" name="CustomShape 2"/>
          <p:cNvSpPr/>
          <p:nvPr/>
        </p:nvSpPr>
        <p:spPr>
          <a:xfrm>
            <a:off x="679680" y="4716720"/>
            <a:ext cx="5430600" cy="4458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5FBAB387-1A91-4FB3-8B5E-ACD55D1D254D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26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724D8F87-2F4F-4A02-AC9F-765316E0000F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26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CustomShape 3"/>
          <p:cNvSpPr/>
          <p:nvPr/>
        </p:nvSpPr>
        <p:spPr>
          <a:xfrm>
            <a:off x="755650" y="5078413"/>
            <a:ext cx="6048375" cy="4810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83E6EEDB-68FA-48CC-BFB3-2D3DEA886A93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4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5DFB854A-D531-45C0-9120-5DEA0694A086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5" name="CustomShape 3"/>
          <p:cNvSpPr/>
          <p:nvPr/>
        </p:nvSpPr>
        <p:spPr>
          <a:xfrm>
            <a:off x="749300" y="5513388"/>
            <a:ext cx="5992813" cy="52212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4"/>
          <p:cNvSpPr/>
          <p:nvPr/>
        </p:nvSpPr>
        <p:spPr>
          <a:xfrm>
            <a:off x="4243388" y="11028363"/>
            <a:ext cx="3249612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270B82BC-469B-4297-8B7E-A15B85F1E27D}" type="slidenum">
              <a:rPr lang="ru-RU" sz="1200">
                <a:solidFill>
                  <a:srgbClr val="000000"/>
                </a:solidFill>
                <a:ea typeface="Microsoft YaHei" pitchFamily="34" charset="-122"/>
              </a:rPr>
              <a:pPr eaLnBrk="1" hangingPunct="1">
                <a:defRPr/>
              </a:pPr>
              <a:t>27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94956" y="744434"/>
            <a:ext cx="4807763" cy="372363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6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49520" y="5514120"/>
            <a:ext cx="5993280" cy="5222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4241160" y="11028600"/>
            <a:ext cx="3250800" cy="57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CF7FE04-78B4-46EC-85D9-3B48E772BC1F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36</a:t>
            </a:fld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715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6DFA3B26-CEA4-44F2-AB13-F4BE48766DFA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38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A1534BCB-CC02-44CA-9DC8-F223347CA620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38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9" name="CustomShape 3"/>
          <p:cNvSpPr/>
          <p:nvPr/>
        </p:nvSpPr>
        <p:spPr>
          <a:xfrm>
            <a:off x="679450" y="4716463"/>
            <a:ext cx="5435600" cy="44624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4"/>
          <p:cNvSpPr/>
          <p:nvPr/>
        </p:nvSpPr>
        <p:spPr>
          <a:xfrm>
            <a:off x="3851275" y="9429750"/>
            <a:ext cx="2940050" cy="492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4AEE40F1-05D2-4AA0-8663-875905289EC2}" type="slidenum">
              <a:rPr lang="ru-RU" sz="1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pPr algn="r" eaLnBrk="1" hangingPunct="1">
                <a:defRPr/>
              </a:pPr>
              <a:t>38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3850560" y="9430200"/>
            <a:ext cx="293616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93E8B31-558E-4A6C-965B-B6EB0568A38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41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9" name="CustomShape 2"/>
          <p:cNvSpPr/>
          <p:nvPr/>
        </p:nvSpPr>
        <p:spPr>
          <a:xfrm>
            <a:off x="679680" y="4716720"/>
            <a:ext cx="5430600" cy="4458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C71EC6-210F-42DE-9C53-41977AD35B3D}" type="datetimeFigureOut">
              <a:rPr lang="ru-RU" smtClean="0"/>
              <a:pPr>
                <a:defRPr/>
              </a:pPr>
              <a:t>08.11.2024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FCEAF-A0C6-446E-AD92-9B47CA56D2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_____Microsoft_Excel_97-20032.xls"/><Relationship Id="rId5" Type="http://schemas.openxmlformats.org/officeDocument/2006/relationships/oleObject" Target="../embeddings/oleObject5.bin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4.xls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emf"/><Relationship Id="rId5" Type="http://schemas.openxmlformats.org/officeDocument/2006/relationships/oleObject" Target="../embeddings/_____Microsoft_Excel_97-20033.xls"/><Relationship Id="rId4" Type="http://schemas.openxmlformats.org/officeDocument/2006/relationships/oleObject" Target="../embeddings/oleObject6.bin"/><Relationship Id="rId9" Type="http://schemas.openxmlformats.org/officeDocument/2006/relationships/image" Target="../media/image3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_____Microsoft_Excel_97-20035.xls"/><Relationship Id="rId5" Type="http://schemas.openxmlformats.org/officeDocument/2006/relationships/oleObject" Target="../embeddings/oleObject8.bin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7640" y="1196640"/>
            <a:ext cx="763128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Муниципальные Программы Уватского муниципального района</a:t>
            </a:r>
            <a:endParaRPr lang="ru-RU" sz="1800" b="0" strike="noStrike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9"/>
          <p:cNvPicPr/>
          <p:nvPr/>
        </p:nvPicPr>
        <p:blipFill>
          <a:blip r:embed="rId3"/>
          <a:stretch/>
        </p:blipFill>
        <p:spPr>
          <a:xfrm>
            <a:off x="3909060" y="2714620"/>
            <a:ext cx="1468440" cy="1845000"/>
          </a:xfrm>
          <a:prstGeom prst="rect">
            <a:avLst/>
          </a:prstGeom>
          <a:ln>
            <a:noFill/>
          </a:ln>
        </p:spPr>
      </p:pic>
      <p:pic>
        <p:nvPicPr>
          <p:cNvPr id="78" name="Picture 4"/>
          <p:cNvPicPr/>
          <p:nvPr/>
        </p:nvPicPr>
        <p:blipFill>
          <a:blip r:embed="rId4" cstate="print"/>
          <a:stretch/>
        </p:blipFill>
        <p:spPr>
          <a:xfrm>
            <a:off x="395280" y="2770200"/>
            <a:ext cx="1957680" cy="118584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5"/>
          <a:stretch/>
        </p:blipFill>
        <p:spPr>
          <a:xfrm>
            <a:off x="909720" y="3765600"/>
            <a:ext cx="1957680" cy="117648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6"/>
          <a:stretch/>
        </p:blipFill>
        <p:spPr>
          <a:xfrm>
            <a:off x="2124000" y="4856040"/>
            <a:ext cx="1774800" cy="1181160"/>
          </a:xfrm>
          <a:prstGeom prst="rect">
            <a:avLst/>
          </a:prstGeom>
          <a:ln>
            <a:noFill/>
          </a:ln>
        </p:spPr>
      </p:pic>
      <p:pic>
        <p:nvPicPr>
          <p:cNvPr id="81" name="Picture 7"/>
          <p:cNvPicPr/>
          <p:nvPr/>
        </p:nvPicPr>
        <p:blipFill>
          <a:blip r:embed="rId7"/>
          <a:stretch/>
        </p:blipFill>
        <p:spPr>
          <a:xfrm>
            <a:off x="7020272" y="2770200"/>
            <a:ext cx="1870200" cy="1163880"/>
          </a:xfrm>
          <a:prstGeom prst="rect">
            <a:avLst/>
          </a:prstGeom>
          <a:ln>
            <a:noFill/>
          </a:ln>
        </p:spPr>
      </p:pic>
      <p:pic>
        <p:nvPicPr>
          <p:cNvPr id="82" name="Picture 8"/>
          <p:cNvPicPr/>
          <p:nvPr/>
        </p:nvPicPr>
        <p:blipFill>
          <a:blip r:embed="rId8"/>
          <a:stretch/>
        </p:blipFill>
        <p:spPr>
          <a:xfrm>
            <a:off x="6448292" y="3755281"/>
            <a:ext cx="1870200" cy="1162080"/>
          </a:xfrm>
          <a:prstGeom prst="rect">
            <a:avLst/>
          </a:prstGeom>
          <a:ln>
            <a:noFill/>
          </a:ln>
        </p:spPr>
      </p:pic>
      <p:pic>
        <p:nvPicPr>
          <p:cNvPr id="83" name="Picture 9"/>
          <p:cNvPicPr/>
          <p:nvPr/>
        </p:nvPicPr>
        <p:blipFill>
          <a:blip r:embed="rId9"/>
          <a:stretch/>
        </p:blipFill>
        <p:spPr>
          <a:xfrm>
            <a:off x="5508104" y="4824360"/>
            <a:ext cx="1819440" cy="1212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5448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5785" y="368949"/>
            <a:ext cx="86553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 с финансовыми затратами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реконструкция  и капитальный ремонт объектов муниципальной собственности в Уватском муниципальном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460999"/>
              </p:ext>
            </p:extLst>
          </p:nvPr>
        </p:nvGraphicFramePr>
        <p:xfrm>
          <a:off x="294920" y="1124743"/>
          <a:ext cx="8367718" cy="2694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5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027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78809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(тыс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4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7498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1. Обеспечение стабильного и качественного функционирования муниципальных объектов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AutoNum type="arabicPeriod"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113624,68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9133,00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9934"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Повышение надежности функционирования систем инженерно-технического обеспечения, энергоэффективности, повышение комфортности и доступности жилья</a:t>
                      </a:r>
                    </a:p>
                    <a:p>
                      <a:pPr marL="0" indent="88900" algn="just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29450,06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54533,10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9934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Улучшение качества городской среды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33244,59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3002,70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3002,70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4623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176319,33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66668,80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3002,70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5877272"/>
            <a:ext cx="856895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Реализация программы направлена на с</a:t>
            </a:r>
            <a:r>
              <a:rPr 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оздание условий для устойчивого, безопасного и комплексного развития территорий населенных пунктов в целях обеспечения благоприятных условий для проживания населения</a:t>
            </a:r>
            <a:endParaRPr lang="ru-RU" altLang="ru-RU" sz="1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</a:endParaRPr>
          </a:p>
        </p:txBody>
      </p:sp>
      <p:pic>
        <p:nvPicPr>
          <p:cNvPr id="15399" name="Picture 3" descr="C:\Users\User\Documents\градостроительные планы\картинки\ScreenShot160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69059"/>
            <a:ext cx="3696971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0" name="Picture 3" descr="C:\Documents and Settings\User\Рабочий стол\ScreenShot344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69060"/>
            <a:ext cx="3701497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981044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3528" y="188640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 населению и организация транспортного обслуживания по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 в границах Уватского муниципального района  на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годы»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7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13984"/>
            <a:ext cx="256698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660605"/>
              </p:ext>
            </p:extLst>
          </p:nvPr>
        </p:nvGraphicFramePr>
        <p:xfrm>
          <a:off x="539552" y="928713"/>
          <a:ext cx="3888680" cy="171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Лист" r:id="rId5" imgW="4053939" imgH="2179224" progId="Excel.Sheet.8">
                  <p:embed/>
                </p:oleObj>
              </mc:Choice>
              <mc:Fallback>
                <p:oleObj name="Лист" r:id="rId5" imgW="4053939" imgH="2179224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928713"/>
                        <a:ext cx="3888680" cy="171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107299"/>
              </p:ext>
            </p:extLst>
          </p:nvPr>
        </p:nvGraphicFramePr>
        <p:xfrm>
          <a:off x="461293" y="3068960"/>
          <a:ext cx="8221414" cy="3672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35"/>
                <a:gridCol w="4283895"/>
                <a:gridCol w="720080"/>
                <a:gridCol w="648072"/>
                <a:gridCol w="648072"/>
                <a:gridCol w="713946"/>
                <a:gridCol w="726214"/>
              </a:tblGrid>
              <a:tr h="312698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№ п/п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Наименования показателя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Единица измер</a:t>
                      </a:r>
                      <a:r>
                        <a:rPr lang="ru-RU" sz="800" dirty="0" smtClean="0"/>
                        <a:t>ения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2024</a:t>
                      </a:r>
                    </a:p>
                    <a:p>
                      <a:pPr algn="ctr"/>
                      <a:r>
                        <a:rPr lang="ru-RU" sz="800" dirty="0" smtClean="0"/>
                        <a:t>(оценка)</a:t>
                      </a:r>
                      <a:endParaRPr lang="ru-RU" sz="800" dirty="0"/>
                    </a:p>
                  </a:txBody>
                  <a:tcPr marL="91441" marR="91441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Значение показателей</a:t>
                      </a:r>
                      <a:endParaRPr lang="ru-RU" sz="800" dirty="0"/>
                    </a:p>
                  </a:txBody>
                  <a:tcPr marL="91441" marR="91441"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246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2025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2026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2027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</a:tr>
              <a:tr h="460251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населения, проживающего в населенных пунктах, не имеющих регулярного автобусного сообщения, в общей численности</a:t>
                      </a:r>
                      <a:r>
                        <a:rPr lang="ru-RU" sz="800" b="0" baseline="0" dirty="0" smtClean="0"/>
                        <a:t> населения района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0,75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0,75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0,75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0,75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325527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Обеспеченность населения автомобильным транспортом общего пользования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227339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3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Обеспечение исполнения маршрутной сети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31670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перевезенных граждан, имеющих льготу по проезду</a:t>
                      </a:r>
                      <a:r>
                        <a:rPr lang="ru-RU" sz="800" b="0" baseline="0" dirty="0" smtClean="0"/>
                        <a:t> на транспорте общего пользования, в общем количестве перевезенных пассажиров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74,2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74,2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74,2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74,2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43901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5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пассажиров, перевезенных автомобильным транспортом в городском (</a:t>
                      </a:r>
                      <a:r>
                        <a:rPr lang="ru-RU" sz="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внутрипоселковом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пригородном и междугородном муниципальном сообщении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тыс. чел.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72,9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72,9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72,9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72,9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56227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распространения информации в информационно-телекоммуникационной сети «Интернет» в общем количестве всех видов средств распространения информации по транспортному обслуживанию населения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66189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услуг</a:t>
                      </a: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(работ) по перевозке пассажиров автомобильным транспортом по муниципальным маршрутам регулярных перевозок в границах Уватского муниципального района, оказанных (выполненных) организациями частной формы собственности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95536" y="2780928"/>
            <a:ext cx="8424936" cy="276478"/>
          </a:xfrm>
        </p:spPr>
        <p:txBody>
          <a:bodyPr>
            <a:no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1300" b="1" dirty="0" smtClean="0">
                <a:solidFill>
                  <a:schemeClr val="accent6">
                    <a:lumMod val="50000"/>
                  </a:schemeClr>
                </a:solidFill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14226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населению и организация транспортного обслуживания по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границах 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353630"/>
              </p:ext>
            </p:extLst>
          </p:nvPr>
        </p:nvGraphicFramePr>
        <p:xfrm>
          <a:off x="107504" y="809128"/>
          <a:ext cx="8856983" cy="59322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9262"/>
                <a:gridCol w="740777"/>
                <a:gridCol w="720636"/>
                <a:gridCol w="736308"/>
              </a:tblGrid>
              <a:tr h="42919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3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4674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</a:tr>
              <a:tr h="191758">
                <a:tc gridSpan="4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Формирование условий для развития и совершенствования системы пассажирского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транспорта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56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Организационно-управленческие мероприятия по функционированию и развитию транспорта Уватского муниципального района  в том числе: </a:t>
                      </a:r>
                      <a:endParaRPr lang="ru-RU" sz="800" b="0" dirty="0" smtClean="0">
                        <a:effectLst/>
                      </a:endParaRP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- подготовка предложений и замечаний к проектам федеральных,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областных и муниципальных нормативных правовых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актов в части, касающейся развития пассажирского транспорта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55442">
                <a:tc gridSpan="4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Обеспечение уровня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предложений транспортных услуг по перевозке пассажиров для удовлетворения транспортных потребностей граждан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971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формирование маршрутной сети Уватского муниципального района, согласованной с Главным управлением строительства Тюменской области, с учетом предложений населения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62016">
                <a:tc gridSpan="4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равной доступности транспортных услуг всем слоям населения, включая граждан льготных категорий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603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целях обеспечения транспортного обслуживания населения автомобильным транспортом по муниципальным маршрутам по регулируемым тарифам необходимо провести закупку на выполнение работ, связанных с осуществлением регулярных перевозок пассажиров и багажа автомобильным транспортом по регулируемым тарифам в 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– IV 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кварталах 2026года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33 895,4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35 583,8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35 583,8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66957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Регулирование тарифов на перевозку пассажиров и багажа автомобильным транспортом в городском (</a:t>
                      </a:r>
                      <a:r>
                        <a:rPr lang="ru-RU" sz="800" b="0" kern="1200" dirty="0" err="1" smtClean="0">
                          <a:effectLst/>
                        </a:rPr>
                        <a:t>внутрипоселковом</a:t>
                      </a:r>
                      <a:r>
                        <a:rPr lang="ru-RU" sz="800" b="0" kern="1200" dirty="0" smtClean="0">
                          <a:effectLst/>
                        </a:rPr>
                        <a:t>) сообщении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776,0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785,0</a:t>
                      </a: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813,0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397603">
                <a:tc>
                  <a:txBody>
                    <a:bodyPr/>
                    <a:lstStyle/>
                    <a:p>
                      <a:pPr marL="0" indent="85725" algn="l" rtl="0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Arial, sans-serif"/>
                        </a:rPr>
                        <a:t>Возмещение недополученных доходов перевозчикам, возникающих в связи с перевозкой пассажиров и багажа автомобильным транспортом общего пользования по муниципальным маршрутам по регулируемым тарифам в период с 01.04.2020 до отмены режима повышенной готовности в Тюменской области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2327,0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55442">
                <a:tc gridSpan="4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Эффективное использование современных информационных платформ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распространения достоверной и качественной информации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информации по маршрутной сети Уватского муниципального района и расписаниям движения автобусов по муниципальным маршрутам на портале «Общественный транспорт Тюменской области»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Публикация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средствах массовой информации маршрутной сети Уватского муниципального района и действующего расписания движения автобусов по муниципальным маршрутам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26924">
                <a:tc gridSpan="4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5.  Создание условий для добросовестной</a:t>
                      </a:r>
                      <a:r>
                        <a:rPr lang="ru-RU" sz="9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конкуренции и повышение качества транспортного обслуживания населения</a:t>
                      </a:r>
                      <a:endParaRPr lang="ru-RU" sz="9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657533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начальной  </a:t>
                      </a: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максимальной цены контракта на перевозку пассажиров и багажа по муниципальным маршрутам регулярных перевозок экономически обоснованной в соответствии с Приказом Министерства транспорта Российской Федерации от 30.05.2019 № 158 «Об утверждении Порядка определения начальной (максимальной) цены контракта, а также цены контракта, заключаемого с единственным поставщиком (подрядчиком, исполнителем), при осуществлении закупок в сфере регулярных перевозок пассажиров и багажа автомобильным транспортом и городским наземным электрическим транспортом»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70359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информации о критериях конкурсного отбора перевозчиков в открытом доступе в информационно-телекоммуникационной сети «Интернет»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307038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на сайте Уватского муниципального района в информационно-телекоммуникационной сети «Интернет» реестра муниципальных маршрутов регулярных перевозок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пассажиропотока и потребностей в регулярных перевозках, корректировка существующей маршрутной сети и создание новых маршрутов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1848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36 998,4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36 368,8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36 396,8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56665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1"/>
          <p:cNvSpPr>
            <a:spLocks noChangeArrowheads="1"/>
          </p:cNvSpPr>
          <p:nvPr/>
        </p:nvSpPr>
        <p:spPr bwMode="auto">
          <a:xfrm>
            <a:off x="755576" y="332656"/>
            <a:ext cx="83884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ru-RU" alt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«Основные направления дорожной деятельности</a:t>
            </a:r>
            <a:r>
              <a:rPr lang="ru-RU" sz="175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Уватском муниципальном районе» на 2025-2027 годы»</a:t>
            </a:r>
            <a:endParaRPr lang="ru-RU" sz="175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: </a:t>
            </a:r>
            <a:endParaRPr lang="ru-RU" altLang="ru-RU" sz="6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63" y="980728"/>
            <a:ext cx="37567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Задачи Программы:</a:t>
            </a: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 1.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Улучшение транспортно - эксплуатационного состояния улично-дорожной сети Уватского района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существующей дорожной сети, и безопасности дорожного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движения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Строительство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 реконструкция автомобильных дорог местного значения.</a:t>
            </a:r>
          </a:p>
        </p:txBody>
      </p:sp>
      <p:pic>
        <p:nvPicPr>
          <p:cNvPr id="18" name="Рисунок 17" descr="anasayfa-sa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63" y="26817"/>
            <a:ext cx="971599" cy="6315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95936" y="980728"/>
            <a:ext cx="48245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Основные показатели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программы на 2025-2027 годы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7196" y="1684750"/>
            <a:ext cx="9498391" cy="7216858"/>
          </a:xfrm>
          <a:prstGeom prst="rect">
            <a:avLst/>
          </a:prstGeom>
        </p:spPr>
      </p:pic>
      <p:sp>
        <p:nvSpPr>
          <p:cNvPr id="14" name="Text Box 453"/>
          <p:cNvSpPr txBox="1">
            <a:spLocks noChangeArrowheads="1"/>
          </p:cNvSpPr>
          <p:nvPr/>
        </p:nvSpPr>
        <p:spPr bwMode="auto">
          <a:xfrm>
            <a:off x="5709111" y="4143122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2879"/>
              </p:ext>
            </p:extLst>
          </p:nvPr>
        </p:nvGraphicFramePr>
        <p:xfrm>
          <a:off x="3779912" y="1534231"/>
          <a:ext cx="5112567" cy="2457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="" xmlns:a16="http://schemas.microsoft.com/office/drawing/2014/main" val="395359909"/>
                    </a:ext>
                  </a:extLst>
                </a:gridCol>
                <a:gridCol w="2408998">
                  <a:extLst>
                    <a:ext uri="{9D8B030D-6E8A-4147-A177-3AD203B41FA5}">
                      <a16:colId xmlns="" xmlns:a16="http://schemas.microsoft.com/office/drawing/2014/main" val="2190233063"/>
                    </a:ext>
                  </a:extLst>
                </a:gridCol>
                <a:gridCol w="639619">
                  <a:extLst>
                    <a:ext uri="{9D8B030D-6E8A-4147-A177-3AD203B41FA5}">
                      <a16:colId xmlns="" xmlns:a16="http://schemas.microsoft.com/office/drawing/2014/main" val="3441192881"/>
                    </a:ext>
                  </a:extLst>
                </a:gridCol>
                <a:gridCol w="598000">
                  <a:extLst>
                    <a:ext uri="{9D8B030D-6E8A-4147-A177-3AD203B41FA5}">
                      <a16:colId xmlns="" xmlns:a16="http://schemas.microsoft.com/office/drawing/2014/main" val="4100649484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2256542516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4148341036"/>
                    </a:ext>
                  </a:extLst>
                </a:gridCol>
              </a:tblGrid>
              <a:tr h="2015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 показателей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4534764"/>
                  </a:ext>
                </a:extLst>
              </a:tr>
              <a:tr h="316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6680960"/>
                  </a:ext>
                </a:extLst>
              </a:tr>
              <a:tr h="777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70,5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70,0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69,5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68,9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946581"/>
                  </a:ext>
                </a:extLst>
              </a:tr>
              <a:tr h="470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отремонтированных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765075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дорог, обеспеченных техническими планами,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64,6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77,5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94,5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100,0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059141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протяженности построенных и реконструированных автомобильных дорог местного значения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2399189"/>
                  </a:ext>
                </a:extLst>
              </a:tr>
            </a:tbl>
          </a:graphicData>
        </a:graphic>
      </p:graphicFrame>
      <p:pic>
        <p:nvPicPr>
          <p:cNvPr id="12" name="Рисунок 11" descr="huge_2854661a-4976-44cb-92b2-0d91e8e622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228085"/>
            <a:ext cx="2648741" cy="2046982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188531"/>
              </p:ext>
            </p:extLst>
          </p:nvPr>
        </p:nvGraphicFramePr>
        <p:xfrm>
          <a:off x="179511" y="4525310"/>
          <a:ext cx="8733362" cy="210916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2680">
                  <a:extLst>
                    <a:ext uri="{9D8B030D-6E8A-4147-A177-3AD203B41FA5}">
                      <a16:colId xmlns="" xmlns:a16="http://schemas.microsoft.com/office/drawing/2014/main" val="2152017905"/>
                    </a:ext>
                  </a:extLst>
                </a:gridCol>
                <a:gridCol w="4474522">
                  <a:extLst>
                    <a:ext uri="{9D8B030D-6E8A-4147-A177-3AD203B41FA5}">
                      <a16:colId xmlns="" xmlns:a16="http://schemas.microsoft.com/office/drawing/2014/main" val="2405742288"/>
                    </a:ext>
                  </a:extLst>
                </a:gridCol>
                <a:gridCol w="921540">
                  <a:extLst>
                    <a:ext uri="{9D8B030D-6E8A-4147-A177-3AD203B41FA5}">
                      <a16:colId xmlns="" xmlns:a16="http://schemas.microsoft.com/office/drawing/2014/main" val="4221297394"/>
                    </a:ext>
                  </a:extLst>
                </a:gridCol>
                <a:gridCol w="921540">
                  <a:extLst>
                    <a:ext uri="{9D8B030D-6E8A-4147-A177-3AD203B41FA5}">
                      <a16:colId xmlns="" xmlns:a16="http://schemas.microsoft.com/office/drawing/2014/main" val="1334568821"/>
                    </a:ext>
                  </a:extLst>
                </a:gridCol>
                <a:gridCol w="921540">
                  <a:extLst>
                    <a:ext uri="{9D8B030D-6E8A-4147-A177-3AD203B41FA5}">
                      <a16:colId xmlns="" xmlns:a16="http://schemas.microsoft.com/office/drawing/2014/main" val="342904700"/>
                    </a:ext>
                  </a:extLst>
                </a:gridCol>
                <a:gridCol w="921540">
                  <a:extLst>
                    <a:ext uri="{9D8B030D-6E8A-4147-A177-3AD203B41FA5}">
                      <a16:colId xmlns="" xmlns:a16="http://schemas.microsoft.com/office/drawing/2014/main" val="2052924163"/>
                    </a:ext>
                  </a:extLst>
                </a:gridCol>
              </a:tblGrid>
              <a:tr h="1407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(план)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 программы, тыс.руб.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7739558"/>
                  </a:ext>
                </a:extLst>
              </a:tr>
              <a:tr h="110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81013865"/>
                  </a:ext>
                </a:extLst>
              </a:tr>
              <a:tr h="123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extLst>
                  <a:ext uri="{0D108BD9-81ED-4DB2-BD59-A6C34878D82A}">
                    <a16:rowId xmlns="" xmlns:a16="http://schemas.microsoft.com/office/drawing/2014/main" val="3575420841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автомобильных дорог местного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</a:t>
                      </a:r>
                    </a:p>
                    <a:p>
                      <a:pPr algn="l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том числе бюджетам сельских поселений)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17 206,5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46 407,2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48 226,6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50 103,3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3848330"/>
                  </a:ext>
                </a:extLst>
              </a:tr>
              <a:tr h="169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и ремонт автомобильных дорог местного значения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16 130,9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13 366,0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14 358,0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14 789,5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extLst>
                  <a:ext uri="{0D108BD9-81ED-4DB2-BD59-A6C34878D82A}">
                    <a16:rowId xmlns="" xmlns:a16="http://schemas.microsoft.com/office/drawing/2014/main" val="2240600903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и ремонт автомобильных дорог местного значения за счет средства дорожного фонда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12 866,1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25 024,6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25 568,2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26 733,7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2999562"/>
                  </a:ext>
                </a:extLst>
              </a:tr>
              <a:tr h="200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Резервный фонд Правительства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Тюменской области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12 510,7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extLst>
                  <a:ext uri="{0D108BD9-81ED-4DB2-BD59-A6C34878D82A}">
                    <a16:rowId xmlns="" xmlns:a16="http://schemas.microsoft.com/office/drawing/2014/main" val="2476352745"/>
                  </a:ext>
                </a:extLst>
              </a:tr>
              <a:tr h="169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развитию дорожной и транспортной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инфраструктуры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2 468,3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0224540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Актуализация схем организации дорожного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движения</a:t>
                      </a:r>
                    </a:p>
                    <a:p>
                      <a:pPr algn="l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Уватского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муниципального района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1 871,0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extLst>
                  <a:ext uri="{0D108BD9-81ED-4DB2-BD59-A6C34878D82A}">
                    <a16:rowId xmlns="" xmlns:a16="http://schemas.microsoft.com/office/drawing/2014/main" val="4284501910"/>
                  </a:ext>
                </a:extLst>
              </a:tr>
              <a:tr h="2517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разворотной площадки по ул.Ленина п.Туртас, Уватского района, Тюменской области с благоустройством прилегающей территории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22 978,2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4620845"/>
                  </a:ext>
                </a:extLst>
              </a:tr>
              <a:tr h="143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86 031,6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84 797,8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88 152,8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91 626,5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14" marR="8014" marT="8014" marB="0" anchor="ctr"/>
                </a:tc>
                <a:extLst>
                  <a:ext uri="{0D108BD9-81ED-4DB2-BD59-A6C34878D82A}">
                    <a16:rowId xmlns="" xmlns:a16="http://schemas.microsoft.com/office/drawing/2014/main" val="2359576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03779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85689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План мероприятий по </a:t>
            </a:r>
            <a:r>
              <a:rPr lang="ru-RU" sz="1100" dirty="0" smtClean="0"/>
              <a:t>реализации муниципальной </a:t>
            </a:r>
            <a:r>
              <a:rPr lang="ru-RU" sz="1100" dirty="0"/>
              <a:t>программы «Совершенствование системы гражданской обороны, защиты населения и территории </a:t>
            </a:r>
            <a:r>
              <a:rPr lang="ru-RU" sz="1100" dirty="0" err="1"/>
              <a:t>Уватского</a:t>
            </a:r>
            <a:r>
              <a:rPr lang="ru-RU" sz="1100" dirty="0"/>
              <a:t> муниципального района от чрезвычайных ситуаций природного и техногенного характера» на </a:t>
            </a:r>
            <a:r>
              <a:rPr lang="ru-RU" sz="1100" dirty="0" smtClean="0"/>
              <a:t>2025 </a:t>
            </a:r>
            <a:r>
              <a:rPr lang="ru-RU" sz="1100" dirty="0"/>
              <a:t>– </a:t>
            </a:r>
            <a:r>
              <a:rPr lang="ru-RU" sz="1100" dirty="0" smtClean="0"/>
              <a:t>2027 </a:t>
            </a:r>
            <a:r>
              <a:rPr lang="ru-RU" sz="1100" dirty="0"/>
              <a:t>годы</a:t>
            </a:r>
            <a:endParaRPr lang="ru-RU" sz="1100" dirty="0">
              <a:effectLst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39954"/>
              </p:ext>
            </p:extLst>
          </p:nvPr>
        </p:nvGraphicFramePr>
        <p:xfrm>
          <a:off x="251520" y="620853"/>
          <a:ext cx="8712970" cy="5993103"/>
        </p:xfrm>
        <a:graphic>
          <a:graphicData uri="http://schemas.openxmlformats.org/drawingml/2006/table">
            <a:tbl>
              <a:tblPr/>
              <a:tblGrid>
                <a:gridCol w="1511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1648">
                  <a:extLst>
                    <a:ext uri="{9D8B030D-6E8A-4147-A177-3AD203B41FA5}">
                      <a16:colId xmlns="" xmlns:a16="http://schemas.microsoft.com/office/drawing/2014/main" val="173507125"/>
                    </a:ext>
                  </a:extLst>
                </a:gridCol>
                <a:gridCol w="16389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73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209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21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141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8622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163248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2024 (план)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2027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4860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1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3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4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5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7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8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0644">
                <a:tc gridSpan="8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Цель: Повышение уровня защиты населения и территории района от опасностей военного времени и от угроз, возникающих при чрезвычайных ситуациях природного и техногенного характера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31681">
                <a:tc rowSpan="3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1: Повышение готовности сил и средств районного звена гражданской обороны и Единой государственной системы предупреждения и ликвидации чрезвычайных ситуаций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Мероприятие 1.</a:t>
                      </a:r>
                      <a:endParaRPr lang="ru-RU" sz="90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Содержание Единой дежурно-диспетчерской службы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6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8870,0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9736,0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9841,0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10231,0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9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47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Мероприятие 2. Поддержание системы противопожарного водоснабжения в нормативном состоянии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12202,4</a:t>
                      </a:r>
                      <a:endParaRPr lang="ru-RU" sz="900" b="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b="0" dirty="0">
                          <a:effectLst/>
                        </a:rPr>
                        <a:t/>
                      </a:r>
                      <a:br>
                        <a:rPr lang="ru-RU" sz="900" b="0" dirty="0">
                          <a:effectLst/>
                        </a:rPr>
                      </a:br>
                      <a:endParaRPr lang="ru-RU" sz="9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900" b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</a:t>
                      </a:r>
                      <a:r>
                        <a:rPr lang="ru-RU" sz="900" b="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b="0" dirty="0">
                          <a:effectLst/>
                          <a:latin typeface="Arial, sans-serif"/>
                        </a:rPr>
                        <a:t> муниципального района»</a:t>
                      </a:r>
                      <a:endParaRPr lang="ru-RU" sz="900" b="0" dirty="0">
                        <a:effectLst/>
                        <a:latin typeface="Liberation Serif" panose="02020603050405020304" pitchFamily="18" charset="0"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63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Мероприятие 3. Создание (обновление, содержание) резервов материальных ресурсов для ликвидации чрезвычайных ситуаций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2325,7</a:t>
                      </a:r>
                      <a:endParaRPr lang="ru-RU" sz="900" b="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500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500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500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9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94129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867163"/>
              </p:ext>
            </p:extLst>
          </p:nvPr>
        </p:nvGraphicFramePr>
        <p:xfrm>
          <a:off x="179509" y="260649"/>
          <a:ext cx="8856986" cy="5952602"/>
        </p:xfrm>
        <a:graphic>
          <a:graphicData uri="http://schemas.openxmlformats.org/drawingml/2006/table">
            <a:tbl>
              <a:tblPr/>
              <a:tblGrid>
                <a:gridCol w="14338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3867">
                  <a:extLst>
                    <a:ext uri="{9D8B030D-6E8A-4147-A177-3AD203B41FA5}">
                      <a16:colId xmlns="" xmlns:a16="http://schemas.microsoft.com/office/drawing/2014/main" val="2807150780"/>
                    </a:ext>
                  </a:extLst>
                </a:gridCol>
                <a:gridCol w="17692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92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56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635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767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338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224253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7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2024 (план)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2027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177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1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3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4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5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7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8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68522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Мероприятие 4. Устройство (создание, обновление) минерализованных полос шириной не менее 10 метров вокруг населенных пунктов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0,0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Администрации сельских поселений </a:t>
                      </a:r>
                      <a:r>
                        <a:rPr lang="ru-RU" sz="9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70610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Мероприятие 5. Организация добровольной пожарной охраны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609,0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612,0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612,0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612,0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9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dirty="0"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94044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  <a:t/>
                      </a:r>
                      <a:br>
                        <a:rPr lang="ru-RU" sz="900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ru-RU" sz="9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Мероприятие 6.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Осуществление мероприятий по предоставлению специализированной гидрометеорологической информации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172,0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173,0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173,0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173,0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900" dirty="0" err="1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 муниципального района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0819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Всего расходы на задачу 1: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24179,1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11021,0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11126,0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11516,0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18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327615"/>
              </p:ext>
            </p:extLst>
          </p:nvPr>
        </p:nvGraphicFramePr>
        <p:xfrm>
          <a:off x="179511" y="400541"/>
          <a:ext cx="8712968" cy="4993721"/>
        </p:xfrm>
        <a:graphic>
          <a:graphicData uri="http://schemas.openxmlformats.org/drawingml/2006/table">
            <a:tbl>
              <a:tblPr/>
              <a:tblGrid>
                <a:gridCol w="1410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0553">
                  <a:extLst>
                    <a:ext uri="{9D8B030D-6E8A-4147-A177-3AD203B41FA5}">
                      <a16:colId xmlns="" xmlns:a16="http://schemas.microsoft.com/office/drawing/2014/main" val="944584397"/>
                    </a:ext>
                  </a:extLst>
                </a:gridCol>
                <a:gridCol w="1740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05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67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367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367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1055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722965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2024 (план)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2027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363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1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3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4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5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7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8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3452151"/>
                  </a:ext>
                </a:extLst>
              </a:tr>
              <a:tr h="1972927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2. Создание условий по обеспечению безопасности людей на водных объектах, охране их жизни и здоровья.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Мероприятие 1. Осуществление мероприятий по обеспечению безопасности людей на водных объектах, охране их жизни и здоровья, предотвращения гибели людей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Администрации сельских поселений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6608942"/>
                  </a:ext>
                </a:extLst>
              </a:tr>
              <a:tr h="1640050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Всего расходы на задачу 2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35,0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3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049203"/>
              </p:ext>
            </p:extLst>
          </p:nvPr>
        </p:nvGraphicFramePr>
        <p:xfrm>
          <a:off x="251522" y="188639"/>
          <a:ext cx="8568951" cy="6651672"/>
        </p:xfrm>
        <a:graphic>
          <a:graphicData uri="http://schemas.openxmlformats.org/drawingml/2006/table">
            <a:tbl>
              <a:tblPr/>
              <a:tblGrid>
                <a:gridCol w="1387237">
                  <a:extLst>
                    <a:ext uri="{9D8B030D-6E8A-4147-A177-3AD203B41FA5}">
                      <a16:colId xmlns="" xmlns:a16="http://schemas.microsoft.com/office/drawing/2014/main" val="362257108"/>
                    </a:ext>
                  </a:extLst>
                </a:gridCol>
                <a:gridCol w="1387237">
                  <a:extLst>
                    <a:ext uri="{9D8B030D-6E8A-4147-A177-3AD203B41FA5}">
                      <a16:colId xmlns="" xmlns:a16="http://schemas.microsoft.com/office/drawing/2014/main" val="1467589959"/>
                    </a:ext>
                  </a:extLst>
                </a:gridCol>
                <a:gridCol w="1711746">
                  <a:extLst>
                    <a:ext uri="{9D8B030D-6E8A-4147-A177-3AD203B41FA5}">
                      <a16:colId xmlns="" xmlns:a16="http://schemas.microsoft.com/office/drawing/2014/main" val="3516437134"/>
                    </a:ext>
                  </a:extLst>
                </a:gridCol>
                <a:gridCol w="1111836">
                  <a:extLst>
                    <a:ext uri="{9D8B030D-6E8A-4147-A177-3AD203B41FA5}">
                      <a16:colId xmlns="" xmlns:a16="http://schemas.microsoft.com/office/drawing/2014/main" val="3149067817"/>
                    </a:ext>
                  </a:extLst>
                </a:gridCol>
                <a:gridCol w="527886">
                  <a:extLst>
                    <a:ext uri="{9D8B030D-6E8A-4147-A177-3AD203B41FA5}">
                      <a16:colId xmlns="" xmlns:a16="http://schemas.microsoft.com/office/drawing/2014/main" val="1048682602"/>
                    </a:ext>
                  </a:extLst>
                </a:gridCol>
                <a:gridCol w="448511">
                  <a:extLst>
                    <a:ext uri="{9D8B030D-6E8A-4147-A177-3AD203B41FA5}">
                      <a16:colId xmlns="" xmlns:a16="http://schemas.microsoft.com/office/drawing/2014/main" val="1659739877"/>
                    </a:ext>
                  </a:extLst>
                </a:gridCol>
                <a:gridCol w="607261">
                  <a:extLst>
                    <a:ext uri="{9D8B030D-6E8A-4147-A177-3AD203B41FA5}">
                      <a16:colId xmlns="" xmlns:a16="http://schemas.microsoft.com/office/drawing/2014/main" val="628987434"/>
                    </a:ext>
                  </a:extLst>
                </a:gridCol>
                <a:gridCol w="1387237">
                  <a:extLst>
                    <a:ext uri="{9D8B030D-6E8A-4147-A177-3AD203B41FA5}">
                      <a16:colId xmlns="" xmlns:a16="http://schemas.microsoft.com/office/drawing/2014/main" val="2147443690"/>
                    </a:ext>
                  </a:extLst>
                </a:gridCol>
              </a:tblGrid>
              <a:tr h="662960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9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5519377"/>
                  </a:ext>
                </a:extLst>
              </a:tr>
              <a:tr h="1745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2024 (план)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2027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4797939"/>
                  </a:ext>
                </a:extLst>
              </a:tr>
              <a:tr h="265921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1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3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4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5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6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7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8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1464918"/>
                  </a:ext>
                </a:extLst>
              </a:tr>
              <a:tr h="1512168">
                <a:tc rowSpan="4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3. Создание условий по безаварийному пропуску паводковых вод, обязательное страхование гражданской ответственности за причинение вреда при эксплуатации гидротехнических сооружений.</a:t>
                      </a:r>
                      <a:endParaRPr lang="ru-RU" sz="9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Мероприятие 1. Техническая эксплуатация гидротехнических сооружений, находящихся в муниципальной собственности</a:t>
                      </a:r>
                      <a:endParaRPr lang="ru-RU" sz="900" dirty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10761,5</a:t>
                      </a:r>
                      <a:endParaRPr lang="ru-RU" sz="9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15459,0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15459,0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15459,0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rtl="0"/>
                      <a:r>
                        <a:rPr lang="ru-RU" sz="900" b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Уватского муниципального района»</a:t>
                      </a:r>
                      <a:endParaRPr lang="ru-RU" sz="900" b="0"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95412599"/>
                  </a:ext>
                </a:extLst>
              </a:tr>
              <a:tr h="297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Мероприятие 2.</a:t>
                      </a:r>
                      <a:endParaRPr lang="ru-RU" sz="900" dirty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Повышение эксплуатационной надежности гидротехнических сооружений</a:t>
                      </a:r>
                      <a:endParaRPr lang="ru-RU" sz="900" dirty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6898679"/>
                  </a:ext>
                </a:extLst>
              </a:tr>
              <a:tr h="1215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6059,43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0,0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71947675"/>
                  </a:ext>
                </a:extLst>
              </a:tr>
              <a:tr h="1423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Мероприятие 3.</a:t>
                      </a:r>
                      <a:endParaRPr lang="ru-RU" sz="90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Осуществление мероприятий в области предупреждения и ликвидации последствий чрезвычайных ситуаций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47099,02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0,0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, sans-serif"/>
                        </a:rPr>
                        <a:t>0,0</a:t>
                      </a: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dirty="0"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118647"/>
                  </a:ext>
                </a:extLst>
              </a:tr>
              <a:tr h="588186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Всего расходы на задачу 3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, sans-serif"/>
                        </a:rPr>
                        <a:t>2025-2027 годы</a:t>
                      </a:r>
                      <a:endParaRPr lang="ru-RU" sz="9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63920</a:t>
                      </a:r>
                      <a:endParaRPr lang="ru-RU" sz="900" b="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15459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15459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smtClean="0">
                          <a:effectLst/>
                          <a:latin typeface="Arial, sans-serif"/>
                        </a:rPr>
                        <a:t>15459</a:t>
                      </a:r>
                      <a:endParaRPr lang="ru-RU" sz="90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</a:rPr>
                        <a:t/>
                      </a:r>
                      <a:br>
                        <a:rPr lang="ru-RU" sz="900" dirty="0">
                          <a:effectLst/>
                        </a:rPr>
                      </a:br>
                      <a:endParaRPr lang="ru-RU" sz="9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43791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30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022435"/>
              </p:ext>
            </p:extLst>
          </p:nvPr>
        </p:nvGraphicFramePr>
        <p:xfrm>
          <a:off x="179510" y="188639"/>
          <a:ext cx="8784978" cy="6858000"/>
        </p:xfrm>
        <a:graphic>
          <a:graphicData uri="http://schemas.openxmlformats.org/drawingml/2006/table">
            <a:tbl>
              <a:tblPr/>
              <a:tblGrid>
                <a:gridCol w="1613824">
                  <a:extLst>
                    <a:ext uri="{9D8B030D-6E8A-4147-A177-3AD203B41FA5}">
                      <a16:colId xmlns="" xmlns:a16="http://schemas.microsoft.com/office/drawing/2014/main" val="4004662194"/>
                    </a:ext>
                  </a:extLst>
                </a:gridCol>
                <a:gridCol w="1613824">
                  <a:extLst>
                    <a:ext uri="{9D8B030D-6E8A-4147-A177-3AD203B41FA5}">
                      <a16:colId xmlns="" xmlns:a16="http://schemas.microsoft.com/office/drawing/2014/main" val="3065350934"/>
                    </a:ext>
                  </a:extLst>
                </a:gridCol>
                <a:gridCol w="1991336">
                  <a:extLst>
                    <a:ext uri="{9D8B030D-6E8A-4147-A177-3AD203B41FA5}">
                      <a16:colId xmlns="" xmlns:a16="http://schemas.microsoft.com/office/drawing/2014/main" val="1702994981"/>
                    </a:ext>
                  </a:extLst>
                </a:gridCol>
                <a:gridCol w="729408">
                  <a:extLst>
                    <a:ext uri="{9D8B030D-6E8A-4147-A177-3AD203B41FA5}">
                      <a16:colId xmlns="" xmlns:a16="http://schemas.microsoft.com/office/drawing/2014/main" val="575134948"/>
                    </a:ext>
                  </a:extLst>
                </a:gridCol>
                <a:gridCol w="567318">
                  <a:extLst>
                    <a:ext uri="{9D8B030D-6E8A-4147-A177-3AD203B41FA5}">
                      <a16:colId xmlns="" xmlns:a16="http://schemas.microsoft.com/office/drawing/2014/main" val="2799847840"/>
                    </a:ext>
                  </a:extLst>
                </a:gridCol>
                <a:gridCol w="567318">
                  <a:extLst>
                    <a:ext uri="{9D8B030D-6E8A-4147-A177-3AD203B41FA5}">
                      <a16:colId xmlns="" xmlns:a16="http://schemas.microsoft.com/office/drawing/2014/main" val="3917021159"/>
                    </a:ext>
                  </a:extLst>
                </a:gridCol>
                <a:gridCol w="729408">
                  <a:extLst>
                    <a:ext uri="{9D8B030D-6E8A-4147-A177-3AD203B41FA5}">
                      <a16:colId xmlns="" xmlns:a16="http://schemas.microsoft.com/office/drawing/2014/main" val="2562821281"/>
                    </a:ext>
                  </a:extLst>
                </a:gridCol>
                <a:gridCol w="972542">
                  <a:extLst>
                    <a:ext uri="{9D8B030D-6E8A-4147-A177-3AD203B41FA5}">
                      <a16:colId xmlns="" xmlns:a16="http://schemas.microsoft.com/office/drawing/2014/main" val="322297502"/>
                    </a:ext>
                  </a:extLst>
                </a:gridCol>
              </a:tblGrid>
              <a:tr h="544605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задачи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выполнения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 на период действия программы,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руб.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Получатели бюджетных средств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0872230"/>
                  </a:ext>
                </a:extLst>
              </a:tr>
              <a:tr h="3873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, sans-serif"/>
                        </a:rPr>
                        <a:t>2024 (план)</a:t>
                      </a:r>
                      <a:endParaRPr lang="ru-RU" sz="9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34181786"/>
                  </a:ext>
                </a:extLst>
              </a:tr>
              <a:tr h="23007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56153781"/>
                  </a:ext>
                </a:extLst>
              </a:tr>
              <a:tr h="2903587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Задача 4. Организация и проведение мероприятий по предупреждению и ликвидации болезней животных, их лечению, защите населения от болезней, общих для человека и животных, в части содержания,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скотомогильников.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1. Содержание и приведения в нормативное состояние скотомогильников, оформление в муниципальную собственность бесхозных скотомогильников и ликвидация </a:t>
                      </a: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скотомогильников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2025-2027 годы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1886,0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3651,0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3651,0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3651,0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Муниципальное казённое учреждение «Дирекция по управлению муниципальным хозяйством </a:t>
                      </a:r>
                      <a:r>
                        <a:rPr lang="ru-RU" sz="9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Уватского</a:t>
                      </a:r>
                      <a:r>
                        <a:rPr lang="ru-RU" sz="9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муниципального района»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36073346"/>
                  </a:ext>
                </a:extLst>
              </a:tr>
              <a:tr h="859136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2.</a:t>
                      </a: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работ по разработке проектов санитарно-защитных зон скотомогильников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2025-2027 годы</a:t>
                      </a: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2693,3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3877,3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8749116"/>
                  </a:ext>
                </a:extLst>
              </a:tr>
              <a:tr h="544605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расходы на задачу 4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4579,3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7528,3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3651,0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3651,0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1019400"/>
                  </a:ext>
                </a:extLst>
              </a:tr>
              <a:tr h="387339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расходы по цели 1: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92713,4</a:t>
                      </a:r>
                      <a:endParaRPr lang="ru-RU" sz="900" b="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34043,3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30271,0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30661,0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1811965"/>
                  </a:ext>
                </a:extLst>
              </a:tr>
              <a:tr h="465972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программе: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900" b="0" dirty="0" smtClean="0">
                          <a:effectLst/>
                          <a:latin typeface="Arial, sans-serif"/>
                        </a:rPr>
                        <a:t>92713,4</a:t>
                      </a:r>
                      <a:endParaRPr lang="ru-RU" sz="900" b="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34043,3</a:t>
                      </a:r>
                    </a:p>
                    <a:p>
                      <a:endParaRPr lang="ru-RU" dirty="0"/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30271,0</a:t>
                      </a:r>
                    </a:p>
                    <a:p>
                      <a:endParaRPr lang="ru-RU" dirty="0"/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30661,0</a:t>
                      </a:r>
                    </a:p>
                    <a:p>
                      <a:endParaRPr lang="ru-RU" dirty="0"/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0333101"/>
                  </a:ext>
                </a:extLst>
              </a:tr>
              <a:tr h="230074">
                <a:tc gridSpan="3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9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0253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478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0700" y="228600"/>
            <a:ext cx="8066088" cy="1168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Расходы на государственную программу 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образования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Уватского муниципального района на 2025-202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годы»</a:t>
            </a:r>
          </a:p>
        </p:txBody>
      </p:sp>
      <p:sp>
        <p:nvSpPr>
          <p:cNvPr id="31" name="AutoShape 109"/>
          <p:cNvSpPr>
            <a:spLocks noChangeArrowheads="1"/>
          </p:cNvSpPr>
          <p:nvPr/>
        </p:nvSpPr>
        <p:spPr bwMode="gray">
          <a:xfrm>
            <a:off x="1123950" y="4551363"/>
            <a:ext cx="2498725" cy="1554162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2" name="AutoShape 110"/>
          <p:cNvSpPr>
            <a:spLocks noChangeArrowheads="1"/>
          </p:cNvSpPr>
          <p:nvPr/>
        </p:nvSpPr>
        <p:spPr bwMode="gray">
          <a:xfrm>
            <a:off x="5949950" y="4537075"/>
            <a:ext cx="2205038" cy="1554163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4" name="AutoShape 112"/>
          <p:cNvSpPr>
            <a:spLocks noChangeArrowheads="1"/>
          </p:cNvSpPr>
          <p:nvPr/>
        </p:nvSpPr>
        <p:spPr bwMode="gray">
          <a:xfrm>
            <a:off x="1360488" y="3975100"/>
            <a:ext cx="2057400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Сеть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учреждений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113"/>
          <p:cNvSpPr>
            <a:spLocks noChangeArrowheads="1"/>
          </p:cNvSpPr>
          <p:nvPr/>
        </p:nvSpPr>
        <p:spPr bwMode="gray">
          <a:xfrm>
            <a:off x="6154738" y="3975100"/>
            <a:ext cx="1882775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Педагогический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71"/>
          <p:cNvSpPr txBox="1">
            <a:spLocks noChangeArrowheads="1"/>
          </p:cNvSpPr>
          <p:nvPr/>
        </p:nvSpPr>
        <p:spPr bwMode="auto">
          <a:xfrm>
            <a:off x="1071563" y="4682818"/>
            <a:ext cx="24971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1 дошкольная организация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1071540" y="5404066"/>
            <a:ext cx="2643204" cy="41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000000"/>
                </a:solidFill>
                <a:latin typeface="Arial" charset="0"/>
              </a:rPr>
              <a:t>(Имеющие в своем составе филиалы и структурные подразделения)</a:t>
            </a:r>
            <a:endParaRPr lang="ru-RU" altLang="ru-RU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9" name="Text Box 119"/>
          <p:cNvSpPr txBox="1">
            <a:spLocks noChangeArrowheads="1"/>
          </p:cNvSpPr>
          <p:nvPr/>
        </p:nvSpPr>
        <p:spPr bwMode="auto">
          <a:xfrm>
            <a:off x="6072198" y="4572008"/>
            <a:ext cx="207170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дошкольного образования 101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Text Box 120"/>
          <p:cNvSpPr txBox="1">
            <a:spLocks noChangeArrowheads="1"/>
          </p:cNvSpPr>
          <p:nvPr/>
        </p:nvSpPr>
        <p:spPr bwMode="auto">
          <a:xfrm>
            <a:off x="6154738" y="4886518"/>
            <a:ext cx="1741302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общеобразовательных организаций 271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AutoShape 124"/>
          <p:cNvSpPr>
            <a:spLocks noChangeArrowheads="1"/>
          </p:cNvSpPr>
          <p:nvPr/>
        </p:nvSpPr>
        <p:spPr bwMode="gray">
          <a:xfrm>
            <a:off x="1103313" y="6276975"/>
            <a:ext cx="2498725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организаций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125"/>
          <p:cNvSpPr>
            <a:spLocks noChangeArrowheads="1"/>
          </p:cNvSpPr>
          <p:nvPr/>
        </p:nvSpPr>
        <p:spPr bwMode="gray">
          <a:xfrm>
            <a:off x="5980113" y="6269038"/>
            <a:ext cx="2057400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372 педагога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4857752" y="1714488"/>
            <a:ext cx="1285884" cy="1285885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2" name="Text Box 3"/>
          <p:cNvSpPr txBox="1">
            <a:spLocks noChangeArrowheads="1"/>
          </p:cNvSpPr>
          <p:nvPr/>
        </p:nvSpPr>
        <p:spPr bwMode="auto">
          <a:xfrm>
            <a:off x="6572264" y="1571612"/>
            <a:ext cx="1214446" cy="1428760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gray">
          <a:xfrm>
            <a:off x="3286117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5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gray">
          <a:xfrm>
            <a:off x="4857752" y="3071810"/>
            <a:ext cx="1214446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6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4" name="Rectangle 8"/>
          <p:cNvSpPr>
            <a:spLocks noChangeArrowheads="1"/>
          </p:cNvSpPr>
          <p:nvPr/>
        </p:nvSpPr>
        <p:spPr bwMode="gray">
          <a:xfrm flipH="1">
            <a:off x="6500826" y="3071810"/>
            <a:ext cx="1285884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7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5378" name="Прямоугольник 24"/>
          <p:cNvSpPr>
            <a:spLocks noChangeArrowheads="1"/>
          </p:cNvSpPr>
          <p:nvPr/>
        </p:nvSpPr>
        <p:spPr bwMode="auto">
          <a:xfrm>
            <a:off x="2276475" y="1844675"/>
            <a:ext cx="1565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79" name="Прямоугольник 24"/>
          <p:cNvSpPr>
            <a:spLocks noChangeArrowheads="1"/>
          </p:cNvSpPr>
          <p:nvPr/>
        </p:nvSpPr>
        <p:spPr bwMode="auto">
          <a:xfrm>
            <a:off x="3841750" y="1552575"/>
            <a:ext cx="15668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80" name="Прямоугольник 24"/>
          <p:cNvSpPr>
            <a:spLocks noChangeArrowheads="1"/>
          </p:cNvSpPr>
          <p:nvPr/>
        </p:nvSpPr>
        <p:spPr bwMode="auto">
          <a:xfrm>
            <a:off x="5286375" y="1392238"/>
            <a:ext cx="1565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48" name="AutoShape 124"/>
          <p:cNvSpPr>
            <a:spLocks noChangeArrowheads="1"/>
          </p:cNvSpPr>
          <p:nvPr/>
        </p:nvSpPr>
        <p:spPr bwMode="gray">
          <a:xfrm>
            <a:off x="3714744" y="4429132"/>
            <a:ext cx="2089156" cy="1839906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ВСЕГО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2996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общеобразовательных организациях</a:t>
            </a:r>
            <a:endParaRPr lang="ru-RU" sz="9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1014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образовательных организациях, реализующих программу дошкольного образования</a:t>
            </a:r>
          </a:p>
          <a:p>
            <a:pPr marL="228600" indent="-228600" algn="ctr">
              <a:defRPr/>
            </a:pPr>
            <a:endParaRPr 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4" name="TextBox 56"/>
          <p:cNvSpPr txBox="1">
            <a:spLocks noChangeArrowheads="1"/>
          </p:cNvSpPr>
          <p:nvPr/>
        </p:nvSpPr>
        <p:spPr bwMode="auto">
          <a:xfrm>
            <a:off x="4929190" y="2063750"/>
            <a:ext cx="1285884" cy="64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ru-RU" sz="1200" b="1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150 216,7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5" name="TextBox 57"/>
          <p:cNvSpPr txBox="1">
            <a:spLocks noChangeArrowheads="1"/>
          </p:cNvSpPr>
          <p:nvPr/>
        </p:nvSpPr>
        <p:spPr bwMode="auto">
          <a:xfrm>
            <a:off x="6643697" y="1908175"/>
            <a:ext cx="1071575" cy="1023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 1 167 719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6" name="Text Box 71"/>
          <p:cNvSpPr txBox="1">
            <a:spLocks noChangeArrowheads="1"/>
          </p:cNvSpPr>
          <p:nvPr/>
        </p:nvSpPr>
        <p:spPr bwMode="auto">
          <a:xfrm>
            <a:off x="1071540" y="4959817"/>
            <a:ext cx="2466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5 общеобразовательных организаций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7008813" y="1312863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Тыс. </a:t>
            </a: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руб.</a:t>
            </a:r>
            <a:endParaRPr lang="ru-RU" altLang="ru-RU" sz="1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auto">
          <a:xfrm>
            <a:off x="3286116" y="1857364"/>
            <a:ext cx="1143008" cy="1143008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15392" name="TextBox 55"/>
          <p:cNvSpPr txBox="1">
            <a:spLocks noChangeArrowheads="1"/>
          </p:cNvSpPr>
          <p:nvPr/>
        </p:nvSpPr>
        <p:spPr bwMode="auto">
          <a:xfrm>
            <a:off x="3286116" y="2224088"/>
            <a:ext cx="15001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1 139 238,4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1785918" y="2000240"/>
            <a:ext cx="1143008" cy="1000132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chemeClr val="tx1"/>
                </a:solidFill>
                <a:latin typeface="Arial" charset="0"/>
              </a:rPr>
              <a:t>1 162 808,6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5919" y="3143248"/>
            <a:ext cx="1285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kern="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gray">
          <a:xfrm>
            <a:off x="1785918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4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8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752021"/>
              </p:ext>
            </p:extLst>
          </p:nvPr>
        </p:nvGraphicFramePr>
        <p:xfrm>
          <a:off x="-914400" y="901700"/>
          <a:ext cx="66389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Лист" r:id="rId4" imgW="6134027" imgH="1133325" progId="Excel.Sheet.8">
                  <p:embed/>
                </p:oleObj>
              </mc:Choice>
              <mc:Fallback>
                <p:oleObj name="Лист" r:id="rId4" imgW="6134027" imgH="113332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14400" y="901700"/>
                        <a:ext cx="6638925" cy="122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AutoShape 12"/>
          <p:cNvSpPr>
            <a:spLocks noChangeArrowheads="1"/>
          </p:cNvSpPr>
          <p:nvPr/>
        </p:nvSpPr>
        <p:spPr bwMode="gray">
          <a:xfrm>
            <a:off x="571500" y="4652963"/>
            <a:ext cx="8450263" cy="2016125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gray">
          <a:xfrm>
            <a:off x="693738" y="2781300"/>
            <a:ext cx="8450262" cy="1874838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gray">
          <a:xfrm>
            <a:off x="571500" y="714375"/>
            <a:ext cx="8572500" cy="2286000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6390" name="Object 4"/>
          <p:cNvGraphicFramePr>
            <a:graphicFrameLocks/>
          </p:cNvGraphicFramePr>
          <p:nvPr/>
        </p:nvGraphicFramePr>
        <p:xfrm>
          <a:off x="295275" y="4646613"/>
          <a:ext cx="3228975" cy="231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r:id="rId6" imgW="3225064" imgH="2310584" progId="Excel.Sheet.8">
                  <p:embed/>
                </p:oleObj>
              </mc:Choice>
              <mc:Fallback>
                <p:oleObj r:id="rId6" imgW="3225064" imgH="2310584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4646613"/>
                        <a:ext cx="3228975" cy="231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341313" y="264898"/>
            <a:ext cx="8680450" cy="58735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 текущих расходов бюджета по отрасли образование на 2025 год</a:t>
            </a:r>
          </a:p>
        </p:txBody>
      </p:sp>
      <p:sp>
        <p:nvSpPr>
          <p:cNvPr id="1033" name="Text Box 46"/>
          <p:cNvSpPr txBox="1">
            <a:spLocks noChangeArrowheads="1"/>
          </p:cNvSpPr>
          <p:nvPr/>
        </p:nvSpPr>
        <p:spPr bwMode="auto">
          <a:xfrm>
            <a:off x="441325" y="836613"/>
            <a:ext cx="5080000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tabLst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Предоставление образовательных услуг, тыс. рублей</a:t>
            </a:r>
          </a:p>
        </p:txBody>
      </p:sp>
      <p:sp>
        <p:nvSpPr>
          <p:cNvPr id="16393" name="Номер слайда 26"/>
          <p:cNvSpPr>
            <a:spLocks noGrp="1"/>
          </p:cNvSpPr>
          <p:nvPr>
            <p:ph type="sldNum" sz="quarter" idx="12"/>
          </p:nvPr>
        </p:nvSpPr>
        <p:spPr bwMode="auto">
          <a:xfrm>
            <a:off x="7011988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63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993004"/>
              </p:ext>
            </p:extLst>
          </p:nvPr>
        </p:nvGraphicFramePr>
        <p:xfrm>
          <a:off x="442913" y="2820988"/>
          <a:ext cx="283845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Лист" r:id="rId8" imgW="2838326" imgH="1819360" progId="Excel.Sheet.8">
                  <p:embed/>
                </p:oleObj>
              </mc:Choice>
              <mc:Fallback>
                <p:oleObj name="Лист" r:id="rId8" imgW="2838326" imgH="181936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2820988"/>
                        <a:ext cx="2838450" cy="181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46"/>
          <p:cNvSpPr txBox="1">
            <a:spLocks noChangeArrowheads="1"/>
          </p:cNvSpPr>
          <p:nvPr/>
        </p:nvSpPr>
        <p:spPr bwMode="auto">
          <a:xfrm>
            <a:off x="441325" y="2947988"/>
            <a:ext cx="6273815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tabLst>
                <a:tab pos="447675" algn="l"/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 Реализация социальных функций системы «Образование», 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     </a:t>
            </a:r>
          </a:p>
        </p:txBody>
      </p:sp>
      <p:sp>
        <p:nvSpPr>
          <p:cNvPr id="1036" name="Text Box 46"/>
          <p:cNvSpPr txBox="1">
            <a:spLocks noChangeArrowheads="1"/>
          </p:cNvSpPr>
          <p:nvPr/>
        </p:nvSpPr>
        <p:spPr bwMode="auto">
          <a:xfrm>
            <a:off x="428596" y="4708525"/>
            <a:ext cx="3095654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Создание и эффективное использование образовательной инфраструктуры,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4786313" y="1174750"/>
            <a:ext cx="4000500" cy="368300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Средняя заработная плата, рублей в месяц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4786313" y="2500313"/>
            <a:ext cx="1857375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77 580,0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gray">
          <a:xfrm>
            <a:off x="3357554" y="5357826"/>
            <a:ext cx="5541962" cy="428625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кадрового потенциала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gray">
          <a:xfrm>
            <a:off x="3357554" y="3286124"/>
            <a:ext cx="5541971" cy="35719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Частичное финансовое обеспечение мероприятий  по организации  питания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обучающихся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>
            <a:off x="3357554" y="6000768"/>
            <a:ext cx="5561021" cy="528618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современной инфраструктуры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gray">
          <a:xfrm>
            <a:off x="4786313" y="1695450"/>
            <a:ext cx="1857375" cy="660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общего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gray">
          <a:xfrm>
            <a:off x="6858000" y="2493963"/>
            <a:ext cx="1928813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63 000,0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gray">
          <a:xfrm>
            <a:off x="6858000" y="1712913"/>
            <a:ext cx="1928813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дошкольного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3357554" y="3786191"/>
            <a:ext cx="5541971" cy="35718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Компенсация части родительской платы за содержание детей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детских садах</a:t>
            </a: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785786" y="2000240"/>
            <a:ext cx="1643074" cy="428628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1 139 238,4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gray">
          <a:xfrm>
            <a:off x="1129296" y="3667118"/>
            <a:ext cx="1714512" cy="855661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62 826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12"/>
          <p:cNvSpPr>
            <a:spLocks noChangeArrowheads="1"/>
          </p:cNvSpPr>
          <p:nvPr/>
        </p:nvSpPr>
        <p:spPr bwMode="gray">
          <a:xfrm>
            <a:off x="1285875" y="5715015"/>
            <a:ext cx="1211263" cy="347647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200,0 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12"/>
          <p:cNvSpPr>
            <a:spLocks noChangeArrowheads="1"/>
          </p:cNvSpPr>
          <p:nvPr/>
        </p:nvSpPr>
        <p:spPr bwMode="gray">
          <a:xfrm>
            <a:off x="3357554" y="4286256"/>
            <a:ext cx="5527684" cy="5000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бесплатного горячего питания обучающихся, получающих начальное общее образование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7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4"/>
          <p:cNvSpPr>
            <a:spLocks noChangeArrowheads="1"/>
          </p:cNvSpPr>
          <p:nvPr/>
        </p:nvSpPr>
        <p:spPr bwMode="auto">
          <a:xfrm>
            <a:off x="642938" y="500063"/>
            <a:ext cx="77676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Перечень задач с финансовыми затратами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градостроительной политики в Уватском муниципальном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на 2025-2027 годы</a:t>
            </a:r>
            <a:endParaRPr lang="ru-RU" alt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623198"/>
              </p:ext>
            </p:extLst>
          </p:nvPr>
        </p:nvGraphicFramePr>
        <p:xfrm>
          <a:off x="427506" y="1412776"/>
          <a:ext cx="8198499" cy="32918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3100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94634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задачи</a:t>
                      </a:r>
                      <a:endParaRPr lang="ru-RU" sz="12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программы, тыс. руб.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46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Развитие территорий сельских поселений, улучшение инвестиционной привлекательности населенных пунктов Уватского муниципального района путем разработки качественной градостроительной документации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3430,44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4634"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Обеспечение ведения информационного банка данных градостроительной деятельности Уватского муниципального района и систематизация сведений информационного банка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2945,88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3104,00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3140,00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3250,00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304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6276,32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3104,00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3140,00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3250,00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9579" y="4941168"/>
            <a:ext cx="83168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повышение инвестиционной привлекательности населенных пунктов </a:t>
            </a:r>
            <a:r>
              <a:rPr lang="ru-RU" altLang="ru-RU" sz="1200" b="1" dirty="0" smtClean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создание </a:t>
            </a: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их комплексного устойчивого развития, обеспечение органов государственной власти, органов местного самоуправления, физических и юридических лиц достоверными сведениями, необходимыми для осуществления градостроительной, инвестиционной и иной хозяйственной деятельности, проведения землеустройства.</a:t>
            </a:r>
            <a:endParaRPr lang="ru-RU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48343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395640" y="332640"/>
            <a:ext cx="8199720" cy="12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>
                <a:solidFill>
                  <a:srgbClr val="191D34"/>
                </a:solidFill>
                <a:latin typeface="Arial"/>
                <a:ea typeface="DejaVu Sans"/>
              </a:rPr>
              <a:t>Муниципальная программа «Основные направления стратегического развития инвестиционной деятельности, малого и среднего предпринимательства в Уватском муниципальном районе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>
                <a:solidFill>
                  <a:srgbClr val="191D34"/>
                </a:solidFill>
                <a:latin typeface="Arial"/>
                <a:ea typeface="DejaVu Sans"/>
              </a:rPr>
              <a:t> на 2025-2027 годы»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85" name="Picture 3" descr="C:\Users\Lika\Desktop\Папки\Документы\Работа\4.jpg"/>
          <p:cNvPicPr/>
          <p:nvPr/>
        </p:nvPicPr>
        <p:blipFill>
          <a:blip r:embed="rId2"/>
          <a:stretch/>
        </p:blipFill>
        <p:spPr>
          <a:xfrm>
            <a:off x="5724000" y="1845000"/>
            <a:ext cx="3132720" cy="2087280"/>
          </a:xfrm>
          <a:prstGeom prst="rect">
            <a:avLst/>
          </a:prstGeom>
          <a:ln>
            <a:noFill/>
          </a:ln>
        </p:spPr>
      </p:pic>
      <p:pic>
        <p:nvPicPr>
          <p:cNvPr id="86" name="Picture 4" descr="C:\Users\Lika\Desktop\Папки\Документы\Работа\78dYvFXh92Y.jpg"/>
          <p:cNvPicPr/>
          <p:nvPr/>
        </p:nvPicPr>
        <p:blipFill>
          <a:blip r:embed="rId3"/>
          <a:stretch/>
        </p:blipFill>
        <p:spPr>
          <a:xfrm>
            <a:off x="467640" y="4581000"/>
            <a:ext cx="3676680" cy="2104920"/>
          </a:xfrm>
          <a:prstGeom prst="rect">
            <a:avLst/>
          </a:prstGeom>
          <a:ln>
            <a:noFill/>
          </a:ln>
        </p:spPr>
      </p:pic>
      <p:sp>
        <p:nvSpPr>
          <p:cNvPr id="87" name="CustomShape 2"/>
          <p:cNvSpPr/>
          <p:nvPr/>
        </p:nvSpPr>
        <p:spPr>
          <a:xfrm>
            <a:off x="312120" y="1596240"/>
            <a:ext cx="5111640" cy="2860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На территории Уватского муниципального района по состоянию на 01.01.2024 года зарегистрировано и осуществляет свою деятельность 403 субъекта малого и среднего предпринимательства, в том числе: 308 индивидуальных предпринимателя, 95 юридических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лиц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(по данным Единого реестра субъектов малого и среднего предпринимательства Федеральной налоговой службы)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4428000" y="4581000"/>
            <a:ext cx="4137120" cy="167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>
                <a:solidFill>
                  <a:srgbClr val="000000"/>
                </a:solidFill>
                <a:latin typeface="Arial"/>
                <a:ea typeface="Times New Roman"/>
              </a:rPr>
              <a:t>Реализация Программы окажет позитивное влияние на экономическую и социальную ситуацию в районе в целом, будет способствовать улучшению инвестиционного климата, развитию инфраструктуры района, повышению конкурентоспособности субъектов малого и среднего предпринимательства и улучшению качества предоставляемых услуг.</a:t>
            </a:r>
            <a:endParaRPr lang="ru-RU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6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Table 1"/>
          <p:cNvGraphicFramePr/>
          <p:nvPr>
            <p:extLst>
              <p:ext uri="{D42A27DB-BD31-4B8C-83A1-F6EECF244321}">
                <p14:modId xmlns:p14="http://schemas.microsoft.com/office/powerpoint/2010/main" val="229272509"/>
              </p:ext>
            </p:extLst>
          </p:nvPr>
        </p:nvGraphicFramePr>
        <p:xfrm>
          <a:off x="97560" y="342360"/>
          <a:ext cx="8249040" cy="5241036"/>
        </p:xfrm>
        <a:graphic>
          <a:graphicData uri="http://schemas.openxmlformats.org/drawingml/2006/table">
            <a:tbl>
              <a:tblPr/>
              <a:tblGrid>
                <a:gridCol w="6058440"/>
                <a:gridCol w="728280"/>
                <a:gridCol w="733680"/>
                <a:gridCol w="728640"/>
              </a:tblGrid>
              <a:tr h="3546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Наименование мероприятия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Финансовые затраты на реализацию программы, (тыс. руб.)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4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2025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2026 год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2027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1.Формирование условий для развития предпринимательства в Уватском муниципальном районе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1.1. Организация участия предпринимателей Уватского муниципального района в ежегодных районных конкурсах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40,0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1.2. Изготовление печатной и полиграфической продукции в целях популяризации предпринимательской деятельности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680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1.3. Оказание имущественной поддержки субъектам малого и среднего предпринимательства в форме предоставления во владение и (или) пользование муниципального имущества (за исключением земельных участков) из Перечня, для организации и осуществления предпринимательской деятельности на возмездной основе с применением корректирующего коэффициента (муниципальная преференция*)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5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1.4. Увеличение количества объектов имущества в перечень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5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1.5. Увеличение доли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54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1.6. Содействие в продвижении продукции местных товаропроизводителей на рынках области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54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1.7. Организация и проведение ярмарок на территории района, участие в областных ярмарках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2.Создание условий для ведения и развития социального предпринимательства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2.1. Организация и проведение мероприятий для субъектов социального предпринимательства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2.2 Ведение мониторинга деятельности субъектов социального предпринимательства, зарегистрированных на территории Уватского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2.3 Обеспечение размещения информации в СМИ о социальном предпринимательстве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90" name="CustomShape 2"/>
          <p:cNvSpPr/>
          <p:nvPr/>
        </p:nvSpPr>
        <p:spPr>
          <a:xfrm>
            <a:off x="1907640" y="34560"/>
            <a:ext cx="5759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140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Table 1"/>
          <p:cNvGraphicFramePr/>
          <p:nvPr>
            <p:extLst>
              <p:ext uri="{D42A27DB-BD31-4B8C-83A1-F6EECF244321}">
                <p14:modId xmlns:p14="http://schemas.microsoft.com/office/powerpoint/2010/main" val="876198857"/>
              </p:ext>
            </p:extLst>
          </p:nvPr>
        </p:nvGraphicFramePr>
        <p:xfrm>
          <a:off x="97560" y="342360"/>
          <a:ext cx="8100000" cy="5240274"/>
        </p:xfrm>
        <a:graphic>
          <a:graphicData uri="http://schemas.openxmlformats.org/drawingml/2006/table">
            <a:tbl>
              <a:tblPr/>
              <a:tblGrid>
                <a:gridCol w="5770440"/>
                <a:gridCol w="867240"/>
                <a:gridCol w="733680"/>
                <a:gridCol w="728640"/>
              </a:tblGrid>
              <a:tr h="3546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Наименование мероприятия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Финансовые затраты на реализацию программы, (тыс. руб.)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4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2025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2026 год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990000"/>
                          </a:solidFill>
                          <a:latin typeface="Arial"/>
                          <a:ea typeface="Calibri"/>
                        </a:rPr>
                        <a:t>2027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 Повышение эффективности информационного обеспечения субъектов малого и среднего предпринимательства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80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3.1 Размещение на сайте Уватского муниципального района нормативно-правовых актов, информационно-справочных материалов, касающихся деятельности малого и среднего предпринимательства. Развитие и функционирование раздела «Малый (средний) бизнес» на сайте Уватского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3.2 Размещение публикаций в газете «Уватские известия» о мерах, направленных на поддержку малого и среднего предпринимательства, популяризацию предпринимательства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4. Развитие инвестиционной деятельности на территории Уватского района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4.1. Ведение реестра реализуемых проектов, реестра инвестиционных площадок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4.2. Реализация муниципального стандарта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4.3. Изготовление печатной и полиграфической продукции, содержащей информацию об Уватском районе, инвестиционных предложениях и инвестиционных площадках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Trebuchet M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4.4. Повышение конкурентоспособности и инвестиционной привлекательности Уватского муниципального района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latin typeface="Arial"/>
                        </a:rPr>
                        <a:t>-</a:t>
                      </a: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latin typeface="Arial"/>
                        </a:rPr>
                        <a:t>-</a:t>
                      </a: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latin typeface="Arial"/>
                        </a:rPr>
                        <a:t>-</a:t>
                      </a: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 Муниципальная поддержка инвестиционных проектов Тюменской области  на территории Уватского муниципального района</a:t>
                      </a:r>
                      <a:endParaRPr lang="ru-RU" sz="900" b="0" strike="noStrike" spc="-1" dirty="0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5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5.1. Муниципальная поддержка инвестиционного проекта Тюменской области «Обеспечение развития нефтедобывающего комплекса в Тюменской области путем вовлечения в разработку низкорентабельных и высоко рисковых запасов»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, sans-serif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5.2 </a:t>
                      </a:r>
                      <a:r>
                        <a:rPr lang="ru-RU" sz="900" b="0" strike="noStrike" spc="-1">
                          <a:solidFill>
                            <a:srgbClr val="000000"/>
                          </a:solidFill>
                          <a:latin typeface="Arial, sans-serif"/>
                          <a:ea typeface="Calibri"/>
                        </a:rPr>
                        <a:t>Муниципальная поддержка инвестиционного проекта Тюменской области «Вовлечение в разработку новых месторождений углеводородного сырья в Тюменской области»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37800" marR="378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ИТОГО: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40,0</a:t>
                      </a:r>
                      <a:endParaRPr lang="ru-RU" sz="900" b="0" strike="noStrike" spc="-1">
                        <a:latin typeface="Arial"/>
                      </a:endParaRPr>
                    </a:p>
                  </a:txBody>
                  <a:tcPr marL="68400" marR="68400">
                    <a:lnL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>
                      <a:solidFill>
                        <a:srgbClr val="000000"/>
                      </a:solidFill>
                    </a:lnR>
                    <a:lnT w="18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-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68400" marR="68400">
                    <a:lnL w="18720">
                      <a:solidFill>
                        <a:srgbClr val="000000"/>
                      </a:solidFill>
                    </a:lnL>
                    <a:lnR w="18720">
                      <a:solidFill>
                        <a:srgbClr val="000000"/>
                      </a:solidFill>
                    </a:lnR>
                    <a:lnT w="18720">
                      <a:solidFill>
                        <a:srgbClr val="000000"/>
                      </a:solidFill>
                    </a:lnT>
                    <a:lnB w="1872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92" name="CustomShape 2"/>
          <p:cNvSpPr/>
          <p:nvPr/>
        </p:nvSpPr>
        <p:spPr>
          <a:xfrm>
            <a:off x="1907640" y="34560"/>
            <a:ext cx="5759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23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216000" y="144000"/>
            <a:ext cx="88912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>
                <a:solidFill>
                  <a:srgbClr val="821A08"/>
                </a:solidFill>
                <a:latin typeface="Arial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>
              <a:latin typeface="Arial"/>
            </a:endParaRPr>
          </a:p>
        </p:txBody>
      </p:sp>
      <p:graphicFrame>
        <p:nvGraphicFramePr>
          <p:cNvPr id="94" name="Table 2"/>
          <p:cNvGraphicFramePr/>
          <p:nvPr/>
        </p:nvGraphicFramePr>
        <p:xfrm>
          <a:off x="146160" y="399240"/>
          <a:ext cx="8855640" cy="5834520"/>
        </p:xfrm>
        <a:graphic>
          <a:graphicData uri="http://schemas.openxmlformats.org/drawingml/2006/table">
            <a:tbl>
              <a:tblPr/>
              <a:tblGrid>
                <a:gridCol w="360000"/>
                <a:gridCol w="4320360"/>
                <a:gridCol w="864000"/>
                <a:gridCol w="936720"/>
                <a:gridCol w="791280"/>
                <a:gridCol w="791640"/>
                <a:gridCol w="791640"/>
              </a:tblGrid>
              <a:tr h="190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№ п/п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Наименования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Единица измерения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Базовое значение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2024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Значение показателей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7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2025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2026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2027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216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217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218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219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закупок товаров, работ, услуг для обеспечения муниципальных нужд, размещенных у субъектов малого предпринимательства, социально-ориентированных некоммерческих организаций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 менее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 менее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 менее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 менее 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Доходы местного бюджета от поступления местных налогов и специальных налоговых режимов на душу населения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1,54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1,59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1,64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1,63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вновь созданных субъектов малого и среднего предпринимательства в расчете на 10 тыс.человек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32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33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34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Прирост количества объектов имущества в перечне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8,7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0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73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92,3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92,3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92,3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92,3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Количества предприятий, осуществляющих социально-ориентированную деятельность в расчете на 10 тыс. чел населения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5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5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5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5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публикаций в газете «Уватские известия»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Объем инвестиций в основной капитал (за исключением бюджетных средств) в расчете на 1 жителя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 руб.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2779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2821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2862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2901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создаваемых рабочих мест в рамках завершенных в отчетном году инвестиционных проектов, учтенных в реестре инвестиционных проектов Тюменской области, в расчете на 10 тыс. человек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23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73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66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105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4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51640" y="427320"/>
            <a:ext cx="88912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>
                <a:solidFill>
                  <a:srgbClr val="821A08"/>
                </a:solidFill>
                <a:latin typeface="Arial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>
              <a:latin typeface="Arial"/>
            </a:endParaRPr>
          </a:p>
        </p:txBody>
      </p:sp>
      <p:graphicFrame>
        <p:nvGraphicFramePr>
          <p:cNvPr id="96" name="Table 2"/>
          <p:cNvGraphicFramePr/>
          <p:nvPr/>
        </p:nvGraphicFramePr>
        <p:xfrm>
          <a:off x="171720" y="1135800"/>
          <a:ext cx="8784720" cy="3830280"/>
        </p:xfrm>
        <a:graphic>
          <a:graphicData uri="http://schemas.openxmlformats.org/drawingml/2006/table">
            <a:tbl>
              <a:tblPr/>
              <a:tblGrid>
                <a:gridCol w="360000"/>
                <a:gridCol w="4320360"/>
                <a:gridCol w="864000"/>
                <a:gridCol w="1008000"/>
                <a:gridCol w="720000"/>
                <a:gridCol w="720000"/>
                <a:gridCol w="792360"/>
              </a:tblGrid>
              <a:tr h="190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№ п/п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Наименования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Единица измерения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Базовое значение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2024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Значение показателей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8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2025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2026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2027 год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</a:tr>
              <a:tr h="70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Количество реализуемых и сопровождаемых инвестиционных проектов, учтенных в реестре инвестиционных проектов Тюменской области, в городских округах и муниципальных районах, в расчете на 10 тыс. человек</a:t>
                      </a:r>
                      <a:endParaRPr lang="ru-RU" sz="10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Ед.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19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20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21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latin typeface="Arial"/>
                        </a:rPr>
                        <a:t>22</a:t>
                      </a: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622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ourier New"/>
                        </a:rPr>
                        <a:t>Количество инвестиционных проектов, реализованных на территории Уватского муниципального района в течение трех лет, предшествующих текущему году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ourier New"/>
                        </a:rPr>
                        <a:t>Количество инвестиционных проектов, реализуемых и планируемых к реализации на территории Уватского муниципального района в текущем году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49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Courier New"/>
                        </a:rPr>
                        <a:t>Объём инвестиций, направленных на реализацию инвестиционных проектов на территории Уватского муниципального района в течение трех лет, предшествующих текущему году, в расчете на 1 жителя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руб.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31 024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28 025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39 752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39 430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Доля инвестиционных проектов в сфере нефтедобычи с муниципальной поддержкой в общем числе инвестиционных проектов в сфере нефтедобычи, состоящих в реестре инвестиционных проектов Тюменской области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 marL="37800" marR="378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6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5805264"/>
            <a:ext cx="82772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stomShape 1"/>
          <p:cNvSpPr/>
          <p:nvPr/>
        </p:nvSpPr>
        <p:spPr>
          <a:xfrm>
            <a:off x="565020" y="404664"/>
            <a:ext cx="8013960" cy="500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малых форм хозяйствования в сельскохозяйственной отрасли Уватского района» 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327150"/>
            <a:ext cx="8296275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565020" y="404664"/>
            <a:ext cx="8013960" cy="500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«Развитие малых форм хозяйствования в сельскохозяйственной отрасли Уватского района» 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  <a:p>
            <a:pPr algn="ctr"/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7" y="1035050"/>
            <a:ext cx="2344737" cy="239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43538"/>
            <a:ext cx="24384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7275"/>
            <a:ext cx="2244725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789040"/>
            <a:ext cx="64484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30" y="4509120"/>
            <a:ext cx="817245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6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96960" y="82440"/>
            <a:ext cx="8009280" cy="495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Муниципальная программа «Экономическое и социальное развитие коренных малочисленных народов Севера, проживающих на территории </a:t>
            </a:r>
            <a:r>
              <a:rPr lang="ru-RU" sz="1100" b="1" strike="noStrike" spc="-1" dirty="0" err="1">
                <a:solidFill>
                  <a:srgbClr val="9F2936"/>
                </a:solidFill>
                <a:latin typeface="Arial"/>
                <a:ea typeface="DejaVu Sans"/>
              </a:rPr>
              <a:t>Уватского</a:t>
            </a: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 муниципального района» на </a:t>
            </a:r>
            <a:r>
              <a:rPr lang="ru-RU" sz="1100" b="1" strike="noStrike" spc="-1" dirty="0" smtClean="0">
                <a:solidFill>
                  <a:srgbClr val="9F2936"/>
                </a:solidFill>
                <a:latin typeface="Arial"/>
                <a:ea typeface="DejaVu Sans"/>
              </a:rPr>
              <a:t>2025-2027 </a:t>
            </a: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годы»</a:t>
            </a:r>
            <a:endParaRPr lang="ru-RU" sz="1100" b="0" strike="noStrike" spc="-1" dirty="0">
              <a:latin typeface="Arial"/>
            </a:endParaRPr>
          </a:p>
        </p:txBody>
      </p:sp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1744653726"/>
              </p:ext>
            </p:extLst>
          </p:nvPr>
        </p:nvGraphicFramePr>
        <p:xfrm>
          <a:off x="332280" y="1386000"/>
          <a:ext cx="8570520" cy="5020123"/>
        </p:xfrm>
        <a:graphic>
          <a:graphicData uri="http://schemas.openxmlformats.org/drawingml/2006/table">
            <a:tbl>
              <a:tblPr/>
              <a:tblGrid>
                <a:gridCol w="5731200"/>
                <a:gridCol w="978120"/>
                <a:gridCol w="972720"/>
                <a:gridCol w="888480"/>
              </a:tblGrid>
              <a:tr h="313920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Наименование мероприятия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Финансовые затраты на реализацию программы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210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181800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3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31392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Задача: Развитие материально-ресурсной базы традиционных отраслей хозяйствования: рыболовства, охотничьего промысла, сбора дикоросов и других видов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Приобретение и передача на праве хозяйственного ведения в МУП «ПОХ  «Кедровый» для обеспечения КМНС в местах традиционного проживания и   традиционной хозяйственной деятельности: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Местный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42912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Поддержка внебюджетными организациями (учреждениями), занимающимися организацией и обеспечением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 Обеспечение деятельности по защите исконной среды обитания и  традиционного образа жизни коренных малочисленных народов Севера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4050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Содержание специалиста занимающегося вопросами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    Областной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1 552,0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1 570,0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1 625,0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Оказание содействия в организации доступа к получению услуг: образовательных, медицинских, юридических и других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5404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</a:t>
                      </a: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Организация перевозок воздушным транспортом по труднодоступным населенным пунктам КМНС Уватского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Района: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Федеральный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7 701,0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7 990,0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8 289,0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Улучшение обеспечения коренных малочисленных народов Севера  продовольствием и товарами первой необходимости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04360">
                <a:tc>
                  <a:txBody>
                    <a:bodyPr/>
                    <a:lstStyle/>
                    <a:p>
                      <a:pPr marL="168120" indent="-15876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Приобретение и доставка (включая расходы на транспортные услуги) продуктов питания, товаров первой необходимости, горючесмазочных материалов, стройматериалов для обеспечения коренного населения в местах традиционного проживания и традиционной хозяйственной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marL="168120" indent="-15876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1 551,0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1 551,0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1 551,0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10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ИТОГО, в т.ч.: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10 804,5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11 111,0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11 465,0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10 804,5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11 111,0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11 465,0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Федеральный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Местный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  <a:tr h="20052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50" name="CustomShape 3"/>
          <p:cNvSpPr/>
          <p:nvPr/>
        </p:nvSpPr>
        <p:spPr>
          <a:xfrm>
            <a:off x="3573360" y="583560"/>
            <a:ext cx="471852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000000"/>
                </a:solidFill>
                <a:latin typeface="Verdana"/>
                <a:ea typeface="DejaVu Sans"/>
              </a:rPr>
              <a:t>Реализация программы направлена на защиту исконной среды обитания и традиционного образа жизни коренных малочисленных народов Севера, проживающих на территории Уватского муниципального района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51" name="Picture 220"/>
          <p:cNvPicPr/>
          <p:nvPr/>
        </p:nvPicPr>
        <p:blipFill>
          <a:blip r:embed="rId4"/>
          <a:stretch/>
        </p:blipFill>
        <p:spPr>
          <a:xfrm>
            <a:off x="1333800" y="501120"/>
            <a:ext cx="1776600" cy="814320"/>
          </a:xfrm>
          <a:prstGeom prst="rect">
            <a:avLst/>
          </a:prstGeom>
          <a:ln w="9360">
            <a:noFill/>
          </a:ln>
        </p:spPr>
      </p:pic>
      <p:pic>
        <p:nvPicPr>
          <p:cNvPr id="52" name="Picture 221"/>
          <p:cNvPicPr/>
          <p:nvPr/>
        </p:nvPicPr>
        <p:blipFill>
          <a:blip r:embed="rId5"/>
          <a:stretch/>
        </p:blipFill>
        <p:spPr>
          <a:xfrm>
            <a:off x="332280" y="501120"/>
            <a:ext cx="897120" cy="842400"/>
          </a:xfrm>
          <a:prstGeom prst="rect">
            <a:avLst/>
          </a:prstGeom>
          <a:ln w="9360">
            <a:noFill/>
          </a:ln>
        </p:spPr>
      </p:pic>
      <p:sp>
        <p:nvSpPr>
          <p:cNvPr id="53" name="CustomShape 4"/>
          <p:cNvSpPr/>
          <p:nvPr/>
        </p:nvSpPr>
        <p:spPr>
          <a:xfrm>
            <a:off x="4149720" y="2995920"/>
            <a:ext cx="906480" cy="90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445000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299880" y="444600"/>
            <a:ext cx="8060400" cy="57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Муниципальная программа «Основные направления развития культуры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 в Уватском муниципальном районе» на </a:t>
            </a:r>
            <a:r>
              <a:rPr lang="ru-RU" sz="1600" b="1" strike="noStrike" spc="-1" dirty="0" smtClean="0">
                <a:solidFill>
                  <a:srgbClr val="031828"/>
                </a:solidFill>
                <a:latin typeface="Arial"/>
                <a:ea typeface="DejaVu Sans"/>
              </a:rPr>
              <a:t>2025-2027 </a:t>
            </a: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05" name="CustomShape 2"/>
          <p:cNvSpPr/>
          <p:nvPr/>
        </p:nvSpPr>
        <p:spPr>
          <a:xfrm>
            <a:off x="416414" y="5503907"/>
            <a:ext cx="8565120" cy="5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Реализация программы направлена на создание условий для организации досуга и обеспечения жителей района услугами организаций культуры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306" name="CustomShape 3"/>
          <p:cNvSpPr/>
          <p:nvPr/>
        </p:nvSpPr>
        <p:spPr>
          <a:xfrm>
            <a:off x="571680" y="1148576"/>
            <a:ext cx="2427998" cy="3813717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7030A0"/>
                </a:solidFill>
                <a:latin typeface="+mj-lt"/>
                <a:ea typeface="DejaVu Sans"/>
              </a:rPr>
              <a:t>На территории района культурно-досуговое обслуживание  населения осуществляют:</a:t>
            </a:r>
            <a:endParaRPr lang="ru-RU" sz="1300" b="1" strike="noStrike" spc="-1" dirty="0">
              <a:solidFill>
                <a:srgbClr val="7030A0"/>
              </a:solidFill>
              <a:latin typeface="+mj-lt"/>
            </a:endParaRPr>
          </a:p>
          <a:p>
            <a:pPr algn="ctr">
              <a:lnSpc>
                <a:spcPct val="100000"/>
              </a:lnSpc>
            </a:pPr>
            <a:endParaRPr lang="ru-RU" sz="1300" b="1" spc="-1" dirty="0" smtClean="0"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ru-RU" sz="1300" b="1" spc="-1" dirty="0" smtClean="0">
                <a:latin typeface="+mj-lt"/>
              </a:rPr>
              <a:t>1 </a:t>
            </a:r>
            <a:r>
              <a:rPr lang="ru-RU" sz="1300" b="1" spc="-1" dirty="0">
                <a:latin typeface="+mj-lt"/>
              </a:rPr>
              <a:t>районный дом культуры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10 сельских домов культуры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5 сельских клубов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передвижной культурный комплекс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Музыкальная студия 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центральная библиотека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детская библиотека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15 сельских библиотек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</a:t>
            </a:r>
            <a:r>
              <a:rPr lang="ru-RU" sz="1300" b="1" spc="-1" dirty="0" smtClean="0">
                <a:latin typeface="+mj-lt"/>
              </a:rPr>
              <a:t>музей</a:t>
            </a:r>
            <a:endParaRPr lang="ru-RU" sz="1300" b="1" spc="-1" dirty="0">
              <a:latin typeface="+mj-lt"/>
            </a:endParaRPr>
          </a:p>
        </p:txBody>
      </p:sp>
      <p:sp>
        <p:nvSpPr>
          <p:cNvPr id="307" name="CustomShape 4"/>
          <p:cNvSpPr/>
          <p:nvPr/>
        </p:nvSpPr>
        <p:spPr>
          <a:xfrm>
            <a:off x="3286080" y="1428840"/>
            <a:ext cx="5315760" cy="69948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7030A0"/>
                </a:solidFill>
                <a:latin typeface="Arial"/>
                <a:ea typeface="DejaVu Sans"/>
              </a:rPr>
              <a:t>Объем средств муниципального бюджета, направленных на реализацию программы  (тыс. рублей)</a:t>
            </a:r>
            <a:endParaRPr lang="ru-RU" sz="1200" b="0" strike="noStrike" spc="-1" dirty="0">
              <a:solidFill>
                <a:srgbClr val="7030A0"/>
              </a:solidFill>
              <a:latin typeface="Arial"/>
            </a:endParaRPr>
          </a:p>
        </p:txBody>
      </p:sp>
      <p:graphicFrame>
        <p:nvGraphicFramePr>
          <p:cNvPr id="308" name="Диаграмма 9"/>
          <p:cNvGraphicFramePr/>
          <p:nvPr>
            <p:extLst>
              <p:ext uri="{D42A27DB-BD31-4B8C-83A1-F6EECF244321}">
                <p14:modId xmlns:p14="http://schemas.microsoft.com/office/powerpoint/2010/main" val="1167908116"/>
              </p:ext>
            </p:extLst>
          </p:nvPr>
        </p:nvGraphicFramePr>
        <p:xfrm>
          <a:off x="3109140" y="2263698"/>
          <a:ext cx="5669640" cy="280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740859"/>
              </p:ext>
            </p:extLst>
          </p:nvPr>
        </p:nvGraphicFramePr>
        <p:xfrm>
          <a:off x="3286078" y="2694547"/>
          <a:ext cx="5315763" cy="2267746"/>
        </p:xfrm>
        <a:graphic>
          <a:graphicData uri="http://schemas.openxmlformats.org/drawingml/2006/table">
            <a:tbl>
              <a:tblPr/>
              <a:tblGrid>
                <a:gridCol w="1285922">
                  <a:extLst>
                    <a:ext uri="{9D8B030D-6E8A-4147-A177-3AD203B41FA5}">
                      <a16:colId xmlns:a16="http://schemas.microsoft.com/office/drawing/2014/main" xmlns="" val="939683436"/>
                    </a:ext>
                  </a:extLst>
                </a:gridCol>
                <a:gridCol w="992459">
                  <a:extLst>
                    <a:ext uri="{9D8B030D-6E8A-4147-A177-3AD203B41FA5}">
                      <a16:colId xmlns:a16="http://schemas.microsoft.com/office/drawing/2014/main" xmlns="" val="2334283741"/>
                    </a:ext>
                  </a:extLst>
                </a:gridCol>
                <a:gridCol w="1037063">
                  <a:extLst>
                    <a:ext uri="{9D8B030D-6E8A-4147-A177-3AD203B41FA5}">
                      <a16:colId xmlns:a16="http://schemas.microsoft.com/office/drawing/2014/main" xmlns="" val="3187648750"/>
                    </a:ext>
                  </a:extLst>
                </a:gridCol>
                <a:gridCol w="1014761">
                  <a:extLst>
                    <a:ext uri="{9D8B030D-6E8A-4147-A177-3AD203B41FA5}">
                      <a16:colId xmlns:a16="http://schemas.microsoft.com/office/drawing/2014/main" xmlns="" val="313078691"/>
                    </a:ext>
                  </a:extLst>
                </a:gridCol>
                <a:gridCol w="985558">
                  <a:extLst>
                    <a:ext uri="{9D8B030D-6E8A-4147-A177-3AD203B41FA5}">
                      <a16:colId xmlns:a16="http://schemas.microsoft.com/office/drawing/2014/main" xmlns="" val="3264853101"/>
                    </a:ext>
                  </a:extLst>
                </a:gridCol>
              </a:tblGrid>
              <a:tr h="668176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00" dirty="0">
                          <a:effectLst/>
                          <a:latin typeface="+mj-lt"/>
                        </a:rPr>
                      </a:br>
                      <a:endParaRPr lang="ru-RU" sz="100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00" b="0" dirty="0" smtClean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Финансирование</a:t>
                      </a:r>
                      <a:r>
                        <a:rPr lang="ru-RU" sz="1050" b="1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, тыс. руб.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2024 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050" b="1" i="1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план)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2025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2026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2027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4023318561"/>
                  </a:ext>
                </a:extLst>
              </a:tr>
              <a:tr h="1599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197 045,8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174 721,0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170 428,0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172 012,0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2628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1512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46512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программы </a:t>
            </a:r>
            <a:endParaRPr lang="ru-RU" sz="1600" b="1" strike="noStrike" spc="-1" dirty="0" smtClean="0">
              <a:solidFill>
                <a:srgbClr val="9F2936"/>
              </a:solidFill>
              <a:latin typeface="Arial"/>
              <a:ea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«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2025-2027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0" name="CustomShape 2"/>
          <p:cNvSpPr/>
          <p:nvPr/>
        </p:nvSpPr>
        <p:spPr>
          <a:xfrm>
            <a:off x="268920" y="2277000"/>
            <a:ext cx="3006000" cy="26578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Развитие библиотечного дела с учетом многофункциональности и специализации в культурно-просветительской работе с населением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13533" y="6113472"/>
            <a:ext cx="54313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            2024                           2025                            2026                               2027</a:t>
            </a:r>
            <a:endParaRPr lang="ru-RU" sz="11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09690262"/>
              </p:ext>
            </p:extLst>
          </p:nvPr>
        </p:nvGraphicFramePr>
        <p:xfrm>
          <a:off x="3613533" y="1397000"/>
          <a:ext cx="516690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602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45720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программы</a:t>
            </a: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«Основные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2025-2027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268920" y="2277000"/>
            <a:ext cx="3150000" cy="25750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музейной деятельности и сохранение народных </a:t>
            </a:r>
            <a:r>
              <a:rPr lang="ru-RU" sz="12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промыслов </a:t>
            </a: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и ремесел </a:t>
            </a:r>
            <a:r>
              <a:rPr lang="ru-RU" sz="1200" b="1" spc="-1" dirty="0">
                <a:solidFill>
                  <a:srgbClr val="000000"/>
                </a:solidFill>
              </a:rPr>
              <a:t>художественных с </a:t>
            </a: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применением традиционных и инновационных форм работы</a:t>
            </a:r>
            <a:endParaRPr lang="ru-RU" sz="1200" b="0" strike="noStrike" spc="-1" dirty="0">
              <a:latin typeface="Arial"/>
            </a:endParaRPr>
          </a:p>
        </p:txBody>
      </p:sp>
      <p:graphicFrame>
        <p:nvGraphicFramePr>
          <p:cNvPr id="314" name="Диаграмма 4"/>
          <p:cNvGraphicFramePr/>
          <p:nvPr>
            <p:extLst>
              <p:ext uri="{D42A27DB-BD31-4B8C-83A1-F6EECF244321}">
                <p14:modId xmlns:p14="http://schemas.microsoft.com/office/powerpoint/2010/main" val="2292291471"/>
              </p:ext>
            </p:extLst>
          </p:nvPr>
        </p:nvGraphicFramePr>
        <p:xfrm>
          <a:off x="3751286" y="1725591"/>
          <a:ext cx="5256360" cy="37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88955" y="5633813"/>
            <a:ext cx="2974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2024          2025            2026           2027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51556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45720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программы </a:t>
            </a:r>
            <a:endParaRPr lang="ru-RU" sz="1600" b="1" strike="noStrike" spc="-1" dirty="0" smtClean="0">
              <a:solidFill>
                <a:srgbClr val="9F2936"/>
              </a:solidFill>
              <a:latin typeface="Arial"/>
              <a:ea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«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Основные направления развития культуры в Уватском муниципальном районе» 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2025-2027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285480" y="2421000"/>
            <a:ext cx="3211920" cy="22312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Сохранение и развитие профессиональных искусств, традиционной народной культуры, народного самодеятельного творчества и обеспечение доступа населения к информационным ресурсам</a:t>
            </a:r>
            <a:endParaRPr lang="ru-RU" sz="1200" b="0" strike="noStrike" spc="-1">
              <a:latin typeface="Arial"/>
            </a:endParaRPr>
          </a:p>
        </p:txBody>
      </p:sp>
      <p:graphicFrame>
        <p:nvGraphicFramePr>
          <p:cNvPr id="317" name="Диаграмма 4"/>
          <p:cNvGraphicFramePr/>
          <p:nvPr>
            <p:extLst>
              <p:ext uri="{D42A27DB-BD31-4B8C-83A1-F6EECF244321}">
                <p14:modId xmlns:p14="http://schemas.microsoft.com/office/powerpoint/2010/main" val="3507317101"/>
              </p:ext>
            </p:extLst>
          </p:nvPr>
        </p:nvGraphicFramePr>
        <p:xfrm>
          <a:off x="3636000" y="1556640"/>
          <a:ext cx="5184360" cy="38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99969" y="5402881"/>
            <a:ext cx="2985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   2024               2025              2026            2027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72757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03225" y="188913"/>
            <a:ext cx="8391525" cy="817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физической культуры и спорта,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2025-2027 годы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493713" y="1008063"/>
          <a:ext cx="8212137" cy="2671763"/>
        </p:xfrm>
        <a:graphic>
          <a:graphicData uri="http://schemas.openxmlformats.org/drawingml/2006/table">
            <a:tbl>
              <a:tblPr/>
              <a:tblGrid>
                <a:gridCol w="3538671"/>
                <a:gridCol w="1279884"/>
                <a:gridCol w="1131914"/>
                <a:gridCol w="1130474"/>
                <a:gridCol w="1131194"/>
              </a:tblGrid>
              <a:tr h="424326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Направления расходов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Финансовые затраты на реализацию программы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46" marR="91446" marT="45708" marB="45708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3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 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100" b="1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44988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ВСЕГО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 том числе на: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458 241,8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499 767,0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496 993,0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509 615,0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7931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организацию  физкультурно-оздоровительной работы, проведение и участие в спортивных мероприятиях различных уровней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373 246,7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422 677,0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420</a:t>
                      </a:r>
                      <a:r>
                        <a:rPr lang="ru-RU" sz="1200" b="1" strike="noStrike" kern="1200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 831,0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431 978,0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6491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развитие творческого, спортивного, патриотического и интеллектуального потенциала детей и молодежи, дополнительное образование детей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84 995,1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77 090,0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76 162,0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77 637,0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5940425" y="3789363"/>
            <a:ext cx="3046413" cy="2301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Реализация программы направлена на развитие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молодежной политики,  физической культуры и спорта в </a:t>
            </a:r>
            <a:r>
              <a:rPr lang="ru-RU" sz="1400" b="1" spc="-1" dirty="0" err="1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Уватском</a:t>
            </a: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муниципальном районе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3115" name="Диаграмма 5"/>
          <p:cNvGraphicFramePr>
            <a:graphicFrameLocks/>
          </p:cNvGraphicFramePr>
          <p:nvPr/>
        </p:nvGraphicFramePr>
        <p:xfrm>
          <a:off x="555625" y="3594100"/>
          <a:ext cx="464185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Диаграмма" r:id="rId6" imgW="4645555" imgH="2883658" progId="Excel.Chart.8">
                  <p:embed/>
                </p:oleObj>
              </mc:Choice>
              <mc:Fallback>
                <p:oleObj name="Диаграмма" r:id="rId6" imgW="4645555" imgH="288365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594100"/>
                        <a:ext cx="464185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0659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8613" y="260350"/>
            <a:ext cx="8416925" cy="1062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Показатели реализации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муниципальной программы «Основные направления развития физической культуры, спорта и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2025-2027 годы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539750" y="4652963"/>
            <a:ext cx="3309938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Охват детей в возрасте от 5 до 18 лет программами дополнительного образования, 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4537075" y="4652963"/>
            <a:ext cx="4137025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Доля граждан Уватского муниципального района, систематически занимающихся физической культурой и спортом, %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4101" name="Диаграмма 6"/>
          <p:cNvGraphicFramePr>
            <a:graphicFrameLocks/>
          </p:cNvGraphicFramePr>
          <p:nvPr/>
        </p:nvGraphicFramePr>
        <p:xfrm>
          <a:off x="603250" y="1350963"/>
          <a:ext cx="3781425" cy="337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Диаграмма" r:id="rId5" imgW="3802391" imgH="3390984" progId="Excel.Chart.8">
                  <p:embed/>
                </p:oleObj>
              </mc:Choice>
              <mc:Fallback>
                <p:oleObj name="Диаграмма" r:id="rId5" imgW="3802391" imgH="339098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1350963"/>
                        <a:ext cx="3781425" cy="337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Диаграмма 10"/>
          <p:cNvGraphicFramePr>
            <a:graphicFrameLocks/>
          </p:cNvGraphicFramePr>
          <p:nvPr/>
        </p:nvGraphicFramePr>
        <p:xfrm>
          <a:off x="5008563" y="1350963"/>
          <a:ext cx="3179762" cy="337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Диаграмма" r:id="rId8" imgW="3208099" imgH="3299400" progId="Excel.Chart.8">
                  <p:embed/>
                </p:oleObj>
              </mc:Choice>
              <mc:Fallback>
                <p:oleObj name="Диаграмма" r:id="rId8" imgW="3208099" imgH="329940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1350963"/>
                        <a:ext cx="3179762" cy="337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1371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/>
          <p:nvPr/>
        </p:nvPicPr>
        <p:blipFill>
          <a:blip r:embed="rId3"/>
          <a:stretch/>
        </p:blipFill>
        <p:spPr>
          <a:xfrm>
            <a:off x="0" y="3212976"/>
            <a:ext cx="5376240" cy="302400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23640" y="648000"/>
            <a:ext cx="838836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Перечень мероприятий по реализации</a:t>
            </a:r>
            <a:r>
              <a:rPr dirty="0"/>
              <a:t/>
            </a:r>
            <a:br>
              <a:rPr dirty="0"/>
            </a:b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муниципальной программы Уватского муниципального района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«Улучшение условий и охраны труда 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в Уватском муниципальном районе»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</a:t>
            </a:r>
            <a:r>
              <a:rPr lang="en-US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5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-202</a:t>
            </a:r>
            <a:r>
              <a:rPr lang="en-US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7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 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89" name="Table 2"/>
          <p:cNvGraphicFramePr/>
          <p:nvPr>
            <p:extLst>
              <p:ext uri="{D42A27DB-BD31-4B8C-83A1-F6EECF244321}">
                <p14:modId xmlns:p14="http://schemas.microsoft.com/office/powerpoint/2010/main" val="1567891965"/>
              </p:ext>
            </p:extLst>
          </p:nvPr>
        </p:nvGraphicFramePr>
        <p:xfrm>
          <a:off x="3888000" y="2808000"/>
          <a:ext cx="5148495" cy="3645336"/>
        </p:xfrm>
        <a:graphic>
          <a:graphicData uri="http://schemas.openxmlformats.org/drawingml/2006/table">
            <a:tbl>
              <a:tblPr/>
              <a:tblGrid>
                <a:gridCol w="29146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60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38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38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1659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Финансовые затраты на реализацию программы 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(тыс. рублей)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 smtClean="0">
                          <a:latin typeface="Arial"/>
                        </a:rPr>
                        <a:t>202</a:t>
                      </a:r>
                      <a:r>
                        <a:rPr lang="en-US" sz="1100" b="1" strike="noStrike" spc="-1" dirty="0" smtClean="0">
                          <a:latin typeface="Arial"/>
                        </a:rPr>
                        <a:t>5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</a:t>
                      </a:r>
                      <a:r>
                        <a:rPr lang="en-US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 smtClean="0">
                          <a:latin typeface="Arial"/>
                        </a:rPr>
                        <a:t>202</a:t>
                      </a:r>
                      <a:r>
                        <a:rPr lang="en-US" sz="1100" b="1" strike="noStrike" spc="-1" dirty="0" smtClean="0">
                          <a:latin typeface="Arial"/>
                        </a:rPr>
                        <a:t>7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>
                          <a:latin typeface="Arial"/>
                        </a:rPr>
                        <a:t>3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spc="-1">
                          <a:latin typeface="Arial"/>
                        </a:rPr>
                        <a:t>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4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C00000"/>
                          </a:solidFill>
                          <a:latin typeface="Arial"/>
                          <a:ea typeface="DejaVu Sans"/>
                        </a:rPr>
                        <a:t>Учебно-информационное обеспечение по охране труда, пропаганда: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9363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Arial"/>
                        </a:rPr>
                        <a:t>Проведение районного смотра-конкурса среди организаций района на лучшее состояние работ по охране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>
                          <a:latin typeface="Arial"/>
                        </a:rPr>
                        <a:t>40,0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3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ИТОГО: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1100" b="1" strike="noStrike" spc="-1" dirty="0">
                          <a:latin typeface="Arial"/>
                        </a:rPr>
                        <a:t>40,0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Clr>
                          <a:srgbClr val="000000"/>
                        </a:buClr>
                        <a:buSzPct val="45000"/>
                        <a:buFont typeface="Wingdings" charset="2"/>
                        <a:buNone/>
                      </a:pPr>
                      <a:r>
                        <a:rPr lang="ru-RU" sz="1100" b="1" strike="noStrike" spc="-1" dirty="0">
                          <a:latin typeface="Arial"/>
                        </a:rPr>
                        <a:t>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0" name="TextShape 3"/>
          <p:cNvSpPr txBox="1"/>
          <p:nvPr/>
        </p:nvSpPr>
        <p:spPr>
          <a:xfrm>
            <a:off x="144000" y="1584000"/>
            <a:ext cx="8579520" cy="84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400" b="1" i="1" strike="noStrike" spc="-1" dirty="0">
                <a:latin typeface="Arial"/>
                <a:ea typeface="Tahoma"/>
              </a:rPr>
              <a:t>Целью программы является:</a:t>
            </a:r>
            <a:endParaRPr lang="ru-RU" sz="14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улучшение условий и охраны труда у работодателей, расположенных на территории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Уватского муниципального района, и, как следствие, снижение уровня производственного травматизма  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и профессиональной заболеваемости работников организаций.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370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90"/>
          <p:cNvPicPr/>
          <p:nvPr/>
        </p:nvPicPr>
        <p:blipFill>
          <a:blip r:embed="rId2"/>
          <a:stretch/>
        </p:blipFill>
        <p:spPr>
          <a:xfrm>
            <a:off x="5796136" y="4509120"/>
            <a:ext cx="3358664" cy="233268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6407280" y="2760480"/>
            <a:ext cx="2268360" cy="153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914614" y="554400"/>
            <a:ext cx="6870600" cy="1767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i="1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Цели и задачи настоящей программы направлены на: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нормативно-правового и методического обеспечения в области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организационное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техническое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санитарно-гигиенические и лечебно-профилактические мероприятия;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3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учебно-информационное обеспечение по охране труда, пропаганда. 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2622600" y="6120000"/>
            <a:ext cx="3784320" cy="24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TextShape 4"/>
          <p:cNvSpPr txBox="1"/>
          <p:nvPr/>
        </p:nvSpPr>
        <p:spPr>
          <a:xfrm>
            <a:off x="3011273" y="2438041"/>
            <a:ext cx="6048000" cy="6448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>
            <a:spAutoFit/>
          </a:bodyPr>
          <a:lstStyle/>
          <a:p>
            <a:pPr algn="ctr"/>
            <a:r>
              <a:rPr lang="ru-RU" sz="1200" b="1" i="1" strike="noStrike" spc="-1" dirty="0">
                <a:latin typeface="Arial"/>
              </a:rPr>
              <a:t>Показатели муниципальной программы Уватского муниципального района «Улучшение условий и охраны труда </a:t>
            </a:r>
          </a:p>
          <a:p>
            <a:pPr algn="ctr"/>
            <a:r>
              <a:rPr lang="ru-RU" sz="1200" b="1" i="1" strike="noStrike" spc="-1" dirty="0">
                <a:latin typeface="Arial"/>
              </a:rPr>
              <a:t>в Уватском муниципальном районе» на </a:t>
            </a:r>
            <a:r>
              <a:rPr lang="ru-RU" sz="1200" b="1" i="1" strike="noStrike" spc="-1" dirty="0" smtClean="0">
                <a:latin typeface="Arial"/>
              </a:rPr>
              <a:t>2025-2027 годы</a:t>
            </a:r>
            <a:endParaRPr lang="ru-RU" sz="1200" b="1" i="1" strike="noStrike" spc="-1" dirty="0">
              <a:latin typeface="Arial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869328018"/>
              </p:ext>
            </p:extLst>
          </p:nvPr>
        </p:nvGraphicFramePr>
        <p:xfrm>
          <a:off x="179512" y="2782818"/>
          <a:ext cx="3548462" cy="1611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835093317"/>
              </p:ext>
            </p:extLst>
          </p:nvPr>
        </p:nvGraphicFramePr>
        <p:xfrm>
          <a:off x="3563888" y="3212976"/>
          <a:ext cx="3672408" cy="1676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22547769"/>
              </p:ext>
            </p:extLst>
          </p:nvPr>
        </p:nvGraphicFramePr>
        <p:xfrm>
          <a:off x="0" y="4615568"/>
          <a:ext cx="4038994" cy="1975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96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3" y="826815"/>
            <a:ext cx="82438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921602"/>
              </p:ext>
            </p:extLst>
          </p:nvPr>
        </p:nvGraphicFramePr>
        <p:xfrm>
          <a:off x="395535" y="1397000"/>
          <a:ext cx="8424936" cy="4912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6718"/>
                <a:gridCol w="1347990"/>
                <a:gridCol w="1263740"/>
                <a:gridCol w="1516488"/>
              </a:tblGrid>
              <a:tr h="47246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246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7246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Социальное обслуживание населения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66605,0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65492,0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67108,0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Обеспечение предоставления гражданам субсидий на оплату жилых помещений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Предоставление гражданам субсидий на оплату жилых помещений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5087,0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5290,0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5502,0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поддержка отдельных категорий граждан в отношении проезда на транспорте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1711,93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1780,41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1858,75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отдельных категорий граждан в отношении газификации жилых домов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6396,0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3510,0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3510,0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Социальное обслуживание населения (использование цифровых технологий в сфере оказания услуг)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82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многодетным семьям (технологические присоединения)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260648"/>
            <a:ext cx="790733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«Социальная поддержка населения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Уватского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района на 2025-2027 годы»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4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98046"/>
              </p:ext>
            </p:extLst>
          </p:nvPr>
        </p:nvGraphicFramePr>
        <p:xfrm>
          <a:off x="395535" y="404665"/>
          <a:ext cx="8424937" cy="5976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6718"/>
                <a:gridCol w="1347990"/>
                <a:gridCol w="1263740"/>
                <a:gridCol w="1516489"/>
              </a:tblGrid>
              <a:tr h="66400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2778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6400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Средства местного бюджета: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7765,92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1200,00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1242,0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46089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1. Обеспечение социальной защищенности отдельных категорий граждан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6452,42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1200,00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1242,0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18635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2. Обеспечение защиты прав и интересов семей и детей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1313,5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37508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3. Повышение эффективности информационного обеспечения социальной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поддержки населения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1863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87871,85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77525,41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79483,75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6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3" y="1214439"/>
            <a:ext cx="824388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3" y="2780928"/>
            <a:ext cx="8243887" cy="393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«Обеспечение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безбарьерной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среды жизнедеятельности и социальной интеграции инвалидов в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Уватском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муниципальном районе» на 2025-2027 годы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3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618175"/>
              </p:ext>
            </p:extLst>
          </p:nvPr>
        </p:nvGraphicFramePr>
        <p:xfrm>
          <a:off x="395535" y="404665"/>
          <a:ext cx="8208913" cy="6048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546"/>
                <a:gridCol w="1313426"/>
                <a:gridCol w="1231337"/>
                <a:gridCol w="1477604"/>
              </a:tblGrid>
              <a:tr h="50164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093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082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спортивно-массовых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физкультурно-оздоровительных мероприятий районного и областного значения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658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Новогодней ёлки для инвалидов, детей-инвалидов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82,0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082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в Обществе инвалидов мероприятия, посвященного международному Дню инвалидов, Дней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здоровья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082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районного фестиваля творчества инвалидов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«Добру и пониманию путь открыт»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104,0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846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Фестиваль творчества детей-инвалидов «Будущее для всех»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8469"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Приобретение двух универсальных лестничных подъемников гусеничного типа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846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886,0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700,0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97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ru-RU" altLang="ru-RU" sz="600" smtClean="0">
              <a:solidFill>
                <a:prstClr val="black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594518" y="198822"/>
            <a:ext cx="7921625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жилищно-коммунального хозяйства Уватского муниципального района на 2025-2027 годы</a:t>
            </a:r>
          </a:p>
        </p:txBody>
      </p:sp>
      <p:sp>
        <p:nvSpPr>
          <p:cNvPr id="52231" name="Text Box 453"/>
          <p:cNvSpPr txBox="1">
            <a:spLocks noChangeArrowheads="1"/>
          </p:cNvSpPr>
          <p:nvPr/>
        </p:nvSpPr>
        <p:spPr bwMode="auto">
          <a:xfrm>
            <a:off x="2843808" y="2653095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pic>
        <p:nvPicPr>
          <p:cNvPr id="15476" name="Рисунок 9" descr="358778_vie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44058"/>
            <a:ext cx="2160588" cy="136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 descr="133636766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15415_504x295_dc4e0fbd063fd3d5e43190d3391d6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8634" y="1164124"/>
            <a:ext cx="2304256" cy="14012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6325" y="991446"/>
            <a:ext cx="390085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задачи Программы:</a:t>
            </a:r>
            <a:endParaRPr lang="ru-RU" sz="14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1.Развитие конкуренции на рынке жилищно-коммунальных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2.Обеспечение благоустройства территорий Уватского муниципального района;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3.Развитие новых форм управления жилищным фондом и обеспечение его сохранности;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4.Повышение качества предоставляемых 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5.Устойчивое функционирование муниципальных предприятий жилищно-коммунального хозяйства, обеспечивающих предоставление бесперебойного и качественного теплоснабжения, водоснабжения и водоотведения на территории Уватского муниципального района</a:t>
            </a:r>
            <a:r>
              <a:rPr lang="ru-RU" sz="85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463711"/>
              </p:ext>
            </p:extLst>
          </p:nvPr>
        </p:nvGraphicFramePr>
        <p:xfrm>
          <a:off x="90834" y="2945483"/>
          <a:ext cx="8928992" cy="377964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55570">
                  <a:extLst>
                    <a:ext uri="{9D8B030D-6E8A-4147-A177-3AD203B41FA5}">
                      <a16:colId xmlns="" xmlns:a16="http://schemas.microsoft.com/office/drawing/2014/main" val="1878397758"/>
                    </a:ext>
                  </a:extLst>
                </a:gridCol>
                <a:gridCol w="5104689">
                  <a:extLst>
                    <a:ext uri="{9D8B030D-6E8A-4147-A177-3AD203B41FA5}">
                      <a16:colId xmlns="" xmlns:a16="http://schemas.microsoft.com/office/drawing/2014/main" val="2090501356"/>
                    </a:ext>
                  </a:extLst>
                </a:gridCol>
                <a:gridCol w="781166">
                  <a:extLst>
                    <a:ext uri="{9D8B030D-6E8A-4147-A177-3AD203B41FA5}">
                      <a16:colId xmlns="" xmlns:a16="http://schemas.microsoft.com/office/drawing/2014/main" val="3007743656"/>
                    </a:ext>
                  </a:extLst>
                </a:gridCol>
                <a:gridCol w="870809">
                  <a:extLst>
                    <a:ext uri="{9D8B030D-6E8A-4147-A177-3AD203B41FA5}">
                      <a16:colId xmlns="" xmlns:a16="http://schemas.microsoft.com/office/drawing/2014/main" val="3345275899"/>
                    </a:ext>
                  </a:extLst>
                </a:gridCol>
                <a:gridCol w="835592">
                  <a:extLst>
                    <a:ext uri="{9D8B030D-6E8A-4147-A177-3AD203B41FA5}">
                      <a16:colId xmlns="" xmlns:a16="http://schemas.microsoft.com/office/drawing/2014/main" val="191220478"/>
                    </a:ext>
                  </a:extLst>
                </a:gridCol>
                <a:gridCol w="781166">
                  <a:extLst>
                    <a:ext uri="{9D8B030D-6E8A-4147-A177-3AD203B41FA5}">
                      <a16:colId xmlns="" xmlns:a16="http://schemas.microsoft.com/office/drawing/2014/main" val="2627175362"/>
                    </a:ext>
                  </a:extLst>
                </a:gridCol>
              </a:tblGrid>
              <a:tr h="2836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(план)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тыс.руб.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0473475"/>
                  </a:ext>
                </a:extLst>
              </a:tr>
              <a:tr h="141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1216770"/>
                  </a:ext>
                </a:extLst>
              </a:tr>
              <a:tr h="1418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1222965680"/>
                  </a:ext>
                </a:extLst>
              </a:tr>
              <a:tr h="460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содержание МКУ, созданного в целях обеспечения реализации полномочий ОМС Тюменской области в сфере муниципального хозяйства, в том числе в сфере ЖКХ, благоустройства, содержания и ремонта объектов муниципальной собственности, инженерной инфраструктуры, дорожного хозяйства и иных мероприятий по жизнеобеспечению в Уватском муниципальном районе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19 669,9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21 347,6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21 610,3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22 412,2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0009081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по улучшению материально-технической базы, приобретению имущества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2720766325"/>
                  </a:ext>
                </a:extLst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 количества несанкционированных свалок отходов (мероприятия, направленные на рекультивацию и ликвидацию свалок отходов)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14 545,0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7671517"/>
                  </a:ext>
                </a:extLst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 количества несанкционированных свалок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отходов</a:t>
                      </a:r>
                    </a:p>
                    <a:p>
                      <a:pPr algn="l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(ликвидация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свалки отходов в п.Туртас)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149 932,4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1619371985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реализацию плана природоохранных мероприятий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53 345,2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20 095,0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20 095,0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20 095,0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1705821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мест (площадок) накопления твердых коммунальных отходов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5 356,9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55132308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площадок для сбора крупногабаритных отходов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564,5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5461653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капитального ремонта муниципального жилого фонда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10 314,8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3089945551"/>
                  </a:ext>
                </a:extLst>
              </a:tr>
              <a:tr h="1560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капитального ремонта жилищного фонда Тюменской области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6018422"/>
                  </a:ext>
                </a:extLst>
              </a:tr>
              <a:tr h="279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Уплата взносов на капитальный ремонт общего имущества в многоквартирных домах органами местного самоуправления в НО «Фонд капитального ремонта Тюменской области», как собственниками помещений в многоквартирных домах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2 098,0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2 435,0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2 532,0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2 634,0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4172226084"/>
                  </a:ext>
                </a:extLst>
              </a:tr>
              <a:tr h="9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коммунального хозяйства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2 617,1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2 722,3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4770781"/>
                  </a:ext>
                </a:extLst>
              </a:tr>
              <a:tr h="279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мероприятий по капитальному ремонту, строительству,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реконструкции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объектов коммунального назначения и </a:t>
                      </a:r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благоустройства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(установка блочной станции подготовки питьевой воды в п.Першино Уватского района)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9 000,0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840468552"/>
                  </a:ext>
                </a:extLst>
              </a:tr>
              <a:tr h="1886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устойчивости и эффективности работы инженерных систем и приведению их в техническое исправное состояние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48 396,3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46 834,0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49 316,0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51 486,0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7359262"/>
                  </a:ext>
                </a:extLst>
              </a:tr>
              <a:tr h="1489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174 655,6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249 694,3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99 881,3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102 955,2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91" marR="7091" marT="7091" marB="0" anchor="ctr"/>
                </a:tc>
                <a:extLst>
                  <a:ext uri="{0D108BD9-81ED-4DB2-BD59-A6C34878D82A}">
                    <a16:rowId xmlns="" xmlns:a16="http://schemas.microsoft.com/office/drawing/2014/main" val="1125051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8953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907704" y="260648"/>
            <a:ext cx="5569537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Программы осуществляется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основных показателей</a:t>
            </a:r>
          </a:p>
        </p:txBody>
      </p:sp>
      <p:sp>
        <p:nvSpPr>
          <p:cNvPr id="16388" name="Text Box 1725"/>
          <p:cNvSpPr txBox="1">
            <a:spLocks noChangeArrowheads="1"/>
          </p:cNvSpPr>
          <p:nvPr/>
        </p:nvSpPr>
        <p:spPr bwMode="auto">
          <a:xfrm>
            <a:off x="323528" y="5988477"/>
            <a:ext cx="8561387" cy="7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altLang="ru-RU" sz="1300" b="1" dirty="0" smtClean="0">
                <a:solidFill>
                  <a:srgbClr val="0000CC"/>
                </a:solidFill>
              </a:rPr>
              <a:t>Реализация программы направлена </a:t>
            </a:r>
            <a:r>
              <a:rPr lang="ru-RU" altLang="ru-RU" sz="1300" b="1" dirty="0" smtClean="0">
                <a:solidFill>
                  <a:srgbClr val="0000CC"/>
                </a:solidFill>
                <a:latin typeface="Arial"/>
                <a:cs typeface="Times New Roman"/>
              </a:rPr>
              <a:t>у</a:t>
            </a:r>
            <a:r>
              <a:rPr lang="ru-RU" sz="1300" b="1" dirty="0" smtClean="0">
                <a:solidFill>
                  <a:srgbClr val="0000CC"/>
                </a:solidFill>
                <a:latin typeface="Arial"/>
                <a:ea typeface="Times New Roman"/>
                <a:cs typeface="Times New Roman"/>
              </a:rPr>
              <a:t>довлетворение потребностей населения в качественных жилищно-коммунальных услугах и формирование политики по созданию условий для управления собственниками жилищным фондом</a:t>
            </a:r>
            <a:endParaRPr lang="ru-RU" sz="1300" dirty="0">
              <a:solidFill>
                <a:srgbClr val="0000CC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6" name="Рисунок 10" descr="133636766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673644"/>
              </p:ext>
            </p:extLst>
          </p:nvPr>
        </p:nvGraphicFramePr>
        <p:xfrm>
          <a:off x="355041" y="845420"/>
          <a:ext cx="8529874" cy="5117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551">
                  <a:extLst>
                    <a:ext uri="{9D8B030D-6E8A-4147-A177-3AD203B41FA5}">
                      <a16:colId xmlns="" xmlns:a16="http://schemas.microsoft.com/office/drawing/2014/main" val="3354603211"/>
                    </a:ext>
                  </a:extLst>
                </a:gridCol>
                <a:gridCol w="4896544">
                  <a:extLst>
                    <a:ext uri="{9D8B030D-6E8A-4147-A177-3AD203B41FA5}">
                      <a16:colId xmlns="" xmlns:a16="http://schemas.microsoft.com/office/drawing/2014/main" val="75342929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391494835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37545565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342540229"/>
                    </a:ext>
                  </a:extLst>
                </a:gridCol>
                <a:gridCol w="712515">
                  <a:extLst>
                    <a:ext uri="{9D8B030D-6E8A-4147-A177-3AD203B41FA5}">
                      <a16:colId xmlns="" xmlns:a16="http://schemas.microsoft.com/office/drawing/2014/main" val="3153757146"/>
                    </a:ext>
                  </a:extLst>
                </a:gridCol>
              </a:tblGrid>
              <a:tr h="2734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показателей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8300147"/>
                  </a:ext>
                </a:extLst>
              </a:tr>
              <a:tr h="288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5922105"/>
                  </a:ext>
                </a:extLst>
              </a:tr>
              <a:tr h="1301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организаций коммунального комплекса, осуществляющих производство товаров, оказание услуг по водо-, тепло-, газо-, электроснабжению, водоотведению, очистке сточных вод, утилизации (захоронению) твердых коммунальных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или (муниципального района в уставном капитале которых составляет не более 25 %, в общем числе организаций коммунального комплекса, осуществляющих свою деятельность на территории муниципального района,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2569271"/>
                  </a:ext>
                </a:extLst>
              </a:tr>
              <a:tr h="352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обустройства контейнерных площадок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59,1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74,5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87,0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71432647"/>
                  </a:ext>
                </a:extLst>
              </a:tr>
              <a:tr h="511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общей площади многоквартирных домов, в отношении которых проведен капитальный ремонт в установленный срок в рамках реализации региональной программы капитального ремонта,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6,5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10,4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97763627"/>
                  </a:ext>
                </a:extLst>
              </a:tr>
              <a:tr h="422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площади жилых помещений в сельских населенных пунктах, оборудованной всеми видами благоустройства,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59,0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60,8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61,0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3506341"/>
                  </a:ext>
                </a:extLst>
              </a:tr>
              <a:tr h="815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многоквартирных домов, в которых собственники помещений выбрали и реализуют один из способов управления многоквартирными домами, в общем числе многоквартирных домов, в которых собственники помещений должны выбрать способ управления данными домами,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53,6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56,9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63,0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65,2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3909725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водопроводной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94184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канализационной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3133330"/>
                  </a:ext>
                </a:extLst>
              </a:tr>
              <a:tr h="260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сети теплоснабжения,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080164"/>
                  </a:ext>
                </a:extLst>
              </a:tr>
              <a:tr h="1188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Надежное и бесперебойное теплоснабжение потребителей Уватского муниципального района в отопительном сезоне (количество прекращений подачи тепловой энергии котельной)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31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31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318960" y="0"/>
            <a:ext cx="849600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Муниципальная программа «Переселение граждан из непригодных для проживания жилых помещений и многоквартирных домов, признанных аварийными и подлежащими сносу»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2025-2027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годы»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144" name="Table 2"/>
          <p:cNvGraphicFramePr/>
          <p:nvPr>
            <p:extLst>
              <p:ext uri="{D42A27DB-BD31-4B8C-83A1-F6EECF244321}">
                <p14:modId xmlns:p14="http://schemas.microsoft.com/office/powerpoint/2010/main" val="1887746484"/>
              </p:ext>
            </p:extLst>
          </p:nvPr>
        </p:nvGraphicFramePr>
        <p:xfrm>
          <a:off x="787009" y="1484784"/>
          <a:ext cx="8060760" cy="3240361"/>
        </p:xfrm>
        <a:graphic>
          <a:graphicData uri="http://schemas.openxmlformats.org/drawingml/2006/table">
            <a:tbl>
              <a:tblPr/>
              <a:tblGrid>
                <a:gridCol w="462960"/>
                <a:gridCol w="3374640"/>
                <a:gridCol w="824760"/>
                <a:gridCol w="899640"/>
                <a:gridCol w="824760"/>
                <a:gridCol w="824760"/>
                <a:gridCol w="849240"/>
              </a:tblGrid>
              <a:tr h="45993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№ п/п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Наименования показателя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Единица </a:t>
                      </a:r>
                      <a:r>
                        <a:rPr lang="ru-RU" sz="11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измере-ния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Базовое значение показате-ля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Значение показателей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968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2025 год (оценка)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2026 год (план)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2027 год (план)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</a:tr>
              <a:tr h="1054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площади снесенных аварийных домов в общей площади признанных непригодными и аварийными домов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58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67,1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70,7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77,6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757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аварийного жилья в общем жилищном 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фонде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2,8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2,6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2,2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1,5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45" name="CustomShape 3"/>
          <p:cNvSpPr/>
          <p:nvPr/>
        </p:nvSpPr>
        <p:spPr>
          <a:xfrm>
            <a:off x="539552" y="908720"/>
            <a:ext cx="8424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8288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 dirty="0">
                <a:solidFill>
                  <a:srgbClr val="821A08"/>
                </a:solidFill>
                <a:latin typeface="Trebuchet MS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312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251640" y="116640"/>
            <a:ext cx="8568720" cy="6910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191D34"/>
                </a:solidFill>
                <a:latin typeface="Arial"/>
              </a:rPr>
              <a:t>План мероприятий по реализации муниципальной программы «Переселение граждан из непригодных для проживания жилых помещений и многоквартирных домов, признанных аварийными и подлежащими сносу» на </a:t>
            </a:r>
            <a:r>
              <a:rPr lang="ru-RU" sz="1300" b="1" strike="noStrike" spc="-1" dirty="0" smtClean="0">
                <a:solidFill>
                  <a:srgbClr val="191D34"/>
                </a:solidFill>
                <a:latin typeface="Arial"/>
              </a:rPr>
              <a:t>2025-2027 годы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43835" y="5657490"/>
            <a:ext cx="8707680" cy="52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В результате реализации Программы прогнозируется снижение темпов роста непригодного для проживания жилищного фонда посредством ликвидации существующего на </a:t>
            </a:r>
            <a:r>
              <a:rPr lang="ru-RU" sz="950" b="1" strike="noStrike" spc="-1" dirty="0" smtClean="0">
                <a:solidFill>
                  <a:srgbClr val="191D34"/>
                </a:solidFill>
                <a:latin typeface="Arial"/>
              </a:rPr>
              <a:t>01.01.2024 </a:t>
            </a: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жилищного фонда, признанного в установленном законодательством порядке непригодным для проживания или аварийным и подлежащим сносу</a:t>
            </a:r>
            <a:endParaRPr lang="ru-RU" sz="950" b="0" strike="noStrike" spc="-1" dirty="0">
              <a:latin typeface="Arial"/>
            </a:endParaRPr>
          </a:p>
        </p:txBody>
      </p:sp>
      <p:graphicFrame>
        <p:nvGraphicFramePr>
          <p:cNvPr id="151" name="Table 3"/>
          <p:cNvGraphicFramePr/>
          <p:nvPr>
            <p:extLst>
              <p:ext uri="{D42A27DB-BD31-4B8C-83A1-F6EECF244321}">
                <p14:modId xmlns:p14="http://schemas.microsoft.com/office/powerpoint/2010/main" val="2642563756"/>
              </p:ext>
            </p:extLst>
          </p:nvPr>
        </p:nvGraphicFramePr>
        <p:xfrm>
          <a:off x="108000" y="1124744"/>
          <a:ext cx="8856000" cy="4328135"/>
        </p:xfrm>
        <a:graphic>
          <a:graphicData uri="http://schemas.openxmlformats.org/drawingml/2006/table">
            <a:tbl>
              <a:tblPr/>
              <a:tblGrid>
                <a:gridCol w="5760144"/>
                <a:gridCol w="649645"/>
                <a:gridCol w="878186"/>
                <a:gridCol w="128353"/>
                <a:gridCol w="768992"/>
                <a:gridCol w="670680"/>
              </a:tblGrid>
              <a:tr h="494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Финансовые затраты на реализацию программы (тыс. руб.)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69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2025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(утверждено)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92040">
                <a:tc gridSpan="6"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Цель - ликвидация многоквартирных домов, признанных в установленном порядке аварийными и подлежащими сносу или реконструкции, расположенных в </a:t>
                      </a:r>
                      <a:r>
                        <a:rPr lang="ru-RU" sz="1100" b="1" strike="noStrike" spc="-1" dirty="0" err="1">
                          <a:solidFill>
                            <a:srgbClr val="000000"/>
                          </a:solidFill>
                          <a:latin typeface="Arial"/>
                        </a:rPr>
                        <a:t>Уватском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 муниципальном районе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  <a:tr h="221040">
                <a:tc gridSpan="6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Задача 1. Расселение аварийных многоквартирных домов </a:t>
                      </a:r>
                      <a:endParaRPr lang="ru-RU" sz="1100" b="1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06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Признание жилых помещений непригодными для проживания и многоквартирных домов аварийными и подлежащими сносу или реконструкции, оценка изымаемых жилых помещений, оценка и экспертиза жилых помещений, приобретенных для переселения граждан из аварийного жилищного фонда  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Приобретение (строительство) жилья и переселение граждан из аварийного и непригодного для проживания жилищного фонда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7682,20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0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Консервация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жилых помещений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178920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Задача 2. Снижение доли аварийного жилищного фонда в Уватском муниципальном районе</a:t>
                      </a:r>
                      <a:endParaRPr lang="ru-RU" sz="1100" b="1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07440"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Снос (реконструкция) аварийного и непригодного для проживания жилищного фонда, разработка проектов сноса расселенных домов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5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ИТОГО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5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7 682,20</a:t>
                      </a:r>
                      <a:endParaRPr lang="ru-RU" sz="1100" b="1" strike="noStrike" spc="-50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ru-RU" sz="1100" b="1" strike="noStrike" spc="-50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strike="noStrike" spc="-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strike="noStrike" spc="-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2131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7620000" y="5688013"/>
            <a:ext cx="75723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2"/>
          <p:cNvSpPr/>
          <p:nvPr/>
        </p:nvSpPr>
        <p:spPr>
          <a:xfrm>
            <a:off x="539750" y="404813"/>
            <a:ext cx="7837488" cy="717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туризма                                           в </a:t>
            </a:r>
            <a:r>
              <a:rPr lang="ru-RU" sz="1600" b="1" spc="-1" dirty="0" err="1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 на 2025-2027 годы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628775"/>
            <a:ext cx="272573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7" name="Table 3"/>
          <p:cNvGraphicFramePr/>
          <p:nvPr/>
        </p:nvGraphicFramePr>
        <p:xfrm>
          <a:off x="3203575" y="1277938"/>
          <a:ext cx="4575176" cy="1517650"/>
        </p:xfrm>
        <a:graphic>
          <a:graphicData uri="http://schemas.openxmlformats.org/drawingml/2006/table">
            <a:tbl>
              <a:tblPr/>
              <a:tblGrid>
                <a:gridCol w="1143074"/>
                <a:gridCol w="1145594"/>
                <a:gridCol w="1143074"/>
                <a:gridCol w="1143434"/>
              </a:tblGrid>
              <a:tr h="567904">
                <a:tc gridSpan="4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Общий объем финансирования муниципальной программы, тыс. руб.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5638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2024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200" b="0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9335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999,4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  <p:sp>
        <p:nvSpPr>
          <p:cNvPr id="58" name="CustomShape 4"/>
          <p:cNvSpPr/>
          <p:nvPr/>
        </p:nvSpPr>
        <p:spPr>
          <a:xfrm>
            <a:off x="2700338" y="5688013"/>
            <a:ext cx="5873750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0C779D"/>
                </a:solidFill>
              </a:rPr>
              <a:t>Количество прибывших российских / иностранных туристов и экскурсантов в Уватский муниципальный район 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5145" name="Диаграмма 4"/>
          <p:cNvGraphicFramePr>
            <a:graphicFrameLocks/>
          </p:cNvGraphicFramePr>
          <p:nvPr/>
        </p:nvGraphicFramePr>
        <p:xfrm>
          <a:off x="3397250" y="2898775"/>
          <a:ext cx="4386263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" name="Диаграмма" r:id="rId6" imgW="4404464" imgH="2644056" progId="Excel.Chart.8">
                  <p:embed/>
                </p:oleObj>
              </mc:Choice>
              <mc:Fallback>
                <p:oleObj name="Диаграмма" r:id="rId6" imgW="4404464" imgH="264405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0" y="2898775"/>
                        <a:ext cx="4386263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78912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39750" y="441325"/>
            <a:ext cx="80232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программа: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районе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71821"/>
              </p:ext>
            </p:extLst>
          </p:nvPr>
        </p:nvGraphicFramePr>
        <p:xfrm>
          <a:off x="323528" y="3916839"/>
          <a:ext cx="8568950" cy="2815713"/>
        </p:xfrm>
        <a:graphic>
          <a:graphicData uri="http://schemas.openxmlformats.org/drawingml/2006/table">
            <a:tbl>
              <a:tblPr/>
              <a:tblGrid>
                <a:gridCol w="3665697"/>
                <a:gridCol w="1127106"/>
                <a:gridCol w="944037"/>
                <a:gridCol w="944037"/>
                <a:gridCol w="944037"/>
                <a:gridCol w="944036"/>
              </a:tblGrid>
              <a:tr h="6445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 (оценка)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4518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 розничной торговли в расчете на душу населения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тыс.руб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./чел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605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торговых объектов, расположенных на территории района, внесенных в торговый реестр, в общем количестве таких объектов</a:t>
                      </a: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5235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населения  площадью стационарных торговых объектов (количеством)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  <a:tr h="5908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труднодоступных населенных пунктов товарами первой необходимости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 marL="68579" marR="685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F676"/>
                    </a:solidFill>
                  </a:tcPr>
                </a:tc>
              </a:tr>
            </a:tbl>
          </a:graphicData>
        </a:graphic>
      </p:graphicFrame>
      <p:sp>
        <p:nvSpPr>
          <p:cNvPr id="32811" name="Прямоугольник 9"/>
          <p:cNvSpPr>
            <a:spLocks noChangeArrowheads="1"/>
          </p:cNvSpPr>
          <p:nvPr/>
        </p:nvSpPr>
        <p:spPr bwMode="auto">
          <a:xfrm>
            <a:off x="467544" y="3303197"/>
            <a:ext cx="8064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AD0101"/>
                </a:solidFill>
                <a:cs typeface="Arial" charset="0"/>
              </a:rPr>
              <a:t>Оценка эффективности программы будет проводиться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AD0101"/>
                </a:solidFill>
                <a:cs typeface="Arial" charset="0"/>
              </a:rPr>
              <a:t>с помощью целевых показателей:</a:t>
            </a:r>
          </a:p>
        </p:txBody>
      </p:sp>
      <p:pic>
        <p:nvPicPr>
          <p:cNvPr id="16390" name="Picture 6" descr="https://www.zelenograd.ru/img/e/6/0/e60f8a557b77d28ab6ad43c0a1b5db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1065305"/>
            <a:ext cx="4250630" cy="211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08023251"/>
              </p:ext>
            </p:extLst>
          </p:nvPr>
        </p:nvGraphicFramePr>
        <p:xfrm>
          <a:off x="323529" y="1026101"/>
          <a:ext cx="4176463" cy="215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368358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638" y="333375"/>
            <a:ext cx="80645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районе на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годы»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727212"/>
              </p:ext>
            </p:extLst>
          </p:nvPr>
        </p:nvGraphicFramePr>
        <p:xfrm>
          <a:off x="251520" y="856593"/>
          <a:ext cx="8712969" cy="5396856"/>
        </p:xfrm>
        <a:graphic>
          <a:graphicData uri="http://schemas.openxmlformats.org/drawingml/2006/table">
            <a:tbl>
              <a:tblPr/>
              <a:tblGrid>
                <a:gridCol w="5824840"/>
                <a:gridCol w="988396"/>
                <a:gridCol w="911337"/>
                <a:gridCol w="988396"/>
              </a:tblGrid>
              <a:tr h="430202">
                <a:tc row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(тыс. рублей)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 marL="38435" marR="38435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71699"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435" marR="38435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435" marR="38435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61325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Формирование и ведение торгового реестра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86797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Возмещение</a:t>
                      </a:r>
                      <a:r>
                        <a:rPr kumimoji="0" lang="en-US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 расходов по доставке товаров первой необходимости в труднодоступные населенные пункты (субвенция на поддержку труднодоступных территорий в части обеспечения населения товарами первой необходимости и бытовыми услугами)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Осуществление мер по созданию и функционированию системы  информационного обеспечения  в сфере торговой деятельности на  муниципальном уровне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8"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Финансирование мероприятия осуществляется за счет расходов, предусмотренных на содержание органов местного самоуправления Уватского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843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Информирование населения по актуальным вопросам защиты прав потребителей, размещенных на официальном сайте и в СМИ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Подготовка предложений и замечаний к проектам федеральных, областных и муниципальных нормативных правовых актов в сфере торговли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мониторинга цен на отдельные социально значимые товары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и актуализация схемы размещения нестационарных торговых объектов в районе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287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Ежегодная актуализация дислокации торговых объектов, объектов общественного питания, объектов, оказывающих бытовые услуги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9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проведение ярмарок по реализации сельскохозяйственной продукции и продуктов питания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5098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Актуализация и исполнение административных регламентов по предоставлению муниципальных услуг по вопросам регулирования потребительского рынка</a:t>
                      </a:r>
                    </a:p>
                  </a:txBody>
                  <a:tcPr marL="38435" marR="3843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813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38435" marR="38435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165,9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71774" y="6165304"/>
            <a:ext cx="8280918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100" b="1" dirty="0" smtClean="0">
              <a:ln w="1905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b="1" dirty="0" smtClean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altLang="ru-RU" sz="11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направлена на создание условий </a:t>
            </a: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комплексного  развития  сферы торговли и обеспечения населения района качественными товарами и услугами</a:t>
            </a:r>
            <a:endParaRPr lang="ru-RU" altLang="ru-RU" sz="1100" b="1" dirty="0">
              <a:ln w="1905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0557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398401285"/>
              </p:ext>
            </p:extLst>
          </p:nvPr>
        </p:nvGraphicFramePr>
        <p:xfrm>
          <a:off x="1187624" y="1556792"/>
          <a:ext cx="4322904" cy="321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CustomShape 1"/>
          <p:cNvSpPr/>
          <p:nvPr/>
        </p:nvSpPr>
        <p:spPr>
          <a:xfrm>
            <a:off x="-62640" y="-55440"/>
            <a:ext cx="228600" cy="481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465120" y="432360"/>
            <a:ext cx="8420400" cy="1226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Муниципальная программа </a:t>
            </a:r>
            <a:r>
              <a:rPr lang="ru-RU" sz="15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«Реализация государственной национальной политики                   в </a:t>
            </a:r>
            <a:r>
              <a:rPr lang="ru-RU" sz="1500" b="1" strike="noStrike" spc="-1" dirty="0" err="1" smtClean="0">
                <a:solidFill>
                  <a:srgbClr val="073C65"/>
                </a:solidFill>
                <a:latin typeface="Arial"/>
                <a:ea typeface="DejaVu Sans"/>
              </a:rPr>
              <a:t>Уватском</a:t>
            </a:r>
            <a:r>
              <a:rPr lang="ru-RU" sz="15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 муниципальном районе на  2025-2027 </a:t>
            </a:r>
            <a:r>
              <a:rPr lang="ru-RU" sz="15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годы»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6012000" y="2493000"/>
            <a:ext cx="2203920" cy="2081880"/>
          </a:xfrm>
          <a:prstGeom prst="rect">
            <a:avLst/>
          </a:prstGeom>
          <a:solidFill>
            <a:srgbClr val="E6E8EE"/>
          </a:solidFill>
          <a:ln w="2232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Объем средств муниципального бюджета, направленных на реализацию программы</a:t>
            </a:r>
            <a:endParaRPr lang="ru-RU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(тыс. рублей)</a:t>
            </a:r>
            <a:endParaRPr lang="ru-RU" sz="1200" b="0" strike="noStrike" spc="-1" dirty="0">
              <a:latin typeface="Arial"/>
            </a:endParaRPr>
          </a:p>
        </p:txBody>
      </p:sp>
      <p:pic>
        <p:nvPicPr>
          <p:cNvPr id="57" name="Picture 4"/>
          <p:cNvPicPr/>
          <p:nvPr/>
        </p:nvPicPr>
        <p:blipFill>
          <a:blip r:embed="rId4"/>
          <a:stretch/>
        </p:blipFill>
        <p:spPr>
          <a:xfrm>
            <a:off x="285840" y="5214960"/>
            <a:ext cx="8599680" cy="100188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907518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2025-2027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288" y="6219825"/>
            <a:ext cx="8636000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5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Реализация программы направлена на 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практическое решение вопросов местного значения по участию </a:t>
            </a:r>
            <a:r>
              <a:rPr lang="ru-RU" altLang="ru-RU" sz="95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Уватского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муниципального района в профилактике терроризма, а также в минимизации и (или) ликвидации последствий его проявлений в рамках реализации государственной политики Российской Федерации в области профилактики терроризма</a:t>
            </a:r>
            <a:endParaRPr lang="ru-RU" altLang="ru-RU" sz="95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93263"/>
              </p:ext>
            </p:extLst>
          </p:nvPr>
        </p:nvGraphicFramePr>
        <p:xfrm>
          <a:off x="251520" y="809128"/>
          <a:ext cx="8547422" cy="5032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04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41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9888">
                <a:tc gridSpan="5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Организация и осуществление мероприятий мониторинга политических, социально-экономических и иных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процессов, оказывающих влияние на ситуацию в сфере противодействия терроризму в </a:t>
                      </a:r>
                      <a:r>
                        <a:rPr lang="ru-RU" sz="900" b="0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Уватском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муниципальном районе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Реализация мероприятий, направленных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на выявление причин и условий, а также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угрозообразующих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факторов способствующих проявлениям терроризма (сбор и обобщение информации об общественно-политических, социально-экономических и иных процессах в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Уватском</a:t>
                      </a:r>
                      <a:r>
                        <a:rPr lang="ru-RU" sz="800" b="0" kern="1200" baseline="0" dirty="0" smtClean="0">
                          <a:effectLst/>
                        </a:rPr>
                        <a:t> муниципальном районе, могущих оказать негативное влияние на ситуацию в сфере противодействия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Выработка предложений для АТК </a:t>
                      </a:r>
                      <a:r>
                        <a:rPr lang="ru-RU" sz="800" b="0" kern="1200" dirty="0" err="1" smtClean="0">
                          <a:effectLst/>
                        </a:rPr>
                        <a:t>Уватского</a:t>
                      </a:r>
                      <a:r>
                        <a:rPr lang="ru-RU" sz="800" b="0" kern="1200" dirty="0" smtClean="0">
                          <a:effectLst/>
                        </a:rPr>
                        <a:t> муниципального района, направленных для устранения причин и условий, способствующих формированию социальной базы идеологии терроризма, снижению уровня защищенности потенциальных объектов террористических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посягательств, в том числе мест массового пребывания людей и степени готовности сил и средств, для минимизации и ликвидации последствий террористических проявлений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контроля со стороны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за реализацией принятых мер и обеспечение дальнейшего функционирования Мониторинга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плановых и внеочередных заседаний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АТК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проведенном заседании и направление подписанного протокола заседания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5820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Организация и проведение в </a:t>
                      </a:r>
                      <a:r>
                        <a:rPr lang="ru-RU" sz="900" b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</a:t>
                      </a: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районе мероприятий противодействия идеологии терроризма, в том числе реализация информационно-пропагандистских мероприятий по разъяснению сущности терроризма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его общественной опасности, а также по формированию у граждан неприятия идеологии терроризма путем распространения информационных материалов, печатной продукции, проведения разъяснительной работы и иных мероприятий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мероприятий Комплексного плана противодействия идеологии терроризма в Российской федерации на 2019-2023 годы исполнителями которых являются органы местного самоуправления, а также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проведении мероприятий, организуемых в рамках Комплексного плана исполнительными органами государственной власти Тюменской области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антитеррористической комиссии в Тюменской области (далее – АТК в ТО) информации о исполнении мероприятий Комплексного плана идеологии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общественно профилактических мероприятий по противодействию идеологии терроризма с молодежью (студенты, учащиеся), представителями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национальных сообществ и землячеств, мигрантами.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мероприятиями, количестве проведенных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мероприятий по противодействию идеологии терроризма (в сравнении с аналогичным периодом прошлого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437585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272668"/>
              </p:ext>
            </p:extLst>
          </p:nvPr>
        </p:nvGraphicFramePr>
        <p:xfrm>
          <a:off x="179512" y="116632"/>
          <a:ext cx="8862839" cy="654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04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8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1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37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793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0405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адресных профилактических мероприятий по противодействию идеологии терроризма, в том числе с: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подразделениях по делам несовершеннолетних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освободившимися из мест лишения свободы за совершение преступлений террористической направленности;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отбывающими наказание за совершение преступлений террористической направленности в учреждениях управления ФСИН России по Тюменской области;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бывшими (амнистированными) участниками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родственниками(жены, дети, братья, сестры 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членов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(уничтоженных, действующих, осужденных);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 в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 по подозрению в совершении преступлений экстремистского характера;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лицам получившим религиозное образование за рубежом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адресными профилактическими мероприятиями, количестве проведенных адресных профилактических мероприятий по противодействию идеологии терроризма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1396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размещения в средствах массовой информации материалов антитеррористической направленности, в том числе: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телевидении;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печати;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радиостанциях;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информационных агентствах;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сети интернет;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использованием средств наружной рекламы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аппарат АТК в ТО сведений о количестве размещенных материалов антитеррористической направленности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распространение памяток, буклетов иной агитационной продукции по вопросам профилактики терроризма.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агитационной продукции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подготовки (переподготовки) муниципальных служащих, принимающих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противодействии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муниципальных служащих, прошедших подготовку (переподготовку)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общественно-политических,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культурных и спортивных мероприятий в рамках Дня солидарности в борьбе с терроризмом – 3 сентября.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в рамках Дня солидарности в борьбе с терроризмом мероприятий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6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487676"/>
              </p:ext>
            </p:extLst>
          </p:nvPr>
        </p:nvGraphicFramePr>
        <p:xfrm>
          <a:off x="251520" y="116632"/>
          <a:ext cx="8547422" cy="6709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04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41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95093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415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5637">
                <a:tc>
                  <a:txBody>
                    <a:bodyPr/>
                    <a:lstStyle/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интервью председателя и членов антитеррористической комиссии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антитеррористической тематике для региональных муниципальных средств массовой информации.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Предоствление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интервью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275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выполнения требований к антитеррористической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защишенности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потенциальных объектов террористических посягательств, находящихся в муниципальной собственности, а также в ведении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4178">
                <a:tc>
                  <a:txBody>
                    <a:bodyPr/>
                    <a:lstStyle/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организационных мероприятий по обеспечению антитеррористической защищенности потенциальных объектов террористических посягательств, включая их обследование и категорирование, с учетом степени потенциальной опасности и угрозы совершения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них террористического акта и его возможных последствий.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Ведение (формирование и актуализация) в аппарате антитеррористической комиссии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(далее АТК МО) перечней (реестров) потенциальных объектов террористических посягательств.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Предоставление в аппарат АТК ТО сведений о количестве обследованных, категорированных и паспортизированных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4272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осуществление мероприятий по обеспечению 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приобретение, монтаж, ремонт 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обслуживание систем: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видеонаблюдения и архивации данных;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оповещение и управления эвакуацией;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и управления доступом;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1525,3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2147"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 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600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событие:</a:t>
                      </a: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605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контроля за обеспечением правообладателями потенциальных объектов террористических посягательств, находящихся на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их антитеррористической защищенности,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приобретение, монтаж, ремонт и обслуживание систем: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видеонаблюдения и архивации данных;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оповещение и управления эвакуацией;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контроля и управления доступом;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 защищенности потенциальных объектов террористических посягательств, находящихся в ведении органов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местного самоуправления 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1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860451"/>
              </p:ext>
            </p:extLst>
          </p:nvPr>
        </p:nvGraphicFramePr>
        <p:xfrm>
          <a:off x="251520" y="332656"/>
          <a:ext cx="8547422" cy="51294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04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41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043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год (оценка)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в соответствии с планом, утвержденным председателем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плановых и внеплановых проверок состояния антитеррористической защищенности потенциальных объектов террористических посягательств, расположенных на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проведенных плановых и внеплановых проверок состояния террористической защищенности потенциальных объектов террористических посягательств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актуализации (корректировке) паспортов безопасности потенциальных объектов террористических посягательств.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ТО сведение о количестве актуализированных (откорректированных) паспортов безопасности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5820">
                <a:tc gridSpan="5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Осуществление мероприятий по заблаговременной подготовке муниципальных сил и средств к минимизации и (или) ликвидации последствий террористических проявлений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муниципальных нормативно-правовых актов, регулирующих деятельность в сфере профилактики терроризма, минимизация и (или) ликвидация последствий проявления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и корректировка Плана действий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предупреждению и ликвидации чрезвычайных ситуаций природного и техногенного характера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 расчетов сил и средств, привлекаемых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Уватским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муниципальным районом для минимизации и ликвидации последствий террористического акта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сил и средств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учениях антитеррористического характера, проводимых оперативным штабом в Тюменской области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подготовки населения в области обеспечения безопасности жизнедеятельности, в том числе способам защиты и действиям при возникновении террористической угрозы, в том числе: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Инструктажей и тренировок с муниципальными служащими, персоналом подведомственных учреждений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организаций по действиям, связанными с угрозой совершения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мероприятий в рамках Месячника безопасности в ходе которых обучать учащихся образовательных организаций и учреждений, персонала дошкольных и спортивных учреждений действиям при угрозе или совершении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Руководителей и специалистов ответственных за обеспечение антитеррористической защищенности объектов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2042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по программе, в том числе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1525,3</a:t>
                      </a: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496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1530,3</a:t>
                      </a: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4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2310</TotalTime>
  <Words>7514</Words>
  <Application>Microsoft Office PowerPoint</Application>
  <PresentationFormat>Экран (4:3)</PresentationFormat>
  <Paragraphs>1664</Paragraphs>
  <Slides>45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45</vt:i4>
      </vt:variant>
    </vt:vector>
  </HeadingPairs>
  <TitlesOfParts>
    <vt:vector size="49" baseType="lpstr">
      <vt:lpstr>Воздушный поток</vt:lpstr>
      <vt:lpstr>Лист</vt:lpstr>
      <vt:lpstr>Лист Microsoft Excel 97-2003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Медведевы</dc:creator>
  <cp:lastModifiedBy>Филатова Мария Геннадьевна</cp:lastModifiedBy>
  <cp:revision>365</cp:revision>
  <cp:lastPrinted>2023-11-14T10:25:19Z</cp:lastPrinted>
  <dcterms:created xsi:type="dcterms:W3CDTF">2016-11-15T06:23:41Z</dcterms:created>
  <dcterms:modified xsi:type="dcterms:W3CDTF">2024-11-08T10:59:00Z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46</vt:i4>
  </property>
</Properties>
</file>