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5.xml" ContentType="application/vnd.openxmlformats-officedocument.themeOverr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6520" r:id="rId2"/>
  </p:sldMasterIdLst>
  <p:notesMasterIdLst>
    <p:notesMasterId r:id="rId31"/>
  </p:notesMasterIdLst>
  <p:sldIdLst>
    <p:sldId id="315" r:id="rId3"/>
    <p:sldId id="439" r:id="rId4"/>
    <p:sldId id="311" r:id="rId5"/>
    <p:sldId id="312" r:id="rId6"/>
    <p:sldId id="317" r:id="rId7"/>
    <p:sldId id="318" r:id="rId8"/>
    <p:sldId id="314" r:id="rId9"/>
    <p:sldId id="459" r:id="rId10"/>
    <p:sldId id="460" r:id="rId11"/>
    <p:sldId id="461" r:id="rId12"/>
    <p:sldId id="462" r:id="rId13"/>
    <p:sldId id="463" r:id="rId14"/>
    <p:sldId id="464" r:id="rId15"/>
    <p:sldId id="440" r:id="rId16"/>
    <p:sldId id="465" r:id="rId17"/>
    <p:sldId id="466" r:id="rId18"/>
    <p:sldId id="467" r:id="rId19"/>
    <p:sldId id="468" r:id="rId20"/>
    <p:sldId id="469" r:id="rId21"/>
    <p:sldId id="470" r:id="rId22"/>
    <p:sldId id="471" r:id="rId23"/>
    <p:sldId id="472" r:id="rId24"/>
    <p:sldId id="473" r:id="rId25"/>
    <p:sldId id="474" r:id="rId26"/>
    <p:sldId id="475" r:id="rId27"/>
    <p:sldId id="476" r:id="rId28"/>
    <p:sldId id="477" r:id="rId29"/>
    <p:sldId id="478" r:id="rId30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9900FF"/>
    <a:srgbClr val="FFCC00"/>
    <a:srgbClr val="6600CC"/>
    <a:srgbClr val="99CC00"/>
    <a:srgbClr val="00FFFF"/>
    <a:srgbClr val="993300"/>
    <a:srgbClr val="FF3399"/>
    <a:srgbClr val="33CC33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83416" autoAdjust="0"/>
  </p:normalViewPr>
  <p:slideViewPr>
    <p:cSldViewPr>
      <p:cViewPr varScale="1">
        <p:scale>
          <a:sx n="117" d="100"/>
          <a:sy n="117" d="100"/>
        </p:scale>
        <p:origin x="-20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&#1044;&#1080;&#1072;&#1075;&#1088;&#1072;&#1084;&#1084;&#1072;%20&#1074;%20Microsoft%20PowerPoint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5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7"/>
    </mc:Choice>
    <mc:Fallback>
      <c:style val="4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  <c:spPr>
        <a:noFill/>
      </c:spPr>
    </c:floor>
    <c:sideWall>
      <c:thickness val="0"/>
      <c:spPr>
        <a:noFill/>
      </c:spPr>
    </c:sideWall>
    <c:backWall>
      <c:thickness val="0"/>
      <c:spPr>
        <a:noFill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'мун район 2024-2026'!$B$3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7667367351944503E-2"/>
                  <c:y val="-3.441352044894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8893931287302294E-2"/>
                  <c:y val="-6.8548616549380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0050735719541724E-2"/>
                  <c:y val="-3.60776309407355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 2024-2026'!$C$2:$G$2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'мун район 2024-2026'!$C$3:$G$3</c:f>
              <c:numCache>
                <c:formatCode>#,##0.00</c:formatCode>
                <c:ptCount val="3"/>
                <c:pt idx="0">
                  <c:v>2866788.9</c:v>
                </c:pt>
                <c:pt idx="1">
                  <c:v>2800501.7</c:v>
                </c:pt>
                <c:pt idx="2">
                  <c:v>2905737.5</c:v>
                </c:pt>
              </c:numCache>
            </c:numRef>
          </c:val>
        </c:ser>
        <c:ser>
          <c:idx val="1"/>
          <c:order val="1"/>
          <c:tx>
            <c:strRef>
              <c:f>'мун район 2024-2026'!$B$4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>
              <a:gsLst>
                <a:gs pos="42000">
                  <a:schemeClr val="accent3">
                    <a:lumMod val="75000"/>
                  </a:schemeClr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5.6543068686236687E-2"/>
                  <c:y val="-2.2573711322048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87762904766793E-2"/>
                  <c:y val="-3.3065093038442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4135400771230569E-2"/>
                  <c:y val="-2.9515359875790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'мун район 2024-2026'!$C$2:$G$2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'мун район 2024-2026'!$C$4:$G$4</c:f>
              <c:numCache>
                <c:formatCode>#,##0.00</c:formatCode>
                <c:ptCount val="3"/>
                <c:pt idx="0">
                  <c:v>2906288.1</c:v>
                </c:pt>
                <c:pt idx="1">
                  <c:v>2800501.7</c:v>
                </c:pt>
                <c:pt idx="2">
                  <c:v>2905737.5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063424"/>
        <c:axId val="25064960"/>
        <c:axId val="0"/>
      </c:bar3DChart>
      <c:catAx>
        <c:axId val="25063424"/>
        <c:scaling>
          <c:orientation val="minMax"/>
        </c:scaling>
        <c:delete val="0"/>
        <c:axPos val="b"/>
        <c:majorTickMark val="out"/>
        <c:minorTickMark val="none"/>
        <c:tickLblPos val="nextTo"/>
        <c:crossAx val="25064960"/>
        <c:crosses val="autoZero"/>
        <c:auto val="1"/>
        <c:lblAlgn val="ctr"/>
        <c:lblOffset val="100"/>
        <c:noMultiLvlLbl val="0"/>
      </c:catAx>
      <c:valAx>
        <c:axId val="2506496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#,##0.00" sourceLinked="1"/>
        <c:majorTickMark val="out"/>
        <c:minorTickMark val="none"/>
        <c:tickLblPos val="nextTo"/>
        <c:crossAx val="250634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solidFill>
                <a:sysClr val="windowText" lastClr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2">
          <a:noFill/>
        </a:ln>
      </c:spPr>
    </c:plotArea>
    <c:legend>
      <c:legendPos val="r"/>
      <c:layout>
        <c:manualLayout>
          <c:xMode val="edge"/>
          <c:yMode val="edge"/>
          <c:x val="0.59259259259259256"/>
          <c:y val="6.5259117082533583E-2"/>
          <c:w val="0.3987941429801895"/>
          <c:h val="0.8714011516314778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514993625943671E-3"/>
          <c:y val="5.9201584893644819E-2"/>
          <c:w val="0.63967174551226891"/>
          <c:h val="0.9343712121979465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4972362500181624"/>
          <c:y val="0.10501522086480659"/>
          <c:w val="0.32164180076649468"/>
          <c:h val="0.89498477913519336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956882157898974E-2"/>
          <c:y val="0.11106736644534712"/>
          <c:w val="0.54110636085755026"/>
          <c:h val="0.82157593993243394"/>
        </c:manualLayout>
      </c:layout>
      <c:pie3DChart>
        <c:varyColors val="1"/>
        <c:ser>
          <c:idx val="0"/>
          <c:order val="0"/>
          <c:explosion val="7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92D050"/>
              </a:solidFill>
            </c:spPr>
          </c:dPt>
          <c:dPt>
            <c:idx val="2"/>
            <c:bubble3D val="0"/>
            <c:spPr>
              <a:solidFill>
                <a:srgbClr val="00B0F0"/>
              </a:solidFill>
            </c:spPr>
          </c:dPt>
          <c:dPt>
            <c:idx val="3"/>
            <c:bubble3D val="0"/>
            <c:spPr>
              <a:solidFill>
                <a:srgbClr val="CC00FF"/>
              </a:solidFill>
            </c:spPr>
          </c:dPt>
          <c:dPt>
            <c:idx val="4"/>
            <c:bubble3D val="0"/>
            <c:spPr>
              <a:solidFill>
                <a:srgbClr val="FF0000"/>
              </a:solidFill>
            </c:spPr>
          </c:dPt>
          <c:dPt>
            <c:idx val="5"/>
            <c:bubble3D val="0"/>
            <c:spPr>
              <a:solidFill>
                <a:srgbClr val="00FFCC"/>
              </a:solidFill>
            </c:spPr>
          </c:dPt>
          <c:dPt>
            <c:idx val="6"/>
            <c:bubble3D val="0"/>
            <c:spPr>
              <a:solidFill>
                <a:srgbClr val="FF99FF"/>
              </a:solidFill>
            </c:spPr>
          </c:dPt>
          <c:dPt>
            <c:idx val="7"/>
            <c:bubble3D val="0"/>
            <c:spPr>
              <a:solidFill>
                <a:srgbClr val="0000FF"/>
              </a:solidFill>
            </c:spPr>
          </c:dPt>
          <c:dPt>
            <c:idx val="8"/>
            <c:bubble3D val="0"/>
            <c:spPr>
              <a:solidFill>
                <a:srgbClr val="00CC00"/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724694462754434E-2"/>
                  <c:y val="1.9364196327912562E-2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242570830920481E-2"/>
                  <c:y val="-2.8052904500052839E-2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7284962298982565E-2"/>
                  <c:y val="-4.3210362783005898E-2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7240436569349092E-3"/>
                  <c:y val="-7.2248802956319969E-2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751875681074217E-2"/>
                  <c:y val="-8.3712010140949727E-2"/>
                </c:manualLayout>
              </c:layout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/>
              <c:txPr>
                <a:bodyPr/>
                <a:lstStyle/>
                <a:p>
                  <a:pPr>
                    <a:defRPr>
                      <a:latin typeface="Arial" pitchFamily="34" charset="0"/>
                      <a:cs typeface="Arial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'структ налог ненал 23'!$A$7:$A$20</c:f>
              <c:strCache>
                <c:ptCount val="9"/>
                <c:pt idx="0">
                  <c:v>Налог на доходы физических лиц</c:v>
                </c:pt>
                <c:pt idx="1">
                  <c:v>Акцизы по подакцизным товарам (продукции), производимым на территории Российской Федерации</c:v>
                </c:pt>
                <c:pt idx="2">
                  <c:v>Налоги на совокупный доход</c:v>
                </c:pt>
                <c:pt idx="3">
                  <c:v>Государственная пошлина</c:v>
                </c:pt>
                <c:pt idx="4">
                  <c:v>Доходы от использования имущества, находящегося в государственной и муниципальной собственности</c:v>
                </c:pt>
                <c:pt idx="5">
                  <c:v>Плата за негативное воздействие на окружающую среду</c:v>
                </c:pt>
                <c:pt idx="6">
                  <c:v>Доходы от оказания платных услуг и компенсации затрат государства</c:v>
                </c:pt>
                <c:pt idx="7">
                  <c:v>Доходы от продажи материальных и нематериальных активов</c:v>
                </c:pt>
                <c:pt idx="8">
                  <c:v>Штрафы, санкции, возмещение ущерба</c:v>
                </c:pt>
              </c:strCache>
            </c:strRef>
          </c:cat>
          <c:val>
            <c:numRef>
              <c:f>'структ налог ненал 23'!$B$7:$B$20</c:f>
              <c:numCache>
                <c:formatCode>#,##0.0</c:formatCode>
                <c:ptCount val="9"/>
                <c:pt idx="0">
                  <c:v>875227.7</c:v>
                </c:pt>
                <c:pt idx="1">
                  <c:v>25024.6</c:v>
                </c:pt>
                <c:pt idx="2">
                  <c:v>28482.2</c:v>
                </c:pt>
                <c:pt idx="3">
                  <c:v>3247</c:v>
                </c:pt>
                <c:pt idx="4">
                  <c:v>24064</c:v>
                </c:pt>
                <c:pt idx="5">
                  <c:v>16462</c:v>
                </c:pt>
                <c:pt idx="6">
                  <c:v>2824.2</c:v>
                </c:pt>
                <c:pt idx="7">
                  <c:v>676</c:v>
                </c:pt>
                <c:pt idx="8">
                  <c:v>5878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404237092696837"/>
          <c:y val="5.2679062407852438E-2"/>
          <c:w val="0.33754140736898747"/>
          <c:h val="0.94294802642112818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407407407407407E-2"/>
          <c:w val="0.93888888888888888"/>
          <c:h val="0.83309419655876349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'[Диаграмма в Microsoft PowerPoint]мун район 2026-2028'!$E$24:$G$24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'[Диаграмма в Microsoft PowerPoint]мун район 2026-2028'!$E$25:$G$25</c:f>
              <c:numCache>
                <c:formatCode>#,##0.0</c:formatCode>
                <c:ptCount val="3"/>
                <c:pt idx="0">
                  <c:v>2906288.1</c:v>
                </c:pt>
                <c:pt idx="1">
                  <c:v>2800501.7</c:v>
                </c:pt>
                <c:pt idx="2">
                  <c:v>2905737.5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94094464"/>
        <c:axId val="94091520"/>
        <c:axId val="0"/>
      </c:bar3DChart>
      <c:catAx>
        <c:axId val="94094464"/>
        <c:scaling>
          <c:orientation val="minMax"/>
        </c:scaling>
        <c:delete val="0"/>
        <c:axPos val="b"/>
        <c:majorTickMark val="out"/>
        <c:minorTickMark val="none"/>
        <c:tickLblPos val="nextTo"/>
        <c:crossAx val="94091520"/>
        <c:crosses val="autoZero"/>
        <c:auto val="1"/>
        <c:lblAlgn val="ctr"/>
        <c:lblOffset val="100"/>
        <c:noMultiLvlLbl val="0"/>
      </c:catAx>
      <c:valAx>
        <c:axId val="9409152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940944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999798780778526"/>
          <c:y val="0"/>
          <c:w val="0.33965135608048996"/>
          <c:h val="1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'мун район 2026-2028'!$E$47:$E$57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</c:strCache>
            </c:strRef>
          </c:cat>
          <c:val>
            <c:numRef>
              <c:f>'мун район 2026-2028'!$F$47:$F$57</c:f>
              <c:numCache>
                <c:formatCode>_-* #,##0.0_р_._-;\-* #,##0.0_р_._-;_-* "-"?_р_._-;_-@_-</c:formatCode>
                <c:ptCount val="10"/>
                <c:pt idx="0">
                  <c:v>287646.40000000002</c:v>
                </c:pt>
                <c:pt idx="1">
                  <c:v>5402</c:v>
                </c:pt>
                <c:pt idx="2">
                  <c:v>19679.8</c:v>
                </c:pt>
                <c:pt idx="3">
                  <c:v>193580.6</c:v>
                </c:pt>
                <c:pt idx="4">
                  <c:v>125994.6</c:v>
                </c:pt>
                <c:pt idx="5">
                  <c:v>3323</c:v>
                </c:pt>
                <c:pt idx="6">
                  <c:v>1338435.3999999999</c:v>
                </c:pt>
                <c:pt idx="7">
                  <c:v>349768.9</c:v>
                </c:pt>
                <c:pt idx="8">
                  <c:v>121696.4</c:v>
                </c:pt>
                <c:pt idx="9">
                  <c:v>460761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368197725284337"/>
          <c:y val="7.1635956183757265E-3"/>
          <c:w val="0.35335694765988573"/>
          <c:h val="0.99283640438162424"/>
        </c:manualLayout>
      </c:layout>
      <c:overlay val="0"/>
      <c:txPr>
        <a:bodyPr/>
        <a:lstStyle/>
        <a:p>
          <a:pPr>
            <a:defRPr sz="800" kern="0" baseline="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'[Диаграмма в Microsoft PowerPoint]Социальная сфера'!$A$2</c:f>
              <c:strCache>
                <c:ptCount val="1"/>
                <c:pt idx="0">
                  <c:v>Расходы на социальную сферу</c:v>
                </c:pt>
              </c:strCache>
            </c:strRef>
          </c:tx>
          <c:invertIfNegative val="0"/>
          <c:cat>
            <c:strRef>
              <c:f>'[Диаграмма в Microsoft PowerPoint]Социальная сфера'!$B$1:$D$1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'[Диаграмма в Microsoft PowerPoint]Социальная сфера'!$B$2:$D$2</c:f>
              <c:numCache>
                <c:formatCode>#,##0.00</c:formatCode>
                <c:ptCount val="3"/>
                <c:pt idx="0">
                  <c:v>2270661.7999999998</c:v>
                </c:pt>
                <c:pt idx="1">
                  <c:v>2143231.5</c:v>
                </c:pt>
                <c:pt idx="2">
                  <c:v>2175819.2000000002</c:v>
                </c:pt>
              </c:numCache>
            </c:numRef>
          </c:val>
        </c:ser>
        <c:ser>
          <c:idx val="1"/>
          <c:order val="1"/>
          <c:tx>
            <c:strRef>
              <c:f>'[Диаграмма в Microsoft PowerPoint]Социальная сфера'!$A$3</c:f>
              <c:strCache>
                <c:ptCount val="1"/>
                <c:pt idx="0">
                  <c:v>Расходы местного бюджета</c:v>
                </c:pt>
              </c:strCache>
            </c:strRef>
          </c:tx>
          <c:invertIfNegative val="0"/>
          <c:cat>
            <c:strRef>
              <c:f>'[Диаграмма в Microsoft PowerPoint]Социальная сфера'!$B$1:$D$1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'[Диаграмма в Microsoft PowerPoint]Социальная сфера'!$B$3:$D$3</c:f>
              <c:numCache>
                <c:formatCode>#,##0.00</c:formatCode>
                <c:ptCount val="3"/>
                <c:pt idx="0">
                  <c:v>2906288.1</c:v>
                </c:pt>
                <c:pt idx="1">
                  <c:v>2800501.7</c:v>
                </c:pt>
                <c:pt idx="2">
                  <c:v>2905737.5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17698560"/>
        <c:axId val="117700096"/>
        <c:axId val="0"/>
      </c:bar3DChart>
      <c:catAx>
        <c:axId val="117698560"/>
        <c:scaling>
          <c:orientation val="minMax"/>
        </c:scaling>
        <c:delete val="0"/>
        <c:axPos val="b"/>
        <c:majorTickMark val="out"/>
        <c:minorTickMark val="none"/>
        <c:tickLblPos val="nextTo"/>
        <c:crossAx val="117700096"/>
        <c:crosses val="autoZero"/>
        <c:auto val="1"/>
        <c:lblAlgn val="ctr"/>
        <c:lblOffset val="100"/>
        <c:noMultiLvlLbl val="0"/>
      </c:catAx>
      <c:valAx>
        <c:axId val="117700096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117698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1"/>
            <c:bubble3D val="0"/>
            <c:spPr>
              <a:solidFill>
                <a:srgbClr val="00CC00"/>
              </a:solidFill>
            </c:spPr>
          </c:dPt>
          <c:dPt>
            <c:idx val="2"/>
            <c:bubble3D val="0"/>
            <c:spPr>
              <a:solidFill>
                <a:srgbClr val="FF99FF"/>
              </a:solidFill>
            </c:spPr>
          </c:dPt>
          <c:dPt>
            <c:idx val="3"/>
            <c:bubble3D val="0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15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'структ безв'!$A$21:$A$24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'структ безв'!$B$21:$B$24</c:f>
              <c:numCache>
                <c:formatCode>#,##0.0</c:formatCode>
                <c:ptCount val="4"/>
                <c:pt idx="0">
                  <c:v>1935313.0999999999</c:v>
                </c:pt>
                <c:pt idx="1">
                  <c:v>1988604.2</c:v>
                </c:pt>
                <c:pt idx="2">
                  <c:v>1855779.4</c:v>
                </c:pt>
                <c:pt idx="3">
                  <c:v>1919522.7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7076979157883774"/>
          <c:y val="0.13556478962053969"/>
          <c:w val="8.653598854587724E-2"/>
          <c:h val="0.76603220584212328"/>
        </c:manualLayout>
      </c:layout>
      <c:overlay val="0"/>
      <c:txPr>
        <a:bodyPr/>
        <a:lstStyle/>
        <a:p>
          <a:pPr>
            <a:defRPr sz="13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C9C6D-6A51-4247-87A4-1575277B074F}" type="doc">
      <dgm:prSet loTypeId="urn:microsoft.com/office/officeart/2005/8/layout/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627A623-F456-49E6-9CEE-DAA3672B5407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2000" b="0" dirty="0" smtClean="0">
              <a:solidFill>
                <a:schemeClr val="tx1"/>
              </a:solidFill>
              <a:effectLst/>
            </a:rPr>
            <a:t>Составление проекта бюджета</a:t>
          </a:r>
          <a:endParaRPr lang="ru-RU" sz="2000" b="0" dirty="0">
            <a:solidFill>
              <a:schemeClr val="tx1"/>
            </a:solidFill>
            <a:effectLst/>
          </a:endParaRPr>
        </a:p>
      </dgm:t>
    </dgm:pt>
    <dgm:pt modelId="{43C58825-5F4F-41D0-8178-5355F73EDE80}" type="parTrans" cxnId="{CD932D36-ABBF-4337-950C-C43E95D7B95B}">
      <dgm:prSet/>
      <dgm:spPr/>
      <dgm:t>
        <a:bodyPr/>
        <a:lstStyle/>
        <a:p>
          <a:endParaRPr lang="ru-RU"/>
        </a:p>
      </dgm:t>
    </dgm:pt>
    <dgm:pt modelId="{56A9D455-555B-45DB-96CC-EC3F93F05754}" type="sibTrans" cxnId="{CD932D36-ABBF-4337-950C-C43E95D7B95B}">
      <dgm:prSet/>
      <dgm:spPr/>
      <dgm:t>
        <a:bodyPr/>
        <a:lstStyle/>
        <a:p>
          <a:endParaRPr lang="ru-RU"/>
        </a:p>
      </dgm:t>
    </dgm:pt>
    <dgm:pt modelId="{218221A9-4C38-4F17-9344-04F7516440AE}">
      <dgm:prSet phldrT="[Текст]" custT="1"/>
      <dgm:spPr>
        <a:solidFill>
          <a:srgbClr val="FFCC00"/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Рассмотрение проекта бюджета</a:t>
          </a:r>
          <a:endParaRPr lang="ru-RU" sz="2000" dirty="0">
            <a:solidFill>
              <a:schemeClr val="tx1"/>
            </a:solidFill>
          </a:endParaRPr>
        </a:p>
      </dgm:t>
    </dgm:pt>
    <dgm:pt modelId="{E5A5589F-096F-4E3E-A1BC-D49273B72AB3}" type="parTrans" cxnId="{7342DC98-6593-45FB-BEF6-36BB73B11D0F}">
      <dgm:prSet/>
      <dgm:spPr/>
      <dgm:t>
        <a:bodyPr/>
        <a:lstStyle/>
        <a:p>
          <a:endParaRPr lang="ru-RU"/>
        </a:p>
      </dgm:t>
    </dgm:pt>
    <dgm:pt modelId="{657C3D9B-04F0-4444-8786-4E19562DC442}" type="sibTrans" cxnId="{7342DC98-6593-45FB-BEF6-36BB73B11D0F}">
      <dgm:prSet/>
      <dgm:spPr/>
      <dgm:t>
        <a:bodyPr/>
        <a:lstStyle/>
        <a:p>
          <a:endParaRPr lang="ru-RU"/>
        </a:p>
      </dgm:t>
    </dgm:pt>
    <dgm:pt modelId="{47DE6AAF-E77F-41E5-887E-2B759008892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Утверждение проекта бюджета</a:t>
          </a:r>
          <a:endParaRPr lang="ru-RU" sz="2000" dirty="0">
            <a:solidFill>
              <a:schemeClr val="tx1"/>
            </a:solidFill>
          </a:endParaRPr>
        </a:p>
      </dgm:t>
    </dgm:pt>
    <dgm:pt modelId="{67AA7693-4FDD-4AA4-B51C-652E8B28A79E}" type="parTrans" cxnId="{0E446707-9453-4FD4-BC78-351F1BEE3AFF}">
      <dgm:prSet/>
      <dgm:spPr/>
      <dgm:t>
        <a:bodyPr/>
        <a:lstStyle/>
        <a:p>
          <a:endParaRPr lang="ru-RU"/>
        </a:p>
      </dgm:t>
    </dgm:pt>
    <dgm:pt modelId="{D78296D0-EE61-4F7A-BB83-B29F5D0FAF2E}" type="sibTrans" cxnId="{0E446707-9453-4FD4-BC78-351F1BEE3AFF}">
      <dgm:prSet/>
      <dgm:spPr/>
      <dgm:t>
        <a:bodyPr/>
        <a:lstStyle/>
        <a:p>
          <a:endParaRPr lang="ru-RU"/>
        </a:p>
      </dgm:t>
    </dgm:pt>
    <dgm:pt modelId="{D4C136E3-2B52-41D4-B355-0A631098C734}">
      <dgm:prSet custT="1"/>
      <dgm:spPr/>
      <dgm:t>
        <a:bodyPr/>
        <a:lstStyle/>
        <a:p>
          <a:endParaRPr lang="ru-RU" sz="1800" dirty="0"/>
        </a:p>
      </dgm:t>
    </dgm:pt>
    <dgm:pt modelId="{CAAEC522-1EE6-477C-9315-13D95161B2C6}" type="parTrans" cxnId="{DDA24827-781D-420A-805A-95362DA8B5C9}">
      <dgm:prSet/>
      <dgm:spPr/>
      <dgm:t>
        <a:bodyPr/>
        <a:lstStyle/>
        <a:p>
          <a:endParaRPr lang="ru-RU"/>
        </a:p>
      </dgm:t>
    </dgm:pt>
    <dgm:pt modelId="{542ED1C8-C58B-46C1-8B4B-217383B74ED8}" type="sibTrans" cxnId="{DDA24827-781D-420A-805A-95362DA8B5C9}">
      <dgm:prSet/>
      <dgm:spPr/>
      <dgm:t>
        <a:bodyPr/>
        <a:lstStyle/>
        <a:p>
          <a:endParaRPr lang="ru-RU"/>
        </a:p>
      </dgm:t>
    </dgm:pt>
    <dgm:pt modelId="{4EDB460E-EA2F-4B80-AEEC-65936D828CCA}" type="pres">
      <dgm:prSet presAssocID="{F72C9C6D-6A51-4247-87A4-1575277B074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3CDFDD-DB88-40D3-B31F-08B0A5D02257}" type="pres">
      <dgm:prSet presAssocID="{9627A623-F456-49E6-9CEE-DAA3672B5407}" presName="parentLin" presStyleCnt="0"/>
      <dgm:spPr/>
    </dgm:pt>
    <dgm:pt modelId="{E7FC8D2D-AAE0-49BA-AE07-D93E3B7B6599}" type="pres">
      <dgm:prSet presAssocID="{9627A623-F456-49E6-9CEE-DAA3672B540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8FFED77-E205-4786-9C92-75818F45B3C3}" type="pres">
      <dgm:prSet presAssocID="{9627A623-F456-49E6-9CEE-DAA3672B5407}" presName="parentText" presStyleLbl="node1" presStyleIdx="0" presStyleCnt="3" custScaleX="39494" custScaleY="98035" custLinFactX="-612" custLinFactNeighborX="-100000" custLinFactNeighborY="298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FCF280-A800-4A52-9348-48B5CE864AA0}" type="pres">
      <dgm:prSet presAssocID="{9627A623-F456-49E6-9CEE-DAA3672B5407}" presName="negativeSpace" presStyleCnt="0"/>
      <dgm:spPr/>
    </dgm:pt>
    <dgm:pt modelId="{3F006C1C-44CC-40A3-93A0-4C77B17DE774}" type="pres">
      <dgm:prSet presAssocID="{9627A623-F456-49E6-9CEE-DAA3672B5407}" presName="childText" presStyleLbl="conFgAcc1" presStyleIdx="0" presStyleCnt="3" custScaleY="98716" custLinFactNeighborX="21" custLinFactNeighborY="-149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434631-6144-4228-8D06-27AB84B1D686}" type="pres">
      <dgm:prSet presAssocID="{56A9D455-555B-45DB-96CC-EC3F93F05754}" presName="spaceBetweenRectangles" presStyleCnt="0"/>
      <dgm:spPr/>
    </dgm:pt>
    <dgm:pt modelId="{A0BDE4B3-C4CF-48C6-9A36-500B2C3489D7}" type="pres">
      <dgm:prSet presAssocID="{218221A9-4C38-4F17-9344-04F7516440AE}" presName="parentLin" presStyleCnt="0"/>
      <dgm:spPr/>
    </dgm:pt>
    <dgm:pt modelId="{A8C73946-C8F9-4786-96E6-D3060C361670}" type="pres">
      <dgm:prSet presAssocID="{218221A9-4C38-4F17-9344-04F7516440A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6F08A94-15C6-481E-9154-B20A5FEF7382}" type="pres">
      <dgm:prSet presAssocID="{218221A9-4C38-4F17-9344-04F7516440AE}" presName="parentText" presStyleLbl="node1" presStyleIdx="1" presStyleCnt="3" custScaleX="39494" custScaleY="98035" custLinFactX="-612" custLinFactNeighborX="-100000" custLinFactNeighborY="553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7E01B-2FE7-4714-993D-04B86A559172}" type="pres">
      <dgm:prSet presAssocID="{218221A9-4C38-4F17-9344-04F7516440AE}" presName="negativeSpace" presStyleCnt="0"/>
      <dgm:spPr/>
    </dgm:pt>
    <dgm:pt modelId="{82E27E00-3670-49D0-864C-CE6F328784BA}" type="pres">
      <dgm:prSet presAssocID="{218221A9-4C38-4F17-9344-04F7516440AE}" presName="childText" presStyleLbl="conFgAcc1" presStyleIdx="1" presStyleCnt="3" custScaleY="141027">
        <dgm:presLayoutVars>
          <dgm:bulletEnabled val="1"/>
        </dgm:presLayoutVars>
      </dgm:prSet>
      <dgm:spPr/>
    </dgm:pt>
    <dgm:pt modelId="{4FBEA8CE-36EC-4653-AD90-08F2B7C28F2F}" type="pres">
      <dgm:prSet presAssocID="{657C3D9B-04F0-4444-8786-4E19562DC442}" presName="spaceBetweenRectangles" presStyleCnt="0"/>
      <dgm:spPr/>
    </dgm:pt>
    <dgm:pt modelId="{AB243640-CBD1-43F3-9550-87CD853188CF}" type="pres">
      <dgm:prSet presAssocID="{47DE6AAF-E77F-41E5-887E-2B7590088927}" presName="parentLin" presStyleCnt="0"/>
      <dgm:spPr/>
    </dgm:pt>
    <dgm:pt modelId="{537D21AA-C489-45EE-A8B2-F1889B87C301}" type="pres">
      <dgm:prSet presAssocID="{47DE6AAF-E77F-41E5-887E-2B759008892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6324098-4C94-444C-ACA4-D91C5374D090}" type="pres">
      <dgm:prSet presAssocID="{47DE6AAF-E77F-41E5-887E-2B7590088927}" presName="parentText" presStyleLbl="node1" presStyleIdx="2" presStyleCnt="3" custScaleX="39494" custScaleY="98035" custLinFactNeighborX="-91182" custLinFactNeighborY="574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59D56-97BB-4716-9C87-9D28D85A49EB}" type="pres">
      <dgm:prSet presAssocID="{47DE6AAF-E77F-41E5-887E-2B7590088927}" presName="negativeSpace" presStyleCnt="0"/>
      <dgm:spPr/>
    </dgm:pt>
    <dgm:pt modelId="{68FB6DFD-8703-4046-9703-C2FCDB4EF6BF}" type="pres">
      <dgm:prSet presAssocID="{47DE6AAF-E77F-41E5-887E-2B7590088927}" presName="childText" presStyleLbl="conFgAcc1" presStyleIdx="2" presStyleCnt="3" custScaleY="138963" custLinFactNeighborX="205" custLinFactNeighborY="38586">
        <dgm:presLayoutVars>
          <dgm:bulletEnabled val="1"/>
        </dgm:presLayoutVars>
      </dgm:prSet>
      <dgm:spPr/>
    </dgm:pt>
  </dgm:ptLst>
  <dgm:cxnLst>
    <dgm:cxn modelId="{7342DC98-6593-45FB-BEF6-36BB73B11D0F}" srcId="{F72C9C6D-6A51-4247-87A4-1575277B074F}" destId="{218221A9-4C38-4F17-9344-04F7516440AE}" srcOrd="1" destOrd="0" parTransId="{E5A5589F-096F-4E3E-A1BC-D49273B72AB3}" sibTransId="{657C3D9B-04F0-4444-8786-4E19562DC442}"/>
    <dgm:cxn modelId="{72D84A46-CF72-4F96-88AC-694FADF83DE1}" type="presOf" srcId="{218221A9-4C38-4F17-9344-04F7516440AE}" destId="{A8C73946-C8F9-4786-96E6-D3060C361670}" srcOrd="0" destOrd="0" presId="urn:microsoft.com/office/officeart/2005/8/layout/list1"/>
    <dgm:cxn modelId="{0E446707-9453-4FD4-BC78-351F1BEE3AFF}" srcId="{F72C9C6D-6A51-4247-87A4-1575277B074F}" destId="{47DE6AAF-E77F-41E5-887E-2B7590088927}" srcOrd="2" destOrd="0" parTransId="{67AA7693-4FDD-4AA4-B51C-652E8B28A79E}" sibTransId="{D78296D0-EE61-4F7A-BB83-B29F5D0FAF2E}"/>
    <dgm:cxn modelId="{DA47968A-1DEC-4F82-A142-A262F9AD292E}" type="presOf" srcId="{9627A623-F456-49E6-9CEE-DAA3672B5407}" destId="{E7FC8D2D-AAE0-49BA-AE07-D93E3B7B6599}" srcOrd="0" destOrd="0" presId="urn:microsoft.com/office/officeart/2005/8/layout/list1"/>
    <dgm:cxn modelId="{4CFF35B6-893B-4789-BB25-70426ED32C3B}" type="presOf" srcId="{47DE6AAF-E77F-41E5-887E-2B7590088927}" destId="{B6324098-4C94-444C-ACA4-D91C5374D090}" srcOrd="1" destOrd="0" presId="urn:microsoft.com/office/officeart/2005/8/layout/list1"/>
    <dgm:cxn modelId="{94430C8D-1D9F-49FD-B116-35608D1A30BE}" type="presOf" srcId="{218221A9-4C38-4F17-9344-04F7516440AE}" destId="{26F08A94-15C6-481E-9154-B20A5FEF7382}" srcOrd="1" destOrd="0" presId="urn:microsoft.com/office/officeart/2005/8/layout/list1"/>
    <dgm:cxn modelId="{352EE777-CF5E-4C98-BAEC-634E44DFC7FF}" type="presOf" srcId="{9627A623-F456-49E6-9CEE-DAA3672B5407}" destId="{F8FFED77-E205-4786-9C92-75818F45B3C3}" srcOrd="1" destOrd="0" presId="urn:microsoft.com/office/officeart/2005/8/layout/list1"/>
    <dgm:cxn modelId="{DDA24827-781D-420A-805A-95362DA8B5C9}" srcId="{9627A623-F456-49E6-9CEE-DAA3672B5407}" destId="{D4C136E3-2B52-41D4-B355-0A631098C734}" srcOrd="0" destOrd="0" parTransId="{CAAEC522-1EE6-477C-9315-13D95161B2C6}" sibTransId="{542ED1C8-C58B-46C1-8B4B-217383B74ED8}"/>
    <dgm:cxn modelId="{B57002FD-3A8D-4080-A6D9-C5DD3E7DA0E1}" type="presOf" srcId="{D4C136E3-2B52-41D4-B355-0A631098C734}" destId="{3F006C1C-44CC-40A3-93A0-4C77B17DE774}" srcOrd="0" destOrd="0" presId="urn:microsoft.com/office/officeart/2005/8/layout/list1"/>
    <dgm:cxn modelId="{CD932D36-ABBF-4337-950C-C43E95D7B95B}" srcId="{F72C9C6D-6A51-4247-87A4-1575277B074F}" destId="{9627A623-F456-49E6-9CEE-DAA3672B5407}" srcOrd="0" destOrd="0" parTransId="{43C58825-5F4F-41D0-8178-5355F73EDE80}" sibTransId="{56A9D455-555B-45DB-96CC-EC3F93F05754}"/>
    <dgm:cxn modelId="{51170936-564C-464A-84DE-3F8EF23C49D3}" type="presOf" srcId="{F72C9C6D-6A51-4247-87A4-1575277B074F}" destId="{4EDB460E-EA2F-4B80-AEEC-65936D828CCA}" srcOrd="0" destOrd="0" presId="urn:microsoft.com/office/officeart/2005/8/layout/list1"/>
    <dgm:cxn modelId="{12EC8036-6E68-4A80-8AB4-69740E97F869}" type="presOf" srcId="{47DE6AAF-E77F-41E5-887E-2B7590088927}" destId="{537D21AA-C489-45EE-A8B2-F1889B87C301}" srcOrd="0" destOrd="0" presId="urn:microsoft.com/office/officeart/2005/8/layout/list1"/>
    <dgm:cxn modelId="{FFB8E991-1B9E-4D84-A3FA-21F2DED91467}" type="presParOf" srcId="{4EDB460E-EA2F-4B80-AEEC-65936D828CCA}" destId="{A43CDFDD-DB88-40D3-B31F-08B0A5D02257}" srcOrd="0" destOrd="0" presId="urn:microsoft.com/office/officeart/2005/8/layout/list1"/>
    <dgm:cxn modelId="{7241D009-F051-40C7-8087-C0954059A01C}" type="presParOf" srcId="{A43CDFDD-DB88-40D3-B31F-08B0A5D02257}" destId="{E7FC8D2D-AAE0-49BA-AE07-D93E3B7B6599}" srcOrd="0" destOrd="0" presId="urn:microsoft.com/office/officeart/2005/8/layout/list1"/>
    <dgm:cxn modelId="{4C694CB8-B21F-4B7B-A9AE-635262391F7F}" type="presParOf" srcId="{A43CDFDD-DB88-40D3-B31F-08B0A5D02257}" destId="{F8FFED77-E205-4786-9C92-75818F45B3C3}" srcOrd="1" destOrd="0" presId="urn:microsoft.com/office/officeart/2005/8/layout/list1"/>
    <dgm:cxn modelId="{25DE7D3A-39D1-4370-94AA-5A0F9645EE06}" type="presParOf" srcId="{4EDB460E-EA2F-4B80-AEEC-65936D828CCA}" destId="{75FCF280-A800-4A52-9348-48B5CE864AA0}" srcOrd="1" destOrd="0" presId="urn:microsoft.com/office/officeart/2005/8/layout/list1"/>
    <dgm:cxn modelId="{BD722B4E-067E-4939-9560-24ED1164FE04}" type="presParOf" srcId="{4EDB460E-EA2F-4B80-AEEC-65936D828CCA}" destId="{3F006C1C-44CC-40A3-93A0-4C77B17DE774}" srcOrd="2" destOrd="0" presId="urn:microsoft.com/office/officeart/2005/8/layout/list1"/>
    <dgm:cxn modelId="{24A45B9B-2B92-423E-A796-63772729ECD4}" type="presParOf" srcId="{4EDB460E-EA2F-4B80-AEEC-65936D828CCA}" destId="{DB434631-6144-4228-8D06-27AB84B1D686}" srcOrd="3" destOrd="0" presId="urn:microsoft.com/office/officeart/2005/8/layout/list1"/>
    <dgm:cxn modelId="{20D75650-7D7D-451B-A47F-D64789321174}" type="presParOf" srcId="{4EDB460E-EA2F-4B80-AEEC-65936D828CCA}" destId="{A0BDE4B3-C4CF-48C6-9A36-500B2C3489D7}" srcOrd="4" destOrd="0" presId="urn:microsoft.com/office/officeart/2005/8/layout/list1"/>
    <dgm:cxn modelId="{30980C45-D46C-4820-8D75-7ED4E6F555AC}" type="presParOf" srcId="{A0BDE4B3-C4CF-48C6-9A36-500B2C3489D7}" destId="{A8C73946-C8F9-4786-96E6-D3060C361670}" srcOrd="0" destOrd="0" presId="urn:microsoft.com/office/officeart/2005/8/layout/list1"/>
    <dgm:cxn modelId="{F7FA80DB-B6B5-4A9F-95A4-F995A9CD2279}" type="presParOf" srcId="{A0BDE4B3-C4CF-48C6-9A36-500B2C3489D7}" destId="{26F08A94-15C6-481E-9154-B20A5FEF7382}" srcOrd="1" destOrd="0" presId="urn:microsoft.com/office/officeart/2005/8/layout/list1"/>
    <dgm:cxn modelId="{F0CA837F-4BCC-419A-A90E-7401AF82B0B9}" type="presParOf" srcId="{4EDB460E-EA2F-4B80-AEEC-65936D828CCA}" destId="{01F7E01B-2FE7-4714-993D-04B86A559172}" srcOrd="5" destOrd="0" presId="urn:microsoft.com/office/officeart/2005/8/layout/list1"/>
    <dgm:cxn modelId="{9D6F8B95-FB0E-4D3B-96F6-83AD3753125F}" type="presParOf" srcId="{4EDB460E-EA2F-4B80-AEEC-65936D828CCA}" destId="{82E27E00-3670-49D0-864C-CE6F328784BA}" srcOrd="6" destOrd="0" presId="urn:microsoft.com/office/officeart/2005/8/layout/list1"/>
    <dgm:cxn modelId="{14AD0B56-8BFE-44CE-97B8-0F35D91DD2F9}" type="presParOf" srcId="{4EDB460E-EA2F-4B80-AEEC-65936D828CCA}" destId="{4FBEA8CE-36EC-4653-AD90-08F2B7C28F2F}" srcOrd="7" destOrd="0" presId="urn:microsoft.com/office/officeart/2005/8/layout/list1"/>
    <dgm:cxn modelId="{B6FF2542-A1C6-4E60-9A49-DF963F30F746}" type="presParOf" srcId="{4EDB460E-EA2F-4B80-AEEC-65936D828CCA}" destId="{AB243640-CBD1-43F3-9550-87CD853188CF}" srcOrd="8" destOrd="0" presId="urn:microsoft.com/office/officeart/2005/8/layout/list1"/>
    <dgm:cxn modelId="{D6C356D9-63A4-4FDE-843F-9F6A1BD00753}" type="presParOf" srcId="{AB243640-CBD1-43F3-9550-87CD853188CF}" destId="{537D21AA-C489-45EE-A8B2-F1889B87C301}" srcOrd="0" destOrd="0" presId="urn:microsoft.com/office/officeart/2005/8/layout/list1"/>
    <dgm:cxn modelId="{10700963-29C2-470A-999E-1F99C2AD7C64}" type="presParOf" srcId="{AB243640-CBD1-43F3-9550-87CD853188CF}" destId="{B6324098-4C94-444C-ACA4-D91C5374D090}" srcOrd="1" destOrd="0" presId="urn:microsoft.com/office/officeart/2005/8/layout/list1"/>
    <dgm:cxn modelId="{8DDDD7F3-2EE7-4100-A9E5-6C93732A679F}" type="presParOf" srcId="{4EDB460E-EA2F-4B80-AEEC-65936D828CCA}" destId="{A0859D56-97BB-4716-9C87-9D28D85A49EB}" srcOrd="9" destOrd="0" presId="urn:microsoft.com/office/officeart/2005/8/layout/list1"/>
    <dgm:cxn modelId="{E7BC5BDB-18EB-459D-9FAC-40A77DD81B0D}" type="presParOf" srcId="{4EDB460E-EA2F-4B80-AEEC-65936D828CCA}" destId="{68FB6DFD-8703-4046-9703-C2FCDB4EF6B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06C1C-44CC-40A3-93A0-4C77B17DE774}">
      <dsp:nvSpPr>
        <dsp:cNvPr id="0" name=""/>
        <dsp:cNvSpPr/>
      </dsp:nvSpPr>
      <dsp:spPr>
        <a:xfrm>
          <a:off x="0" y="500774"/>
          <a:ext cx="8280920" cy="87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2691" tIns="728980" rIns="642691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/>
        </a:p>
      </dsp:txBody>
      <dsp:txXfrm>
        <a:off x="0" y="500774"/>
        <a:ext cx="8280920" cy="870675"/>
      </dsp:txXfrm>
    </dsp:sp>
    <dsp:sp modelId="{F8FFED77-E205-4786-9C92-75818F45B3C3}">
      <dsp:nvSpPr>
        <dsp:cNvPr id="0" name=""/>
        <dsp:cNvSpPr/>
      </dsp:nvSpPr>
      <dsp:spPr>
        <a:xfrm>
          <a:off x="0" y="341101"/>
          <a:ext cx="2289326" cy="1012897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  <a:effectLst/>
            </a:rPr>
            <a:t>Составление проекта бюджета</a:t>
          </a:r>
          <a:endParaRPr lang="ru-RU" sz="2000" b="0" kern="1200" dirty="0">
            <a:solidFill>
              <a:schemeClr val="tx1"/>
            </a:solidFill>
            <a:effectLst/>
          </a:endParaRPr>
        </a:p>
      </dsp:txBody>
      <dsp:txXfrm>
        <a:off x="49446" y="390547"/>
        <a:ext cx="2190434" cy="914005"/>
      </dsp:txXfrm>
    </dsp:sp>
    <dsp:sp modelId="{82E27E00-3670-49D0-864C-CE6F328784BA}">
      <dsp:nvSpPr>
        <dsp:cNvPr id="0" name=""/>
        <dsp:cNvSpPr/>
      </dsp:nvSpPr>
      <dsp:spPr>
        <a:xfrm>
          <a:off x="0" y="2084910"/>
          <a:ext cx="8280920" cy="12438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18568"/>
              <a:satOff val="135"/>
              <a:lumOff val="-3236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6F08A94-15C6-481E-9154-B20A5FEF7382}">
      <dsp:nvSpPr>
        <dsp:cNvPr id="0" name=""/>
        <dsp:cNvSpPr/>
      </dsp:nvSpPr>
      <dsp:spPr>
        <a:xfrm>
          <a:off x="0" y="2160241"/>
          <a:ext cx="2289326" cy="1012897"/>
        </a:xfrm>
        <a:prstGeom prst="roundRect">
          <a:avLst/>
        </a:prstGeom>
        <a:solidFill>
          <a:srgbClr val="FFCC00"/>
        </a:solidFill>
        <a:ln>
          <a:noFill/>
        </a:ln>
        <a:effectLst>
          <a:outerShdw blurRad="57150" dist="38100" dir="5400000" algn="ctr" rotWithShape="0">
            <a:schemeClr val="accent5">
              <a:hueOff val="-918568"/>
              <a:satOff val="135"/>
              <a:lumOff val="-3236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Рассмотрение проекта бюджета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9446" y="2209687"/>
        <a:ext cx="2190434" cy="914005"/>
      </dsp:txXfrm>
    </dsp:sp>
    <dsp:sp modelId="{68FB6DFD-8703-4046-9703-C2FCDB4EF6BF}">
      <dsp:nvSpPr>
        <dsp:cNvPr id="0" name=""/>
        <dsp:cNvSpPr/>
      </dsp:nvSpPr>
      <dsp:spPr>
        <a:xfrm>
          <a:off x="0" y="4046706"/>
          <a:ext cx="8280920" cy="12256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1837137"/>
              <a:satOff val="270"/>
              <a:lumOff val="-6471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324098-4C94-444C-ACA4-D91C5374D090}">
      <dsp:nvSpPr>
        <dsp:cNvPr id="0" name=""/>
        <dsp:cNvSpPr/>
      </dsp:nvSpPr>
      <dsp:spPr>
        <a:xfrm>
          <a:off x="36510" y="4110897"/>
          <a:ext cx="2289326" cy="1012897"/>
        </a:xfrm>
        <a:prstGeom prst="roundRect">
          <a:avLst/>
        </a:prstGeom>
        <a:gradFill rotWithShape="0">
          <a:gsLst>
            <a:gs pos="0">
              <a:schemeClr val="accent5">
                <a:hueOff val="-1837137"/>
                <a:satOff val="270"/>
                <a:lumOff val="-6471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-1837137"/>
                <a:satOff val="270"/>
                <a:lumOff val="-6471"/>
                <a:alphaOff val="0"/>
                <a:tint val="86000"/>
                <a:satMod val="115000"/>
              </a:schemeClr>
            </a:gs>
            <a:gs pos="100000">
              <a:schemeClr val="accent5">
                <a:hueOff val="-1837137"/>
                <a:satOff val="270"/>
                <a:lumOff val="-6471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-1837137"/>
              <a:satOff val="270"/>
              <a:lumOff val="-6471"/>
              <a:alphaOff val="0"/>
              <a:shade val="9000"/>
              <a:alpha val="48000"/>
              <a:satMod val="105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099" tIns="0" rIns="21909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Утверждение проекта бюджета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85956" y="4160343"/>
        <a:ext cx="2190434" cy="914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0.46979</cdr:x>
      <cdr:y>0.07429</cdr:y>
    </cdr:from>
    <cdr:to>
      <cdr:x>0.66979</cdr:x>
      <cdr:y>0.34857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47888" y="24765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0.07805</cdr:x>
      <cdr:y>0.08901</cdr:y>
    </cdr:from>
    <cdr:to>
      <cdr:x>0.29304</cdr:x>
      <cdr:y>0.16374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6455" y="296742"/>
          <a:ext cx="981808" cy="2491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2 906 288,1</a:t>
          </a:r>
        </a:p>
      </cdr:txBody>
    </cdr:sp>
  </cdr:relSizeAnchor>
  <cdr:relSizeAnchor xmlns:cdr="http://schemas.openxmlformats.org/drawingml/2006/chartDrawing">
    <cdr:from>
      <cdr:x>0.33475</cdr:x>
      <cdr:y>0.40769</cdr:y>
    </cdr:from>
    <cdr:to>
      <cdr:x>0.57861</cdr:x>
      <cdr:y>0.52418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28763" y="1359145"/>
          <a:ext cx="1113692" cy="3883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0.72461</cdr:x>
      <cdr:y>0.1022</cdr:y>
    </cdr:from>
    <cdr:to>
      <cdr:x>0.92484</cdr:x>
      <cdr:y>0.37648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09205" y="34070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/>
            <a:t>2 905 737,5</a:t>
          </a:r>
        </a:p>
      </cdr:txBody>
    </cdr:sp>
  </cdr:relSizeAnchor>
  <cdr:relSizeAnchor xmlns:cdr="http://schemas.openxmlformats.org/drawingml/2006/chartDrawing">
    <cdr:from>
      <cdr:x>0.36709</cdr:x>
      <cdr:y>0.46923</cdr:y>
    </cdr:from>
    <cdr:to>
      <cdr:x>0.58984</cdr:x>
      <cdr:y>0.62639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088232" y="1564296"/>
          <a:ext cx="1267151" cy="5239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2 800 501,7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705"/>
            <a:ext cx="5438775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218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0218"/>
            <a:ext cx="2946400" cy="49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1A5CA45-631E-43D7-9F11-7C7B087C3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7460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C16AF7ED-67CA-4D85-A604-7232B155029A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8</a:t>
            </a:fld>
            <a:endParaRPr lang="ru-RU" altLang="ru-RU"/>
          </a:p>
        </p:txBody>
      </p:sp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3848225" y="9428219"/>
            <a:ext cx="2949451" cy="49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887" tIns="46444" rIns="92887" bIns="46444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566134C-7880-4E4A-86BC-59A548948FF4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ru-RU" altLang="ru-RU">
              <a:latin typeface="Arial" charset="0"/>
            </a:endParaRPr>
          </a:p>
        </p:txBody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682492" y="4718902"/>
            <a:ext cx="543269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9273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83309FB8-6ADC-4387-9E9F-BF0CB5FFBC69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9</a:t>
            </a:fld>
            <a:endParaRPr lang="ru-RU" altLang="ru-RU"/>
          </a:p>
        </p:txBody>
      </p:sp>
      <p:sp>
        <p:nvSpPr>
          <p:cNvPr id="26627" name="Rectangle 1"/>
          <p:cNvSpPr>
            <a:spLocks noChangeArrowheads="1"/>
          </p:cNvSpPr>
          <p:nvPr/>
        </p:nvSpPr>
        <p:spPr bwMode="auto">
          <a:xfrm>
            <a:off x="3848225" y="9428219"/>
            <a:ext cx="2949451" cy="49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887" tIns="46444" rIns="92887" bIns="46444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C2B4EBB-FF3A-4365-B2DE-DCB53F9461BE}" type="slidenum">
              <a:rPr lang="ru-RU" altLang="ru-RU">
                <a:latin typeface="Arial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ru-RU" altLang="ru-RU">
              <a:latin typeface="Arial" charset="0"/>
            </a:endParaRPr>
          </a:p>
        </p:txBody>
      </p:sp>
      <p:sp>
        <p:nvSpPr>
          <p:cNvPr id="26628" name="Text Box 2"/>
          <p:cNvSpPr txBox="1">
            <a:spLocks noChangeArrowheads="1"/>
          </p:cNvSpPr>
          <p:nvPr/>
        </p:nvSpPr>
        <p:spPr bwMode="auto">
          <a:xfrm>
            <a:off x="682492" y="4718902"/>
            <a:ext cx="543269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6586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BE61725D-7B08-4A36-B78A-85D90A92462B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10</a:t>
            </a:fld>
            <a:endParaRPr lang="ru-RU" altLang="ru-RU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545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BE61725D-7B08-4A36-B78A-85D90A92462B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11</a:t>
            </a:fld>
            <a:endParaRPr lang="ru-RU" altLang="ru-RU"/>
          </a:p>
        </p:txBody>
      </p:sp>
      <p:sp>
        <p:nvSpPr>
          <p:cNvPr id="307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4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54563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213" indent="-21043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5pPr>
            <a:lvl6pPr marL="2525161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6pPr>
            <a:lvl7pPr marL="298428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7pPr>
            <a:lvl8pPr marL="344340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8pPr>
            <a:lvl9pPr marL="3902522" indent="-229560" defTabSz="45115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47962" algn="l"/>
                <a:tab pos="897517" algn="l"/>
                <a:tab pos="1347072" algn="l"/>
                <a:tab pos="1796627" algn="l"/>
                <a:tab pos="2246183" algn="l"/>
                <a:tab pos="2695738" algn="l"/>
              </a:tabLst>
              <a:defRPr sz="1200">
                <a:solidFill>
                  <a:srgbClr val="000000"/>
                </a:solidFill>
                <a:latin typeface="Times New Roman" pitchFamily="16" charset="0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0C6538D1-DD77-4E7D-803A-166AE1A72C68}" type="slidenum">
              <a:rPr lang="ru-RU" altLang="ru-RU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12</a:t>
            </a:fld>
            <a:endParaRPr lang="ru-RU" altLang="ru-RU"/>
          </a:p>
        </p:txBody>
      </p:sp>
      <p:sp>
        <p:nvSpPr>
          <p:cNvPr id="327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2" name="Text Box 2"/>
          <p:cNvSpPr txBox="1">
            <a:spLocks noChangeArrowheads="1"/>
          </p:cNvSpPr>
          <p:nvPr/>
        </p:nvSpPr>
        <p:spPr bwMode="auto">
          <a:xfrm>
            <a:off x="679288" y="4717305"/>
            <a:ext cx="5440703" cy="446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447" tIns="45724" rIns="91447" bIns="45724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150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583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5150" indent="-28659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6385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4939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3492" indent="-2292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2046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0600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9154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7708" indent="-2292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BA2BE33-9902-4F69-8EB9-D728EDB0E052}" type="slidenum">
              <a:rPr lang="ru-RU" altLang="ru-RU" smtClean="0"/>
              <a:pPr eaLnBrk="1" hangingPunct="1">
                <a:spcBef>
                  <a:spcPct val="0"/>
                </a:spcBef>
              </a:pPr>
              <a:t>15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593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5150" indent="-286596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6385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4939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63492" indent="-229277" defTabSz="923477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22046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80600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39154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97708" indent="-229277" defTabSz="92347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71432D3-749A-43D8-ADE6-8BAC7F911790}" type="slidenum">
              <a:rPr lang="ru-RU" altLang="ru-RU" sz="1000">
                <a:solidFill>
                  <a:srgbClr val="000000"/>
                </a:solidFill>
                <a:latin typeface="Times New Roman" pitchFamily="16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ru-RU" altLang="ru-RU" sz="1000">
              <a:solidFill>
                <a:srgbClr val="000000"/>
              </a:solidFill>
              <a:latin typeface="Times New Roman" pitchFamily="16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73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9144000" cy="609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7AA8BC">
              <a:alpha val="3882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6" name="Freeform 4"/>
          <p:cNvSpPr>
            <a:spLocks/>
          </p:cNvSpPr>
          <p:nvPr userDrawn="1"/>
        </p:nvSpPr>
        <p:spPr bwMode="auto">
          <a:xfrm>
            <a:off x="-12700" y="4010025"/>
            <a:ext cx="9182100" cy="2892425"/>
          </a:xfrm>
          <a:custGeom>
            <a:avLst/>
            <a:gdLst>
              <a:gd name="T0" fmla="*/ 2147483647 w 5784"/>
              <a:gd name="T1" fmla="*/ 0 h 1822"/>
              <a:gd name="T2" fmla="*/ 2147483647 w 5784"/>
              <a:gd name="T3" fmla="*/ 2147483647 h 1822"/>
              <a:gd name="T4" fmla="*/ 0 w 5784"/>
              <a:gd name="T5" fmla="*/ 2147483647 h 1822"/>
              <a:gd name="T6" fmla="*/ 2147483647 w 5784"/>
              <a:gd name="T7" fmla="*/ 2147483647 h 1822"/>
              <a:gd name="T8" fmla="*/ 2147483647 w 5784"/>
              <a:gd name="T9" fmla="*/ 2147483647 h 1822"/>
              <a:gd name="T10" fmla="*/ 2147483647 w 5784"/>
              <a:gd name="T11" fmla="*/ 0 h 18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84" h="1822">
                <a:moveTo>
                  <a:pt x="5760" y="0"/>
                </a:moveTo>
                <a:cubicBezTo>
                  <a:pt x="5521" y="312"/>
                  <a:pt x="4917" y="913"/>
                  <a:pt x="3947" y="1165"/>
                </a:cubicBezTo>
                <a:cubicBezTo>
                  <a:pt x="2981" y="1415"/>
                  <a:pt x="1023" y="1506"/>
                  <a:pt x="0" y="1470"/>
                </a:cubicBezTo>
                <a:cubicBezTo>
                  <a:pt x="0" y="1606"/>
                  <a:pt x="14" y="1822"/>
                  <a:pt x="16" y="1794"/>
                </a:cubicBezTo>
                <a:cubicBezTo>
                  <a:pt x="1818" y="1819"/>
                  <a:pt x="4180" y="1803"/>
                  <a:pt x="5784" y="1802"/>
                </a:cubicBezTo>
                <a:cubicBezTo>
                  <a:pt x="5776" y="989"/>
                  <a:pt x="5763" y="370"/>
                  <a:pt x="5760" y="0"/>
                </a:cubicBezTo>
                <a:close/>
              </a:path>
            </a:pathLst>
          </a:custGeom>
          <a:gradFill rotWithShape="1">
            <a:gsLst>
              <a:gs pos="0">
                <a:srgbClr val="6197AF">
                  <a:alpha val="57999"/>
                </a:srgbClr>
              </a:gs>
              <a:gs pos="100000">
                <a:srgbClr val="1A708E"/>
              </a:gs>
            </a:gsLst>
            <a:lin ang="0" scaled="1"/>
          </a:gradFill>
          <a:ln>
            <a:noFill/>
          </a:ln>
          <a:effectLst>
            <a:outerShdw dist="107763" dir="13500000" algn="ctr" rotWithShape="0">
              <a:srgbClr val="C2D7E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Freeform 5"/>
          <p:cNvSpPr>
            <a:spLocks/>
          </p:cNvSpPr>
          <p:nvPr userDrawn="1"/>
        </p:nvSpPr>
        <p:spPr bwMode="auto">
          <a:xfrm>
            <a:off x="-25400" y="-39688"/>
            <a:ext cx="9185275" cy="2181226"/>
          </a:xfrm>
          <a:custGeom>
            <a:avLst/>
            <a:gdLst>
              <a:gd name="T0" fmla="*/ 2147483647 w 5786"/>
              <a:gd name="T1" fmla="*/ 2147483647 h 1374"/>
              <a:gd name="T2" fmla="*/ 2147483647 w 5786"/>
              <a:gd name="T3" fmla="*/ 2147483647 h 1374"/>
              <a:gd name="T4" fmla="*/ 2147483647 w 5786"/>
              <a:gd name="T5" fmla="*/ 2147483647 h 1374"/>
              <a:gd name="T6" fmla="*/ 2147483647 w 5786"/>
              <a:gd name="T7" fmla="*/ 2147483647 h 1374"/>
              <a:gd name="T8" fmla="*/ 0 w 5786"/>
              <a:gd name="T9" fmla="*/ 0 h 1374"/>
              <a:gd name="T10" fmla="*/ 2147483647 w 5786"/>
              <a:gd name="T11" fmla="*/ 2147483647 h 137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86" h="1374">
                <a:moveTo>
                  <a:pt x="8" y="1374"/>
                </a:moveTo>
                <a:cubicBezTo>
                  <a:pt x="246" y="1148"/>
                  <a:pt x="942" y="721"/>
                  <a:pt x="1912" y="538"/>
                </a:cubicBezTo>
                <a:cubicBezTo>
                  <a:pt x="2879" y="356"/>
                  <a:pt x="4761" y="262"/>
                  <a:pt x="5784" y="288"/>
                </a:cubicBezTo>
                <a:cubicBezTo>
                  <a:pt x="5784" y="190"/>
                  <a:pt x="5786" y="5"/>
                  <a:pt x="5784" y="25"/>
                </a:cubicBezTo>
                <a:cubicBezTo>
                  <a:pt x="5784" y="25"/>
                  <a:pt x="2926" y="12"/>
                  <a:pt x="0" y="0"/>
                </a:cubicBezTo>
                <a:cubicBezTo>
                  <a:pt x="9" y="620"/>
                  <a:pt x="3" y="1099"/>
                  <a:pt x="8" y="1374"/>
                </a:cubicBezTo>
                <a:close/>
              </a:path>
            </a:pathLst>
          </a:custGeom>
          <a:gradFill rotWithShape="1">
            <a:gsLst>
              <a:gs pos="0">
                <a:srgbClr val="1A708E"/>
              </a:gs>
              <a:gs pos="100000">
                <a:srgbClr val="6197AF">
                  <a:alpha val="57999"/>
                </a:srgbClr>
              </a:gs>
            </a:gsLst>
            <a:lin ang="0" scaled="1"/>
          </a:gradFill>
          <a:ln>
            <a:noFill/>
          </a:ln>
          <a:effectLst>
            <a:outerShdw dist="107763" dir="2700000" algn="ctr" rotWithShape="0">
              <a:srgbClr val="C2D7E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8" name="Picture 8" descr="Карта области4"/>
          <p:cNvPicPr>
            <a:picLocks noChangeAspect="1" noChangeArrowheads="1"/>
          </p:cNvPicPr>
          <p:nvPr userDrawn="1"/>
        </p:nvPicPr>
        <p:blipFill>
          <a:blip r:embed="rId3">
            <a:lum bright="54000" contrast="-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88913"/>
            <a:ext cx="4564062" cy="649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6451600"/>
            <a:ext cx="6400800" cy="406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812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462213" y="2374900"/>
            <a:ext cx="6408737" cy="1470025"/>
          </a:xfrm>
          <a:effectLst>
            <a:outerShdw dist="35921" dir="2700000" algn="ctr" rotWithShape="0">
              <a:srgbClr val="3C5F74"/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3704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E274A-A833-4EC1-8F9E-0F8518820D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3065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DD644-A7B5-44B7-BF88-58ECD57882D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49053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23A16-0959-4410-830D-C877F2F155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6949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2AADD-1A1F-46EE-B21F-A89293EA9C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2812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EF79D6-1121-4920-A830-FC660F0355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947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09D0E-8F4A-48AE-B6AF-03DDAF1040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22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CCE6B9-3E0D-4D66-AE7E-13DFC657DF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0543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DCF63-BB1D-4AD6-835B-6438AF581F8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884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B0CBB-110A-4A27-8950-785006A717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0245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D5A64-7F18-4D32-8426-1E360363754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1619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A9141B-37E2-44BE-8244-99E63DF04C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4715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0516F-7D44-406A-A4EE-AFBF52804D0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5950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BDDC11-2667-4E99-A353-83480ACA9E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CFCCD7-35AF-4ED3-B378-D9884A1D3C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BB3E22-ABB2-40AF-87AF-545757C40B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5D0F1D-C803-4DF4-8A54-8B84B3BEB0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26BF27-510F-4960-9B45-EE89455065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1D098C-022D-47C4-AD20-9BAB96E6BF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6B65E1-F54E-4AA2-96C5-8E37904B60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6285F-E2FD-48EB-8701-AFE0EF37EF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6589B34C-FEFE-4A01-98F7-8D4942AFA86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A652BD-BF72-461C-A9FC-CB3E9CE7A0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0D3245-88C6-40A7-8F98-AC9DAD9A0F6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7AA8BC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7" name="Freeform 3"/>
          <p:cNvSpPr>
            <a:spLocks/>
          </p:cNvSpPr>
          <p:nvPr userDrawn="1"/>
        </p:nvSpPr>
        <p:spPr bwMode="auto">
          <a:xfrm>
            <a:off x="-36513" y="-26988"/>
            <a:ext cx="8353426" cy="6869113"/>
          </a:xfrm>
          <a:custGeom>
            <a:avLst/>
            <a:gdLst>
              <a:gd name="T0" fmla="*/ 2147483647 w 5381"/>
              <a:gd name="T1" fmla="*/ 2147483647 h 4327"/>
              <a:gd name="T2" fmla="*/ 2147483647 w 5381"/>
              <a:gd name="T3" fmla="*/ 2147483647 h 4327"/>
              <a:gd name="T4" fmla="*/ 2147483647 w 5381"/>
              <a:gd name="T5" fmla="*/ 2147483647 h 4327"/>
              <a:gd name="T6" fmla="*/ 2147483647 w 5381"/>
              <a:gd name="T7" fmla="*/ 2147483647 h 4327"/>
              <a:gd name="T8" fmla="*/ 0 w 5381"/>
              <a:gd name="T9" fmla="*/ 0 h 4327"/>
              <a:gd name="T10" fmla="*/ 2147483647 w 5381"/>
              <a:gd name="T11" fmla="*/ 2147483647 h 432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381" h="4327">
                <a:moveTo>
                  <a:pt x="4017" y="17"/>
                </a:moveTo>
                <a:cubicBezTo>
                  <a:pt x="4909" y="388"/>
                  <a:pt x="5372" y="1508"/>
                  <a:pt x="5351" y="2225"/>
                </a:cubicBezTo>
                <a:cubicBezTo>
                  <a:pt x="5381" y="2951"/>
                  <a:pt x="4783" y="3968"/>
                  <a:pt x="3892" y="4318"/>
                </a:cubicBezTo>
                <a:lnTo>
                  <a:pt x="4" y="4327"/>
                </a:lnTo>
                <a:lnTo>
                  <a:pt x="0" y="0"/>
                </a:lnTo>
                <a:lnTo>
                  <a:pt x="4017" y="17"/>
                </a:lnTo>
                <a:close/>
              </a:path>
            </a:pathLst>
          </a:custGeom>
          <a:gradFill rotWithShape="1">
            <a:gsLst>
              <a:gs pos="0">
                <a:srgbClr val="BDD3DD"/>
              </a:gs>
              <a:gs pos="50000">
                <a:srgbClr val="E4EDF1"/>
              </a:gs>
              <a:gs pos="100000">
                <a:srgbClr val="BDD3DD"/>
              </a:gs>
            </a:gsLst>
            <a:lin ang="5400000" scaled="1"/>
          </a:gradFill>
          <a:ln>
            <a:noFill/>
          </a:ln>
          <a:effectLst>
            <a:outerShdw dist="80322" dir="1106097" algn="ctr" rotWithShape="0">
              <a:srgbClr val="8EA8A7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8" name="Freeform 4"/>
          <p:cNvSpPr>
            <a:spLocks/>
          </p:cNvSpPr>
          <p:nvPr userDrawn="1"/>
        </p:nvSpPr>
        <p:spPr bwMode="auto">
          <a:xfrm>
            <a:off x="-36513" y="4019550"/>
            <a:ext cx="9190038" cy="2951163"/>
          </a:xfrm>
          <a:custGeom>
            <a:avLst/>
            <a:gdLst>
              <a:gd name="T0" fmla="*/ 2147483647 w 6272"/>
              <a:gd name="T1" fmla="*/ 0 h 1859"/>
              <a:gd name="T2" fmla="*/ 2147483647 w 6272"/>
              <a:gd name="T3" fmla="*/ 2147483647 h 1859"/>
              <a:gd name="T4" fmla="*/ 2147483647 w 6272"/>
              <a:gd name="T5" fmla="*/ 2147483647 h 1859"/>
              <a:gd name="T6" fmla="*/ 2147483647 w 6272"/>
              <a:gd name="T7" fmla="*/ 2147483647 h 1859"/>
              <a:gd name="T8" fmla="*/ 2147483647 w 6272"/>
              <a:gd name="T9" fmla="*/ 2147483647 h 1859"/>
              <a:gd name="T10" fmla="*/ 2147483647 w 6272"/>
              <a:gd name="T11" fmla="*/ 0 h 185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72" h="1859">
                <a:moveTo>
                  <a:pt x="6252" y="0"/>
                </a:moveTo>
                <a:cubicBezTo>
                  <a:pt x="5993" y="312"/>
                  <a:pt x="5343" y="907"/>
                  <a:pt x="4292" y="1159"/>
                </a:cubicBezTo>
                <a:cubicBezTo>
                  <a:pt x="3246" y="1409"/>
                  <a:pt x="1125" y="1500"/>
                  <a:pt x="16" y="1464"/>
                </a:cubicBezTo>
                <a:cubicBezTo>
                  <a:pt x="16" y="1600"/>
                  <a:pt x="0" y="1859"/>
                  <a:pt x="2" y="1831"/>
                </a:cubicBezTo>
                <a:cubicBezTo>
                  <a:pt x="2" y="1831"/>
                  <a:pt x="3103" y="1790"/>
                  <a:pt x="6272" y="1808"/>
                </a:cubicBezTo>
                <a:cubicBezTo>
                  <a:pt x="6262" y="953"/>
                  <a:pt x="6256" y="379"/>
                  <a:pt x="6252" y="0"/>
                </a:cubicBezTo>
                <a:close/>
              </a:path>
            </a:pathLst>
          </a:custGeom>
          <a:solidFill>
            <a:srgbClr val="A6C4D2"/>
          </a:solidFill>
          <a:ln>
            <a:noFill/>
          </a:ln>
          <a:effectLst>
            <a:outerShdw dist="107763" dir="13500000" algn="ctr" rotWithShape="0">
              <a:srgbClr val="8EA8A7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Freeform 5"/>
          <p:cNvSpPr>
            <a:spLocks/>
          </p:cNvSpPr>
          <p:nvPr userDrawn="1"/>
        </p:nvSpPr>
        <p:spPr bwMode="auto">
          <a:xfrm>
            <a:off x="-47625" y="-33338"/>
            <a:ext cx="9190038" cy="1230313"/>
          </a:xfrm>
          <a:custGeom>
            <a:avLst/>
            <a:gdLst>
              <a:gd name="T0" fmla="*/ 2147483647 w 6272"/>
              <a:gd name="T1" fmla="*/ 2147483647 h 775"/>
              <a:gd name="T2" fmla="*/ 2147483647 w 6272"/>
              <a:gd name="T3" fmla="*/ 2147483647 h 775"/>
              <a:gd name="T4" fmla="*/ 2147483647 w 6272"/>
              <a:gd name="T5" fmla="*/ 2147483647 h 775"/>
              <a:gd name="T6" fmla="*/ 2147483647 w 6272"/>
              <a:gd name="T7" fmla="*/ 2147483647 h 775"/>
              <a:gd name="T8" fmla="*/ 2147483647 w 6272"/>
              <a:gd name="T9" fmla="*/ 2147483647 h 775"/>
              <a:gd name="T10" fmla="*/ 2147483647 w 6272"/>
              <a:gd name="T11" fmla="*/ 2147483647 h 7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72" h="775">
                <a:moveTo>
                  <a:pt x="5" y="775"/>
                </a:moveTo>
                <a:cubicBezTo>
                  <a:pt x="263" y="647"/>
                  <a:pt x="1003" y="398"/>
                  <a:pt x="2054" y="295"/>
                </a:cubicBezTo>
                <a:cubicBezTo>
                  <a:pt x="3102" y="192"/>
                  <a:pt x="5151" y="145"/>
                  <a:pt x="6260" y="160"/>
                </a:cubicBezTo>
                <a:cubicBezTo>
                  <a:pt x="6260" y="104"/>
                  <a:pt x="6272" y="0"/>
                  <a:pt x="6270" y="11"/>
                </a:cubicBezTo>
                <a:cubicBezTo>
                  <a:pt x="6270" y="11"/>
                  <a:pt x="3178" y="11"/>
                  <a:pt x="8" y="4"/>
                </a:cubicBezTo>
                <a:cubicBezTo>
                  <a:pt x="17" y="355"/>
                  <a:pt x="0" y="619"/>
                  <a:pt x="5" y="775"/>
                </a:cubicBezTo>
                <a:close/>
              </a:path>
            </a:pathLst>
          </a:custGeom>
          <a:solidFill>
            <a:srgbClr val="A6C4D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EA8A7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802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2C6284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94602B0-BEAA-426C-B6A0-76A814AF74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08" r:id="rId1"/>
    <p:sldLayoutId id="2147486496" r:id="rId2"/>
    <p:sldLayoutId id="2147486497" r:id="rId3"/>
    <p:sldLayoutId id="2147486498" r:id="rId4"/>
    <p:sldLayoutId id="2147486499" r:id="rId5"/>
    <p:sldLayoutId id="2147486500" r:id="rId6"/>
    <p:sldLayoutId id="2147486501" r:id="rId7"/>
    <p:sldLayoutId id="2147486502" r:id="rId8"/>
    <p:sldLayoutId id="2147486503" r:id="rId9"/>
    <p:sldLayoutId id="2147486504" r:id="rId10"/>
    <p:sldLayoutId id="2147486505" r:id="rId11"/>
    <p:sldLayoutId id="2147486506" r:id="rId12"/>
    <p:sldLayoutId id="214748650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25547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EAB0777-4C60-462E-A92C-CDAFD49879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94602B0-BEAA-426C-B6A0-76A814AF740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6521" r:id="rId1"/>
    <p:sldLayoutId id="2147486522" r:id="rId2"/>
    <p:sldLayoutId id="2147486523" r:id="rId3"/>
    <p:sldLayoutId id="2147486524" r:id="rId4"/>
    <p:sldLayoutId id="2147486525" r:id="rId5"/>
    <p:sldLayoutId id="2147486526" r:id="rId6"/>
    <p:sldLayoutId id="2147486527" r:id="rId7"/>
    <p:sldLayoutId id="2147486528" r:id="rId8"/>
    <p:sldLayoutId id="2147486529" r:id="rId9"/>
    <p:sldLayoutId id="2147486530" r:id="rId10"/>
    <p:sldLayoutId id="21474865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emf"/><Relationship Id="rId4" Type="http://schemas.openxmlformats.org/officeDocument/2006/relationships/package" Target="../embeddings/_____Microsoft_Excel5.xlsx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31640" y="496887"/>
            <a:ext cx="6858000" cy="1150938"/>
          </a:xfrm>
        </p:spPr>
        <p:txBody>
          <a:bodyPr/>
          <a:lstStyle/>
          <a:p>
            <a:pPr algn="ctr" eaLnBrk="1" hangingPunct="1"/>
            <a:r>
              <a:rPr lang="ru-RU" altLang="ru-RU" sz="4800" dirty="0" smtClean="0"/>
              <a:t>Бюджет для граждан</a:t>
            </a:r>
            <a:endParaRPr lang="ru-RU" altLang="ru-RU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06752" y="4941888"/>
            <a:ext cx="79212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К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БЮДЖЕТУ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УВАТСКОГО МУНИЦИПАЛЬНОГО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ОКРУГА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НА 2026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ГОД И НА ПЛАНОВЫЙ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ПЕРИОД 2027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И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2028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</a:rPr>
              <a:t>ГОДОВ</a:t>
            </a:r>
          </a:p>
        </p:txBody>
      </p:sp>
      <p:pic>
        <p:nvPicPr>
          <p:cNvPr id="15364" name="Picture 11" descr="\\10.170.25.11\Foto\сайт 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3" y="1773238"/>
            <a:ext cx="3068637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1" descr="\\10.170.25.11\Foto\фонтан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2734731"/>
            <a:ext cx="2254250" cy="176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2" descr="\\10.170.25.11\Foto\Uvat_oil_ALK05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2350" y="2734731"/>
            <a:ext cx="2225979" cy="177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278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916927" y="496887"/>
            <a:ext cx="7200800" cy="2719387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Порядок представления бюджета Уватского муниципального округа в форме</a:t>
            </a:r>
          </a:p>
          <a:p>
            <a:pPr algn="ctr" fontAlgn="auto">
              <a:spcAft>
                <a:spcPts val="0"/>
              </a:spcAft>
            </a:pP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«Бюджета для граждан» утвержден  распоряжением администрации Уватского муниципального района от 17.10.2013 № 1942-р  </a:t>
            </a:r>
            <a:br>
              <a:rPr lang="ru-RU" altLang="ru-RU" sz="22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endParaRPr lang="ru-RU" altLang="ru-RU" sz="2200" b="1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916927" y="3429000"/>
            <a:ext cx="7456487" cy="26638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vert="horz" rtlCol="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для граждан разрабатывается в целях ознакомления граждан с основными положениями решения Думы Уватского муниципального округа </a:t>
            </a:r>
            <a:r>
              <a:rPr lang="ru-RU" alt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25.11.2025 </a:t>
            </a:r>
            <a:r>
              <a:rPr lang="ru-RU" alt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alt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 «О бюджете Уватского муниципального округа на 2026 год и плановый период 2027 и 2028 годов» в доступной форме для широкого круга заинтересованных пользователей.</a:t>
            </a:r>
            <a:endParaRPr lang="ru-RU" altLang="ru-RU" sz="2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96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809975" y="572367"/>
            <a:ext cx="7416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Основные понятия и термины :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08056" y="3739797"/>
            <a:ext cx="7848654" cy="64807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БЮДЖЕТА</a:t>
            </a:r>
            <a:r>
              <a: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поступающие в бюджет денежные средства, за исключением средств, являющихся источниками финансирования дефицита бюджета</a:t>
            </a:r>
          </a:p>
        </p:txBody>
      </p:sp>
      <p:sp>
        <p:nvSpPr>
          <p:cNvPr id="34" name="TextBox 33"/>
          <p:cNvSpPr txBox="1"/>
          <p:nvPr/>
        </p:nvSpPr>
        <p:spPr bwMode="auto">
          <a:xfrm>
            <a:off x="611560" y="1004888"/>
            <a:ext cx="784791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БЮДЖЕТ</a:t>
            </a:r>
            <a:r>
              <a:rPr lang="ru-RU" sz="1400" dirty="0"/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17641" y="1628800"/>
            <a:ext cx="7849815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КОНСОЛИДИРОВАННЫЙ БЮДЖЕТ</a:t>
            </a:r>
            <a:r>
              <a:rPr lang="ru-RU" sz="1400" dirty="0"/>
              <a:t> -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7641" y="2492896"/>
            <a:ext cx="7849815" cy="116955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БЮДЖЕТНАЯ СИСТЕМА РОССИЙСКОЙ ФЕДЕРАЦИИ</a:t>
            </a:r>
            <a:r>
              <a:rPr lang="ru-RU" sz="1400" dirty="0"/>
              <a:t> - основанная на экономических отношениях и государственном устройстве Российской Федерации, регулируемая законодательством Российской Федерации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419" y="4509120"/>
            <a:ext cx="784791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РАСХОДЫ БЮДЖЕТА</a:t>
            </a:r>
            <a:r>
              <a:rPr lang="ru-RU" sz="1400" dirty="0"/>
              <a:t>- выплачиваемые из бюджета денежные средства, за исключением средств, являющихся источниками финансирования дефицита бюджета</a:t>
            </a:r>
          </a:p>
          <a:p>
            <a:pPr>
              <a:defRPr/>
            </a:pPr>
            <a:endParaRPr lang="ru-RU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593676" y="6021288"/>
            <a:ext cx="7847912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/>
              <a:t>ДЕФИЦИТ БЮДЖЕТА</a:t>
            </a:r>
            <a:r>
              <a:rPr lang="ru-RU" sz="1400" dirty="0"/>
              <a:t>- превышение расходов бюджета над его доходами</a:t>
            </a:r>
          </a:p>
          <a:p>
            <a:pPr>
              <a:defRPr/>
            </a:pP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3676" y="5373216"/>
            <a:ext cx="7848654" cy="50405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ПРОФИЦИТ БЮДЖЕТА</a:t>
            </a:r>
            <a:r>
              <a:rPr lang="ru-RU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превышение доходов бюджета над его расходами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Прямоугольник 10"/>
          <p:cNvSpPr>
            <a:spLocks noChangeArrowheads="1"/>
          </p:cNvSpPr>
          <p:nvPr/>
        </p:nvSpPr>
        <p:spPr bwMode="auto">
          <a:xfrm>
            <a:off x="654231" y="1052736"/>
            <a:ext cx="7819232" cy="138499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БЮДЖЕТНЫЙ ПРОЦЕСС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регламентируемая законодательством Российской Федерации 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</a:p>
        </p:txBody>
      </p:sp>
      <p:sp>
        <p:nvSpPr>
          <p:cNvPr id="18437" name="Прямоугольник 16"/>
          <p:cNvSpPr>
            <a:spLocks noChangeArrowheads="1"/>
          </p:cNvSpPr>
          <p:nvPr/>
        </p:nvSpPr>
        <p:spPr bwMode="auto">
          <a:xfrm>
            <a:off x="654231" y="2564904"/>
            <a:ext cx="7819232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БЮДЖЕТНЫЕ АССИГНОВАНИЯ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предельные объемы денежных средств, предусмотренных в соответствующем финансовом году для исполнения бюджетных обязательств</a:t>
            </a:r>
          </a:p>
        </p:txBody>
      </p:sp>
      <p:sp>
        <p:nvSpPr>
          <p:cNvPr id="16391" name="Прямоугольник 29"/>
          <p:cNvSpPr>
            <a:spLocks noChangeArrowheads="1"/>
          </p:cNvSpPr>
          <p:nvPr/>
        </p:nvSpPr>
        <p:spPr bwMode="auto">
          <a:xfrm>
            <a:off x="648170" y="4077072"/>
            <a:ext cx="782846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МЕЖБЮДЖЕТНЫЕ ОТНОШЕНИЯ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- взаимоотношения между публично-правовыми образованиями по вопросам регулирования бюджетных правоотношений, организации и осуществления бюджетного процесса</a:t>
            </a:r>
          </a:p>
        </p:txBody>
      </p:sp>
      <p:sp>
        <p:nvSpPr>
          <p:cNvPr id="16393" name="Прямоугольник 36"/>
          <p:cNvSpPr>
            <a:spLocks noChangeArrowheads="1"/>
          </p:cNvSpPr>
          <p:nvPr/>
        </p:nvSpPr>
        <p:spPr bwMode="auto">
          <a:xfrm>
            <a:off x="635919" y="4941168"/>
            <a:ext cx="7828461" cy="73866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МЕЖБЮДЖЕТНЫЕ ТРАНСФЕРТЫ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 - средства, предоставляемые одним бюджетом бюджетной системы Российской Федерации другому бюджету бюджетной системы Российской Федерации</a:t>
            </a:r>
          </a:p>
        </p:txBody>
      </p:sp>
      <p:sp>
        <p:nvSpPr>
          <p:cNvPr id="18441" name="TextBox 42"/>
          <p:cNvSpPr txBox="1">
            <a:spLocks noChangeArrowheads="1"/>
          </p:cNvSpPr>
          <p:nvPr/>
        </p:nvSpPr>
        <p:spPr bwMode="auto">
          <a:xfrm>
            <a:off x="640608" y="5805264"/>
            <a:ext cx="7819085" cy="7381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chemeClr val="tx1"/>
                </a:solidFill>
                <a:latin typeface="Arial" charset="0"/>
              </a:rPr>
              <a:t>ДОТАЦИИ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- межбюджетные трансферты, предоставляемые на безвозмездной и безвозвратной основе без установления направлений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их </a:t>
            </a:r>
            <a:r>
              <a:rPr lang="ru-RU" altLang="ru-RU" sz="1400" dirty="0">
                <a:solidFill>
                  <a:schemeClr val="tx1"/>
                </a:solidFill>
                <a:latin typeface="Arial" charset="0"/>
              </a:rPr>
              <a:t>использования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8442" name="TextBox 45"/>
          <p:cNvSpPr txBox="1">
            <a:spLocks noChangeArrowheads="1"/>
          </p:cNvSpPr>
          <p:nvPr/>
        </p:nvSpPr>
        <p:spPr bwMode="auto">
          <a:xfrm>
            <a:off x="823856" y="602681"/>
            <a:ext cx="7416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Основные понятия и термины :</a:t>
            </a:r>
          </a:p>
        </p:txBody>
      </p:sp>
      <p:sp>
        <p:nvSpPr>
          <p:cNvPr id="9" name="Прямоугольник 29"/>
          <p:cNvSpPr>
            <a:spLocks noChangeArrowheads="1"/>
          </p:cNvSpPr>
          <p:nvPr/>
        </p:nvSpPr>
        <p:spPr bwMode="auto">
          <a:xfrm>
            <a:off x="649617" y="3416625"/>
            <a:ext cx="7828461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  <a:defRPr/>
            </a:pPr>
            <a:r>
              <a:rPr lang="ru-RU" altLang="ru-RU" sz="1400" b="1" dirty="0" smtClean="0">
                <a:solidFill>
                  <a:schemeClr val="tx1"/>
                </a:solidFill>
                <a:latin typeface="Arial" charset="0"/>
              </a:rPr>
              <a:t>БЮДЖЕТНЫЕ ОБЯЗАТЕЛЬСТВА </a:t>
            </a:r>
            <a:r>
              <a:rPr lang="ru-RU" altLang="ru-RU" sz="1400" dirty="0" smtClean="0">
                <a:solidFill>
                  <a:schemeClr val="tx1"/>
                </a:solidFill>
                <a:latin typeface="Arial" charset="0"/>
              </a:rPr>
              <a:t>– расходные обязательства, подлежащие исполнению в соответствующем финансовом году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395536" y="558502"/>
            <a:ext cx="8059738" cy="86419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ru-RU" altLang="ru-RU" sz="3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alt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Этапы составления и утверждения бюджета </a:t>
            </a:r>
            <a:r>
              <a:rPr lang="ru-RU" alt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</a:t>
            </a:r>
            <a:r>
              <a:rPr lang="ru-RU" alt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</a:t>
            </a:r>
            <a:endParaRPr lang="ru-RU" altLang="ru-RU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14336000"/>
              </p:ext>
            </p:extLst>
          </p:nvPr>
        </p:nvGraphicFramePr>
        <p:xfrm>
          <a:off x="719064" y="1412776"/>
          <a:ext cx="8280920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21025" y="1773238"/>
            <a:ext cx="5903913" cy="101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200" dirty="0"/>
              <a:t>Работа по составлению проекта местного бюджета начинается за 9 месяцев до начала очередного финансового года. </a:t>
            </a:r>
            <a:r>
              <a:rPr lang="ru-RU" sz="1200" dirty="0">
                <a:latin typeface="Arial" pitchFamily="34" charset="0"/>
              </a:rPr>
              <a:t>Непосредственное составление проекта бюджета осуществляет финансовый орган администрации Уватского муниципального </a:t>
            </a:r>
            <a:r>
              <a:rPr lang="ru-RU" sz="1200" dirty="0" smtClean="0">
                <a:latin typeface="Arial" pitchFamily="34" charset="0"/>
              </a:rPr>
              <a:t>округа </a:t>
            </a:r>
            <a:r>
              <a:rPr lang="ru-RU" sz="1200" dirty="0">
                <a:latin typeface="Arial" pitchFamily="34" charset="0"/>
              </a:rPr>
              <a:t>на основании прогноза социально-экономического развития </a:t>
            </a:r>
            <a:r>
              <a:rPr lang="ru-RU" altLang="ru-RU" sz="1200" dirty="0"/>
              <a:t>Уватского муниципального </a:t>
            </a:r>
            <a:r>
              <a:rPr lang="ru-RU" altLang="ru-RU" sz="1200" dirty="0" smtClean="0"/>
              <a:t>округа </a:t>
            </a:r>
            <a:r>
              <a:rPr lang="ru-RU" sz="1200" dirty="0">
                <a:latin typeface="Arial" pitchFamily="34" charset="0"/>
              </a:rPr>
              <a:t>и иных необходимых данных. </a:t>
            </a:r>
          </a:p>
        </p:txBody>
      </p:sp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3113088" y="2936875"/>
            <a:ext cx="5911850" cy="2631490"/>
          </a:xfrm>
          <a:prstGeom prst="rect">
            <a:avLst/>
          </a:prstGeom>
          <a:solidFill>
            <a:srgbClr val="FFE8D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Сформированный проект местного бюджета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администрация Уватского муниципального округа вносит на рассмотрение в Думу Уватского муниципального округа до 15 ноября текущего года.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Постоянная комиссия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Думы Уватского муниципального округа по бюджету, местным налогам и сборам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рассматривает проект местного бюджета. Контрольно-счетная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палата Уватского муниципального округа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готовит заключение.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Дума Уватского муниципального округа рассматривает проект местного бюджета в двух чтениях.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По инициативе Думы Уватского муниципального округа или председателя Думы Уватского муниципального округа для обсуждения проекта решения о бюджете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  <a:cs typeface="Arial" charset="0"/>
              </a:rPr>
              <a:t>Уватского муниципального округа на очередной финансовый год и плановый период организуются публичные слушания. 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Проект бюджета </a:t>
            </a:r>
            <a:r>
              <a:rPr lang="ru-RU" altLang="ru-RU" sz="1100" dirty="0" smtClean="0">
                <a:solidFill>
                  <a:schemeClr val="tx1"/>
                </a:solidFill>
                <a:latin typeface="Arial" charset="0"/>
              </a:rPr>
              <a:t>подлежит опубликованию в сетевом издании «</a:t>
            </a:r>
            <a:r>
              <a:rPr lang="ru-RU" altLang="ru-RU" sz="1100" dirty="0" err="1" smtClean="0">
                <a:solidFill>
                  <a:schemeClr val="tx1"/>
                </a:solidFill>
                <a:latin typeface="Arial" charset="0"/>
              </a:rPr>
              <a:t>Уватские</a:t>
            </a:r>
            <a:r>
              <a:rPr lang="ru-RU" altLang="ru-RU" sz="1100" dirty="0" smtClean="0">
                <a:solidFill>
                  <a:schemeClr val="tx1"/>
                </a:solidFill>
                <a:latin typeface="Arial" charset="0"/>
              </a:rPr>
              <a:t> известия» в информационно-телекоммуникационной сети «</a:t>
            </a:r>
            <a:r>
              <a:rPr lang="ru-RU" altLang="ru-RU" sz="1100" dirty="0">
                <a:solidFill>
                  <a:schemeClr val="tx1"/>
                </a:solidFill>
                <a:latin typeface="Arial" charset="0"/>
              </a:rPr>
              <a:t>Интернет» (UVATSKIE.RU, https://uvatskie.ru/), регистрация в качестве сетевого издания Эл № ФС77-66617 от 27.07.2016 (далее – сетевое издание</a:t>
            </a:r>
            <a:r>
              <a:rPr lang="ru-RU" altLang="ru-RU" sz="1100" dirty="0" smtClean="0">
                <a:solidFill>
                  <a:schemeClr val="tx1"/>
                </a:solidFill>
                <a:latin typeface="Arial" charset="0"/>
              </a:rPr>
              <a:t>). </a:t>
            </a:r>
            <a:endParaRPr lang="ru-RU" altLang="ru-RU" sz="11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13088" y="5661249"/>
            <a:ext cx="5911850" cy="1092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200" dirty="0" smtClean="0">
                <a:latin typeface="Arial" pitchFamily="34" charset="0"/>
              </a:rPr>
              <a:t>Проект </a:t>
            </a:r>
            <a:r>
              <a:rPr lang="ru-RU" sz="1200" dirty="0">
                <a:latin typeface="Arial" pitchFamily="34" charset="0"/>
              </a:rPr>
              <a:t>местного бюджета утверждается решением </a:t>
            </a: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Думы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округа</a:t>
            </a:r>
            <a:r>
              <a:rPr lang="ru-RU" sz="1200" dirty="0" smtClean="0">
                <a:latin typeface="Arial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Принятое Думой </a:t>
            </a:r>
            <a:r>
              <a:rPr lang="ru-RU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Уватского муниципального округа</a:t>
            </a:r>
            <a:r>
              <a:rPr lang="ru-RU" sz="1200" dirty="0" smtClean="0">
                <a:latin typeface="Arial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itchFamily="34" charset="0"/>
                <a:cs typeface="Arial" panose="020B0604020202020204" pitchFamily="34" charset="0"/>
              </a:rPr>
              <a:t>решение о бюджете </a:t>
            </a:r>
            <a:r>
              <a:rPr lang="ru-RU" sz="1200" dirty="0">
                <a:latin typeface="Arial" pitchFamily="34" charset="0"/>
              </a:rPr>
              <a:t>на очередной финансовый год и плановый период подлежит официальному опубликованию в течение 10 дней со дня его подписания. </a:t>
            </a:r>
          </a:p>
          <a:p>
            <a:pPr>
              <a:defRPr/>
            </a:pPr>
            <a:endParaRPr lang="ru-RU" sz="500" dirty="0">
              <a:latin typeface="Arial" pitchFamily="34" charset="0"/>
            </a:endParaRPr>
          </a:p>
        </p:txBody>
      </p:sp>
    </p:spTree>
  </p:cSld>
  <p:clrMapOvr>
    <a:masterClrMapping/>
  </p:clrMapOvr>
  <p:transition spd="slow" advTm="473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08912" cy="1098575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altLang="ru-RU" sz="2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на основании которых составляется проект бюджета Уватского муниципального </a:t>
            </a:r>
            <a:r>
              <a:rPr lang="ru-RU" altLang="ru-RU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</a:t>
            </a:r>
            <a:r>
              <a:rPr lang="ru-RU" alt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1396999" y="1844824"/>
            <a:ext cx="6697663" cy="10890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SzTx/>
              <a:buFont typeface="Wingdings" pitchFamily="2" charset="2"/>
              <a:buNone/>
              <a:defRPr/>
            </a:pPr>
            <a:r>
              <a:rPr lang="ru-RU" sz="1800" dirty="0" smtClean="0"/>
              <a:t>Послание Президента Российской Федерации Федеральному Собранию Российской Федерации, определяющее бюджетную политику в Российской Федерации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1396998" y="3068960"/>
            <a:ext cx="6697663" cy="590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Муниципальные программы Уватского муниципального округа  </a:t>
            </a:r>
            <a:endParaRPr lang="ru-RU" altLang="ru-RU" dirty="0">
              <a:latin typeface="Arial" pitchFamily="34" charset="0"/>
            </a:endParaRPr>
          </a:p>
        </p:txBody>
      </p:sp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1403350" y="4509120"/>
            <a:ext cx="6697663" cy="83978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Основные направления бюджетной и налоговой политики </a:t>
            </a:r>
            <a:r>
              <a:rPr lang="ru-RU" dirty="0" smtClean="0">
                <a:latin typeface="Arial" pitchFamily="34" charset="0"/>
              </a:rPr>
              <a:t>Уватского муниципального </a:t>
            </a:r>
            <a:r>
              <a:rPr lang="ru-RU" dirty="0">
                <a:latin typeface="Arial" pitchFamily="34" charset="0"/>
              </a:rPr>
              <a:t>округа на очередной финансовый год и плановый период </a:t>
            </a:r>
          </a:p>
        </p:txBody>
      </p:sp>
      <p:sp>
        <p:nvSpPr>
          <p:cNvPr id="7" name="Rectangle 24"/>
          <p:cNvSpPr>
            <a:spLocks noChangeArrowheads="1"/>
          </p:cNvSpPr>
          <p:nvPr/>
        </p:nvSpPr>
        <p:spPr bwMode="auto">
          <a:xfrm>
            <a:off x="1403350" y="3775653"/>
            <a:ext cx="6697663" cy="590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>
                <a:latin typeface="Arial" pitchFamily="34" charset="0"/>
              </a:rPr>
              <a:t>Прогноз социально-экономического развития Уватского муниципального округа   </a:t>
            </a:r>
            <a:endParaRPr lang="ru-RU" altLang="ru-RU" dirty="0">
              <a:latin typeface="Arial" pitchFamily="34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1399635" y="5468806"/>
            <a:ext cx="6400626" cy="8402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 algn="ctr">
            <a:solidFill>
              <a:schemeClr val="tx2"/>
            </a:solidFill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ru-RU" dirty="0" smtClean="0">
                <a:latin typeface="Arial" pitchFamily="34" charset="0"/>
              </a:rPr>
              <a:t>Документы определяющие цели национального развития Российской Федерации и </a:t>
            </a:r>
            <a:r>
              <a:rPr lang="ru-RU" smtClean="0">
                <a:latin typeface="Arial" pitchFamily="34" charset="0"/>
              </a:rPr>
              <a:t>направления деятельности </a:t>
            </a:r>
            <a:r>
              <a:rPr lang="ru-RU" dirty="0" smtClean="0">
                <a:latin typeface="Arial" pitchFamily="34" charset="0"/>
              </a:rPr>
              <a:t>органов публичной власти по их достижению  </a:t>
            </a:r>
            <a:endParaRPr lang="ru-RU" dirty="0">
              <a:latin typeface="Arial" pitchFamily="34" charset="0"/>
            </a:endParaRPr>
          </a:p>
        </p:txBody>
      </p:sp>
    </p:spTree>
  </p:cSld>
  <p:clrMapOvr>
    <a:masterClrMapping/>
  </p:clrMapOvr>
  <p:transition spd="slow" advTm="411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1187624" y="704106"/>
            <a:ext cx="6781800" cy="579338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цели бюджетной политики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2026 – 2028 годы</a:t>
            </a:r>
          </a:p>
        </p:txBody>
      </p:sp>
      <p:graphicFrame>
        <p:nvGraphicFramePr>
          <p:cNvPr id="5" name="Group 2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810230"/>
              </p:ext>
            </p:extLst>
          </p:nvPr>
        </p:nvGraphicFramePr>
        <p:xfrm>
          <a:off x="493698" y="1484784"/>
          <a:ext cx="8280400" cy="4619698"/>
        </p:xfrm>
        <a:graphic>
          <a:graphicData uri="http://schemas.openxmlformats.org/drawingml/2006/table">
            <a:tbl>
              <a:tblPr>
                <a:effectLst/>
                <a:tableStyleId>{0505E3EF-67EA-436B-97B2-0124C06EBD24}</a:tableStyleId>
              </a:tblPr>
              <a:tblGrid>
                <a:gridCol w="8280400"/>
              </a:tblGrid>
              <a:tr h="576064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Обеспечение сбалансированности и устойчивости местного бюджета</a:t>
                      </a:r>
                    </a:p>
                  </a:txBody>
                  <a:tcPr marL="81472" marR="81472" marT="43552" marB="43552"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60995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Укрепление доходной базы местного бюджета</a:t>
                      </a:r>
                    </a:p>
                  </a:txBody>
                  <a:tcPr marL="81472" marR="81472" marT="43552" marB="43552"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49144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Повышение качества и эффективности реализации муниципальных  программ</a:t>
                      </a:r>
                    </a:p>
                  </a:txBody>
                  <a:tcPr marL="81472" marR="81472" marT="43552" marB="43552"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616862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Повышение эффективности использования муниципальной собственности</a:t>
                      </a:r>
                    </a:p>
                  </a:txBody>
                  <a:tcPr marL="81472" marR="81472" marT="43552" marB="43552"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88935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Повышение эффективности бюджетных расходов</a:t>
                      </a:r>
                    </a:p>
                  </a:txBody>
                  <a:tcPr marL="81472" marR="81472" marT="43552" marB="43552"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36392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Повышение доступности и качества муниципальных услуг</a:t>
                      </a:r>
                    </a:p>
                  </a:txBody>
                  <a:tcPr marL="81472" marR="81472" marT="43552" marB="43552"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02004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Распределение бюджетных ресурсов с учётом их 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приоритизации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1472" marR="81472" marT="43552" marB="43552"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589302">
                <a:tc>
                  <a:txBody>
                    <a:bodyPr/>
                    <a:lstStyle/>
                    <a:p>
                      <a:pPr marL="0" marR="0" lvl="0" indent="0" algn="ctr" defTabSz="10033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Выявление резервов для достижения поставленных задач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1472" marR="81472" marT="43552" marB="43552" anchor="ctr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ChangeArrowheads="1"/>
          </p:cNvSpPr>
          <p:nvPr/>
        </p:nvSpPr>
        <p:spPr bwMode="auto">
          <a:xfrm>
            <a:off x="3678238" y="2287588"/>
            <a:ext cx="1830387" cy="565150"/>
          </a:xfrm>
          <a:prstGeom prst="rect">
            <a:avLst/>
          </a:prstGeom>
          <a:solidFill>
            <a:srgbClr val="FFFFFF">
              <a:alpha val="5098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77760" tIns="38880" rIns="77760" bIns="38880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Территория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6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4832,9 </a:t>
            </a:r>
            <a:r>
              <a:rPr lang="ru-RU" altLang="ru-RU" sz="1600" b="1" i="1" dirty="0" err="1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тыс.га</a:t>
            </a:r>
            <a:r>
              <a:rPr lang="ru-RU" altLang="ru-RU" sz="16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.</a:t>
            </a:r>
          </a:p>
        </p:txBody>
      </p:sp>
      <p:sp>
        <p:nvSpPr>
          <p:cNvPr id="23555" name="Rectangle 2"/>
          <p:cNvSpPr>
            <a:spLocks noChangeArrowheads="1"/>
          </p:cNvSpPr>
          <p:nvPr/>
        </p:nvSpPr>
        <p:spPr bwMode="auto">
          <a:xfrm>
            <a:off x="1115616" y="3500438"/>
            <a:ext cx="2460625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7760" tIns="38880" rIns="77760" bIns="38880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u="sng" dirty="0" smtClean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30 </a:t>
            </a:r>
            <a:r>
              <a:rPr lang="ru-RU" altLang="ru-RU" sz="14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населённых </a:t>
            </a:r>
            <a:r>
              <a:rPr lang="ru-RU" altLang="ru-RU" sz="1400" b="1" i="1" u="sng" dirty="0" smtClean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пунктов</a:t>
            </a:r>
            <a:endParaRPr lang="ru-RU" altLang="ru-RU" sz="1400" b="1" i="1" u="sng" dirty="0">
              <a:solidFill>
                <a:srgbClr val="4B2103"/>
              </a:solidFill>
              <a:latin typeface="Arial" charset="0"/>
              <a:cs typeface="DejaVu Sans" pitchFamily="3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b="1" i="1" u="sng" dirty="0">
              <a:solidFill>
                <a:srgbClr val="4B2103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23556" name="Rectangle 3"/>
          <p:cNvSpPr>
            <a:spLocks noChangeArrowheads="1"/>
          </p:cNvSpPr>
          <p:nvPr/>
        </p:nvSpPr>
        <p:spPr bwMode="auto">
          <a:xfrm>
            <a:off x="2987923" y="1493292"/>
            <a:ext cx="3169741" cy="81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475A8D"/>
                </a:solidFill>
                <a:latin typeface="Arial" charset="0"/>
                <a:cs typeface="DejaVu Sans" pitchFamily="32" charset="0"/>
              </a:rPr>
              <a:t>Уватский муниципальный </a:t>
            </a:r>
            <a:r>
              <a:rPr lang="ru-RU" altLang="ru-RU" sz="2000" b="1" dirty="0" smtClean="0">
                <a:solidFill>
                  <a:srgbClr val="475A8D"/>
                </a:solidFill>
                <a:latin typeface="Arial" charset="0"/>
                <a:cs typeface="DejaVu Sans" pitchFamily="32" charset="0"/>
              </a:rPr>
              <a:t>округ</a:t>
            </a:r>
            <a:endParaRPr lang="ru-RU" altLang="ru-RU" sz="2000" b="1" dirty="0">
              <a:solidFill>
                <a:srgbClr val="475A8D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684213" y="660255"/>
            <a:ext cx="7777162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социально-экономического развития Уватского муниципального </a:t>
            </a:r>
            <a:r>
              <a:rPr lang="ru-RU" altLang="ru-RU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</a:t>
            </a:r>
            <a:endParaRPr lang="ru-RU" altLang="ru-RU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6643688" y="4430713"/>
            <a:ext cx="17780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5940502" y="3527859"/>
            <a:ext cx="2280537" cy="925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u="sng" dirty="0">
                <a:solidFill>
                  <a:srgbClr val="4B2103"/>
                </a:solidFill>
                <a:latin typeface="Arial" charset="0"/>
                <a:cs typeface="DejaVu Sans" pitchFamily="32" charset="0"/>
              </a:rPr>
              <a:t>Население </a:t>
            </a:r>
            <a:r>
              <a:rPr lang="ru-RU" altLang="ru-RU" sz="1800" b="1" i="1" dirty="0">
                <a:solidFill>
                  <a:srgbClr val="E7DEC9"/>
                </a:solidFill>
                <a:latin typeface="Arial" charset="0"/>
                <a:cs typeface="DejaVu Sans" pitchFamily="32" charset="0"/>
              </a:rPr>
              <a:t>      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dirty="0" smtClean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18,6 </a:t>
            </a:r>
            <a:r>
              <a:rPr lang="ru-RU" altLang="ru-RU" sz="1800" b="1" i="1" dirty="0">
                <a:solidFill>
                  <a:srgbClr val="C32D2E"/>
                </a:solidFill>
                <a:latin typeface="Arial" charset="0"/>
                <a:cs typeface="DejaVu Sans" pitchFamily="32" charset="0"/>
              </a:rPr>
              <a:t>тыс. человек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i="1" dirty="0">
              <a:solidFill>
                <a:srgbClr val="C32D2E"/>
              </a:solidFill>
              <a:latin typeface="Arial" charset="0"/>
              <a:cs typeface="DejaVu Sans" pitchFamily="32" charset="0"/>
            </a:endParaRPr>
          </a:p>
        </p:txBody>
      </p:sp>
      <p:pic>
        <p:nvPicPr>
          <p:cNvPr id="23561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917" y="3341688"/>
            <a:ext cx="15843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0168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3182938" y="1747836"/>
            <a:ext cx="346075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475A8D"/>
                </a:solidFill>
                <a:latin typeface="Arial" charset="0"/>
                <a:cs typeface="DejaVu Sans" pitchFamily="32" charset="0"/>
              </a:rPr>
              <a:t>  </a:t>
            </a:r>
            <a:r>
              <a:rPr lang="ru-RU" altLang="ru-RU" sz="2000" b="1" dirty="0">
                <a:solidFill>
                  <a:srgbClr val="996600"/>
                </a:solidFill>
                <a:latin typeface="Arial" charset="0"/>
                <a:cs typeface="DejaVu Sans" pitchFamily="32" charset="0"/>
              </a:rPr>
              <a:t>Численность населения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96600"/>
                </a:solidFill>
                <a:latin typeface="Arial" charset="0"/>
                <a:cs typeface="DejaVu Sans" pitchFamily="32" charset="0"/>
              </a:rPr>
              <a:t>среднегодовая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475A8D"/>
              </a:solidFill>
              <a:latin typeface="Arial" charset="0"/>
              <a:cs typeface="DejaVu Sans" pitchFamily="32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475A8D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</a:t>
            </a: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</a:rPr>
              <a:t>округа</a:t>
            </a: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6643688" y="4430713"/>
            <a:ext cx="17780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altLang="ru-RU"/>
          </a:p>
        </p:txBody>
      </p:sp>
      <p:graphicFrame>
        <p:nvGraphicFramePr>
          <p:cNvPr id="2355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289819"/>
              </p:ext>
            </p:extLst>
          </p:nvPr>
        </p:nvGraphicFramePr>
        <p:xfrm>
          <a:off x="842902" y="2852936"/>
          <a:ext cx="7632700" cy="2484488"/>
        </p:xfrm>
        <a:graphic>
          <a:graphicData uri="http://schemas.openxmlformats.org/drawingml/2006/table">
            <a:tbl>
              <a:tblPr/>
              <a:tblGrid>
                <a:gridCol w="1224113"/>
                <a:gridCol w="1296119"/>
                <a:gridCol w="1728158"/>
                <a:gridCol w="1863846"/>
                <a:gridCol w="1520464"/>
              </a:tblGrid>
              <a:tr h="585788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2024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2025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оценка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2026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2027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2027 год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4223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прогноз   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888"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18 655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18 573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18 517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18 511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18 505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698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2 вариант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18 533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18 560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18 588</a:t>
                      </a:r>
                    </a:p>
                  </a:txBody>
                  <a:tcPr marL="89998" marR="89998" marT="105488" marB="4680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5648" name="Text Box 97"/>
          <p:cNvSpPr txBox="1">
            <a:spLocks noChangeArrowheads="1"/>
          </p:cNvSpPr>
          <p:nvPr/>
        </p:nvSpPr>
        <p:spPr bwMode="auto">
          <a:xfrm>
            <a:off x="7473950" y="2348880"/>
            <a:ext cx="947738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i="1" dirty="0">
                <a:solidFill>
                  <a:srgbClr val="000000"/>
                </a:solidFill>
              </a:rPr>
              <a:t>человек</a:t>
            </a:r>
          </a:p>
        </p:txBody>
      </p:sp>
    </p:spTree>
    <p:extLst>
      <p:ext uri="{BB962C8B-B14F-4D97-AF65-F5344CB8AC3E}">
        <p14:creationId xmlns:p14="http://schemas.microsoft.com/office/powerpoint/2010/main" val="2996393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475656" y="1504088"/>
            <a:ext cx="68770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96600"/>
                </a:solidFill>
                <a:latin typeface="Arial" charset="0"/>
              </a:rPr>
              <a:t>Оборот розничной торговли</a:t>
            </a:r>
          </a:p>
        </p:txBody>
      </p:sp>
      <p:graphicFrame>
        <p:nvGraphicFramePr>
          <p:cNvPr id="2765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347025"/>
              </p:ext>
            </p:extLst>
          </p:nvPr>
        </p:nvGraphicFramePr>
        <p:xfrm>
          <a:off x="827584" y="2420888"/>
          <a:ext cx="7688262" cy="2841513"/>
        </p:xfrm>
        <a:graphic>
          <a:graphicData uri="http://schemas.openxmlformats.org/drawingml/2006/table">
            <a:tbl>
              <a:tblPr/>
              <a:tblGrid>
                <a:gridCol w="1544637"/>
                <a:gridCol w="1403350"/>
                <a:gridCol w="1644650"/>
                <a:gridCol w="1562100"/>
                <a:gridCol w="1533525"/>
              </a:tblGrid>
              <a:tr h="368282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2024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2025 год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оценка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2026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2027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2028 год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279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прогноз  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rowSpan="6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5 185,70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107,2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%.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9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6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5 952,51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105,6</a:t>
                      </a:r>
                      <a:r>
                        <a:rPr kumimoji="0" lang="ru-RU" altLang="ru-RU" sz="9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%.</a:t>
                      </a:r>
                    </a:p>
                  </a:txBody>
                  <a:tcPr marL="90000" marR="90000" marT="105483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5 531,31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7 050,68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7 596,69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85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104,3%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103,8 %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103,6 %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334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 вариант</a:t>
                      </a:r>
                    </a:p>
                  </a:txBody>
                  <a:tcPr marL="90000" marR="90000" marT="99407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6 631,40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7 179,42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7 757,79</a:t>
                      </a:r>
                      <a:r>
                        <a:rPr kumimoji="0" lang="ru-RU" altLang="ru-RU" sz="1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млн. руб.</a:t>
                      </a:r>
                    </a:p>
                  </a:txBody>
                  <a:tcPr marL="90000" marR="90000" marT="111919" marB="46798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285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106,1%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104,1%</a:t>
                      </a: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103,9%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Segoe UI" panose="020B0502040204020203" pitchFamily="34" charset="0"/>
                      </a:endParaRPr>
                    </a:p>
                  </a:txBody>
                  <a:tcPr marL="0" marR="0" marT="34378" marB="0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29755" name="Rectangle 113"/>
          <p:cNvSpPr>
            <a:spLocks noChangeArrowheads="1"/>
          </p:cNvSpPr>
          <p:nvPr/>
        </p:nvSpPr>
        <p:spPr bwMode="auto">
          <a:xfrm>
            <a:off x="4716016" y="1844824"/>
            <a:ext cx="3857625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млн. руб.</a:t>
            </a:r>
            <a:r>
              <a:rPr lang="en-US" altLang="ru-RU" sz="1100" b="1" i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i="1" dirty="0">
                <a:solidFill>
                  <a:srgbClr val="000000"/>
                </a:solidFill>
                <a:latin typeface="Arial" charset="0"/>
              </a:rPr>
              <a:t>в действующих ценах</a:t>
            </a:r>
            <a:r>
              <a:rPr lang="en-US" altLang="ru-RU" sz="1100" i="1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в % к предыдущему году</a:t>
            </a:r>
            <a:r>
              <a:rPr lang="ru-RU" altLang="ru-RU" sz="1100" i="1" dirty="0">
                <a:solidFill>
                  <a:srgbClr val="000000"/>
                </a:solidFill>
                <a:latin typeface="Arial" charset="0"/>
              </a:rPr>
              <a:t> в сопоставимых ценах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</a:t>
            </a: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</a:rPr>
              <a:t>округа</a:t>
            </a: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0079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1475656" y="1504088"/>
            <a:ext cx="687705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 smtClean="0">
                <a:solidFill>
                  <a:srgbClr val="996600"/>
                </a:solidFill>
                <a:latin typeface="Arial" charset="0"/>
              </a:rPr>
              <a:t>Производство товаров и услуг</a:t>
            </a:r>
            <a:endParaRPr lang="ru-RU" altLang="ru-RU" sz="2000" b="1" dirty="0">
              <a:solidFill>
                <a:srgbClr val="996600"/>
              </a:solidFill>
              <a:latin typeface="Arial" charset="0"/>
            </a:endParaRPr>
          </a:p>
        </p:txBody>
      </p:sp>
      <p:sp>
        <p:nvSpPr>
          <p:cNvPr id="29755" name="Rectangle 113"/>
          <p:cNvSpPr>
            <a:spLocks noChangeArrowheads="1"/>
          </p:cNvSpPr>
          <p:nvPr/>
        </p:nvSpPr>
        <p:spPr bwMode="auto">
          <a:xfrm>
            <a:off x="5076056" y="2276872"/>
            <a:ext cx="3857625" cy="263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Arial" charset="0"/>
              </a:rPr>
              <a:t>в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Arial" charset="0"/>
              </a:rPr>
              <a:t> натуральном выражении</a:t>
            </a:r>
            <a:endParaRPr lang="ru-RU" altLang="ru-RU" sz="1100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муниципального </a:t>
            </a:r>
            <a:r>
              <a:rPr lang="ru-RU" altLang="ru-RU" sz="2200" b="1" dirty="0" smtClean="0">
                <a:solidFill>
                  <a:schemeClr val="tx1"/>
                </a:solidFill>
                <a:latin typeface="Arial" charset="0"/>
              </a:rPr>
              <a:t>округа</a:t>
            </a: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9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236597"/>
              </p:ext>
            </p:extLst>
          </p:nvPr>
        </p:nvGraphicFramePr>
        <p:xfrm>
          <a:off x="323526" y="2708920"/>
          <a:ext cx="8587088" cy="3190931"/>
        </p:xfrm>
        <a:graphic>
          <a:graphicData uri="http://schemas.openxmlformats.org/drawingml/2006/table">
            <a:tbl>
              <a:tblPr/>
              <a:tblGrid>
                <a:gridCol w="2418876"/>
                <a:gridCol w="698872"/>
                <a:gridCol w="768760"/>
                <a:gridCol w="884157"/>
                <a:gridCol w="811272"/>
                <a:gridCol w="838647"/>
                <a:gridCol w="768760"/>
                <a:gridCol w="768760"/>
                <a:gridCol w="628984"/>
              </a:tblGrid>
              <a:tr h="311591">
                <a:tc row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</a:txBody>
                  <a:tcPr marL="89997" marR="89997" marT="105447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2024    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отчет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2025       год  оценка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2026 год   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2027 год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  2028 год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24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                                       прогноз</a:t>
                      </a:r>
                    </a:p>
                  </a:txBody>
                  <a:tcPr marL="89997" marR="89997" marT="93300" marB="4678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07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1 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2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вариант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318482">
                <a:tc gridSpan="9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Производство важнейших видов продукции в натуральном выражении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0526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Овощи,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580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610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620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650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630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660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680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0526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Рыба переработанная и консервированная,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4,0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4,0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4,1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4,0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4,1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4,1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4,2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4620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Хлеб и хлебобулочные изделия,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497,77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505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510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522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521</a:t>
                      </a: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532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533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YaHei" panose="020B0503020204020204" pitchFamily="34" charset="-122"/>
                          <a:cs typeface="Arial" panose="020B0604020202020204" pitchFamily="34" charset="0"/>
                        </a:rPr>
                        <a:t>551</a:t>
                      </a: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  <a:tr h="431914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Улов рыбы, тонн</a:t>
                      </a: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180,4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9173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173,45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76031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</a:t>
                      </a:r>
                      <a:endParaRPr lang="ru-RU" sz="1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997" marR="89997" marT="87226" marB="4678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5739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614473" y="1659589"/>
            <a:ext cx="8135937" cy="66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000" b="1" dirty="0">
                <a:solidFill>
                  <a:srgbClr val="964305"/>
                </a:solidFill>
                <a:latin typeface="Arial" charset="0"/>
                <a:cs typeface="DejaVu Sans" pitchFamily="32" charset="0"/>
              </a:rPr>
              <a:t>Среднемесячная заработная плата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000" b="1" dirty="0">
              <a:solidFill>
                <a:srgbClr val="964305"/>
              </a:solidFill>
              <a:latin typeface="Arial" charset="0"/>
              <a:cs typeface="DejaVu Sans" pitchFamily="32" charset="0"/>
            </a:endParaRP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6700838" y="2329514"/>
            <a:ext cx="1760537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dirty="0">
                <a:solidFill>
                  <a:srgbClr val="000000"/>
                </a:solidFill>
                <a:cs typeface="DejaVu Sans" pitchFamily="32" charset="0"/>
              </a:rPr>
              <a:t>тыс. рублей</a:t>
            </a:r>
          </a:p>
        </p:txBody>
      </p:sp>
      <p:graphicFrame>
        <p:nvGraphicFramePr>
          <p:cNvPr id="28677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617415"/>
              </p:ext>
            </p:extLst>
          </p:nvPr>
        </p:nvGraphicFramePr>
        <p:xfrm>
          <a:off x="915303" y="2708920"/>
          <a:ext cx="7534275" cy="2546361"/>
        </p:xfrm>
        <a:graphic>
          <a:graphicData uri="http://schemas.openxmlformats.org/drawingml/2006/table">
            <a:tbl>
              <a:tblPr/>
              <a:tblGrid>
                <a:gridCol w="1428750"/>
                <a:gridCol w="1428750"/>
                <a:gridCol w="1730375"/>
                <a:gridCol w="1543050"/>
                <a:gridCol w="1403350"/>
              </a:tblGrid>
              <a:tr h="368277"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2024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отчет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2025 год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оценка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2026 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2027 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2028 год</a:t>
                      </a: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</a:tr>
              <a:tr h="435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 прогноз               прогноз              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9966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прогноз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66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</a:txBody>
                  <a:tcPr marL="90000" marR="90000" marT="105481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E7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 117,9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rowSpan="4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Microsoft YaHei" panose="020B0503020204020204" pitchFamily="34" charset="-122"/>
                        <a:cs typeface="Segoe UI" panose="020B0502040204020203" pitchFamily="34" charset="0"/>
                      </a:endParaRP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</a:t>
                      </a:r>
                    </a:p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  <a:cs typeface="Segoe UI" panose="020B0502040204020203" pitchFamily="34" charset="0"/>
                        </a:rPr>
                        <a:t>      136,4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 вариант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  149,4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159,3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169,7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2 вариант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151,5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l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      163,3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1pPr>
                      <a:lvl2pPr eaLnBrk="0" hangingPunct="0">
                        <a:spcBef>
                          <a:spcPts val="5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2pPr>
                      <a:lvl3pPr eaLnBrk="0" hangingPunct="0">
                        <a:spcBef>
                          <a:spcPts val="50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3pPr>
                      <a:lvl4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4pPr>
                      <a:lvl5pPr eaLnBrk="0" hangingPunct="0">
                        <a:spcBef>
                          <a:spcPts val="450"/>
                        </a:spcBef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5pPr>
                      <a:lvl6pPr marL="25146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6pPr>
                      <a:lvl7pPr marL="29718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7pPr>
                      <a:lvl8pPr marL="34290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8pPr>
                      <a:lvl9pPr marL="3886200" indent="-228600" defTabSz="449263" eaLnBrk="0" fontAlgn="base" hangingPunct="0"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1600">
                          <a:solidFill>
                            <a:srgbClr val="303030"/>
                          </a:solidFill>
                          <a:latin typeface="Times New Roman" panose="02020603050405020304" pitchFamily="18" charset="0"/>
                          <a:ea typeface="Microsoft YaHei" panose="020B0503020204020204" pitchFamily="34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6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icrosoft YaHei" panose="020B0503020204020204" pitchFamily="34" charset="-122"/>
                        </a:rPr>
                        <a:t>174,5</a:t>
                      </a:r>
                    </a:p>
                  </a:txBody>
                  <a:tcPr marL="90000" marR="90000" marT="111917" marB="46797" horzOverflow="overflow">
                    <a:lnL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55576" y="724693"/>
            <a:ext cx="7777162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1pPr>
            <a:lvl2pPr>
              <a:spcBef>
                <a:spcPts val="5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3pPr>
            <a:lvl4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4pPr>
            <a:lvl5pPr>
              <a:spcBef>
                <a:spcPts val="450"/>
              </a:spcBef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5pPr>
            <a:lvl6pPr marL="25146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6pPr>
            <a:lvl7pPr marL="29718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7pPr>
            <a:lvl8pPr marL="34290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8pPr>
            <a:lvl9pPr marL="3886200" indent="-228600" defTabSz="449263" eaLnBrk="0" fontAlgn="base" hangingPunct="0">
              <a:spcBef>
                <a:spcPts val="4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03030"/>
                </a:solidFill>
                <a:latin typeface="Times New Roman" pitchFamily="16" charset="0"/>
                <a:ea typeface="Microsoft YaHei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200" b="1" dirty="0">
                <a:solidFill>
                  <a:schemeClr val="tx1"/>
                </a:solidFill>
                <a:latin typeface="Arial" charset="0"/>
              </a:rPr>
              <a:t>Прогноз социально-экономического развития Уватского </a:t>
            </a:r>
            <a:r>
              <a:rPr lang="ru-RU" altLang="ru-RU" sz="2200" b="1">
                <a:solidFill>
                  <a:schemeClr val="tx1"/>
                </a:solidFill>
                <a:latin typeface="Arial" charset="0"/>
              </a:rPr>
              <a:t>муниципального </a:t>
            </a:r>
            <a:r>
              <a:rPr lang="ru-RU" altLang="ru-RU" sz="2200" b="1" smtClean="0">
                <a:solidFill>
                  <a:schemeClr val="tx1"/>
                </a:solidFill>
                <a:latin typeface="Arial" charset="0"/>
              </a:rPr>
              <a:t>округа</a:t>
            </a: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2200" b="1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0914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708143"/>
              </p:ext>
            </p:extLst>
          </p:nvPr>
        </p:nvGraphicFramePr>
        <p:xfrm>
          <a:off x="755576" y="1457961"/>
          <a:ext cx="7705726" cy="147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478"/>
                <a:gridCol w="1729430"/>
                <a:gridCol w="2002498"/>
                <a:gridCol w="1668320"/>
              </a:tblGrid>
              <a:tr h="36913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Показатели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2026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2027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2028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>
                    <a:solidFill>
                      <a:srgbClr val="00FF99"/>
                    </a:solidFill>
                  </a:tcPr>
                </a:tc>
              </a:tr>
              <a:tr h="36913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866 788,90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800 501,70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905 737,50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69136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906 288,10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800 501,70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2 905 737,50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65791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Дефицит (-)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0" marR="91450" marT="45736" marB="45736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-39 499,20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00112" y="653504"/>
            <a:ext cx="73437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параметры бюджета Уватского муниципального округа, тыс. рублей</a:t>
            </a:r>
          </a:p>
        </p:txBody>
      </p:sp>
      <p:sp>
        <p:nvSpPr>
          <p:cNvPr id="31774" name="Прямоугольник 9"/>
          <p:cNvSpPr>
            <a:spLocks noChangeArrowheads="1"/>
          </p:cNvSpPr>
          <p:nvPr/>
        </p:nvSpPr>
        <p:spPr bwMode="auto">
          <a:xfrm>
            <a:off x="6444209" y="3501008"/>
            <a:ext cx="2376264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altLang="ru-RU" sz="1400" b="1" u="sng" dirty="0" smtClean="0">
                <a:solidFill>
                  <a:schemeClr val="tx1"/>
                </a:solidFill>
                <a:latin typeface="Arial" charset="0"/>
              </a:rPr>
              <a:t>Бюджет </a:t>
            </a:r>
            <a:r>
              <a:rPr lang="ru-RU" altLang="ru-RU" sz="1400" b="1" u="sng" dirty="0">
                <a:solidFill>
                  <a:schemeClr val="tx1"/>
                </a:solidFill>
                <a:latin typeface="Arial" charset="0"/>
              </a:rPr>
              <a:t>сбалансирован</a:t>
            </a:r>
          </a:p>
          <a:p>
            <a:pPr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Источники </a:t>
            </a:r>
            <a:r>
              <a:rPr lang="ru-RU" altLang="ru-RU" sz="1400" b="1" i="1" dirty="0">
                <a:solidFill>
                  <a:srgbClr val="7030A0"/>
                </a:solidFill>
                <a:latin typeface="Arial" charset="0"/>
              </a:rPr>
              <a:t>покрытия </a:t>
            </a: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дефицита </a:t>
            </a:r>
            <a:r>
              <a:rPr lang="ru-RU" altLang="ru-RU" sz="1400" b="1" i="1" dirty="0" smtClean="0">
                <a:solidFill>
                  <a:schemeClr val="tx1"/>
                </a:solidFill>
                <a:latin typeface="Arial" charset="0"/>
              </a:rPr>
              <a:t>в 2026 </a:t>
            </a:r>
            <a:r>
              <a:rPr lang="ru-RU" altLang="ru-RU" sz="1400" b="1" i="1" dirty="0">
                <a:solidFill>
                  <a:schemeClr val="tx1"/>
                </a:solidFill>
                <a:latin typeface="Arial" charset="0"/>
              </a:rPr>
              <a:t>- </a:t>
            </a:r>
            <a:r>
              <a:rPr lang="ru-RU" altLang="ru-RU" sz="1400" b="1" i="1" dirty="0" smtClean="0">
                <a:solidFill>
                  <a:schemeClr val="tx1"/>
                </a:solidFill>
                <a:latin typeface="Arial" charset="0"/>
              </a:rPr>
              <a:t>2028 </a:t>
            </a:r>
            <a:r>
              <a:rPr lang="ru-RU" altLang="ru-RU" sz="1400" b="1" i="1" dirty="0">
                <a:solidFill>
                  <a:schemeClr val="tx1"/>
                </a:solidFill>
                <a:latin typeface="Arial" charset="0"/>
              </a:rPr>
              <a:t>годах: </a:t>
            </a:r>
            <a:r>
              <a:rPr lang="ru-RU" altLang="ru-RU" sz="1300" b="1" dirty="0" smtClean="0">
                <a:solidFill>
                  <a:schemeClr val="tx1"/>
                </a:solidFill>
                <a:latin typeface="Arial" charset="0"/>
              </a:rPr>
              <a:t>остатки </a:t>
            </a:r>
            <a:r>
              <a:rPr lang="ru-RU" altLang="ru-RU" sz="1300" b="1" dirty="0">
                <a:solidFill>
                  <a:schemeClr val="tx1"/>
                </a:solidFill>
                <a:latin typeface="Arial" charset="0"/>
              </a:rPr>
              <a:t>средств местного бюджета.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755306"/>
              </p:ext>
            </p:extLst>
          </p:nvPr>
        </p:nvGraphicFramePr>
        <p:xfrm>
          <a:off x="905183" y="3140968"/>
          <a:ext cx="5328593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1368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ctrTitle"/>
          </p:nvPr>
        </p:nvSpPr>
        <p:spPr>
          <a:xfrm>
            <a:off x="2008721" y="548680"/>
            <a:ext cx="5299583" cy="678663"/>
          </a:xfr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anchor="ctr">
            <a:normAutofit/>
          </a:bodyPr>
          <a:lstStyle/>
          <a:p>
            <a:pPr algn="ctr" eaLnBrk="1" hangingPunct="1">
              <a:defRPr/>
            </a:pPr>
            <a:r>
              <a:rPr lang="ru-RU" altLang="ru-RU" sz="25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местного бюджета</a:t>
            </a:r>
          </a:p>
        </p:txBody>
      </p:sp>
      <p:sp>
        <p:nvSpPr>
          <p:cNvPr id="3277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44850" y="1063625"/>
            <a:ext cx="2849563" cy="746125"/>
          </a:xfrm>
        </p:spPr>
        <p:txBody>
          <a:bodyPr/>
          <a:lstStyle/>
          <a:p>
            <a:pPr eaLnBrk="1" hangingPunct="1"/>
            <a:r>
              <a:rPr lang="ru-RU" altLang="ru-RU" sz="2000" smtClean="0"/>
              <a:t>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77988" y="3930336"/>
            <a:ext cx="2664295" cy="20986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 от использования имущества, находящегося в муниципальной собственности, от передачи в аренду земельных участков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продажи имущества, а также иные платежи в виде штрафов, санкций за нарушение законодательства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73747" y="3915815"/>
            <a:ext cx="2088729" cy="210026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ru-RU" sz="12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средства, получаемые из других бюджетов и фондов, а также от физических и юридических лиц, в том числе добровольные пожертвования</a:t>
            </a:r>
          </a:p>
          <a:p>
            <a:pPr>
              <a:defRPr/>
            </a:pPr>
            <a:endParaRPr 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43608" y="3905719"/>
            <a:ext cx="1930226" cy="20986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налоги, поступление которых предусмотрено налоговым законодательством, </a:t>
            </a:r>
            <a:r>
              <a:rPr lang="ru-RU" sz="1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штрафы </a:t>
            </a:r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взимаемые за нарушение налогового законодательства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1520561" y="2924945"/>
            <a:ext cx="936625" cy="955862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4278336" y="2924946"/>
            <a:ext cx="863600" cy="955862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7020272" y="2914639"/>
            <a:ext cx="863600" cy="939349"/>
          </a:xfrm>
          <a:prstGeom prst="downArrow">
            <a:avLst/>
          </a:prstGeom>
          <a:solidFill>
            <a:srgbClr val="EED39E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>
              <a:solidFill>
                <a:srgbClr val="FFFFE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327121" y="1941984"/>
            <a:ext cx="2088729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Безвозмездные поступления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635896" y="1941984"/>
            <a:ext cx="2148481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Неналоговые доходы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43608" y="1941984"/>
            <a:ext cx="2118467" cy="8389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</a:rPr>
              <a:t>Налоговые доходы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209575" y="1196752"/>
            <a:ext cx="4946216" cy="57606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1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Доходы бюджета – поступающие в бюджет денежные средства от других бюджетов, юридических и физических лиц</a:t>
            </a:r>
          </a:p>
        </p:txBody>
      </p:sp>
    </p:spTree>
    <p:extLst>
      <p:ext uri="{BB962C8B-B14F-4D97-AF65-F5344CB8AC3E}">
        <p14:creationId xmlns:p14="http://schemas.microsoft.com/office/powerpoint/2010/main" val="292760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3"/>
          <p:cNvSpPr>
            <a:spLocks noGrp="1"/>
          </p:cNvSpPr>
          <p:nvPr>
            <p:ph type="title"/>
          </p:nvPr>
        </p:nvSpPr>
        <p:spPr>
          <a:xfrm>
            <a:off x="323850" y="530225"/>
            <a:ext cx="8434388" cy="719138"/>
          </a:xfrm>
        </p:spPr>
        <p:txBody>
          <a:bodyPr/>
          <a:lstStyle/>
          <a:p>
            <a:pPr algn="ctr"/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Бюджетообразующие (основные) налоги местного бюджета 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на 2026 год и на плановый период 2027 и 2028 годов</a:t>
            </a:r>
          </a:p>
        </p:txBody>
      </p:sp>
      <p:sp>
        <p:nvSpPr>
          <p:cNvPr id="12" name="Выноска со стрелкой вниз 11"/>
          <p:cNvSpPr/>
          <p:nvPr/>
        </p:nvSpPr>
        <p:spPr>
          <a:xfrm>
            <a:off x="323850" y="1350054"/>
            <a:ext cx="2592388" cy="985838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доходы физических лиц</a:t>
            </a: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3061873" y="1348467"/>
            <a:ext cx="3313112" cy="987425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Акцизы на нефтепродукты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6534470" y="1321912"/>
            <a:ext cx="2419350" cy="985838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Налог, взимаемый в связи с применением упрощенной системы налогообложения</a:t>
            </a:r>
          </a:p>
        </p:txBody>
      </p:sp>
      <p:sp>
        <p:nvSpPr>
          <p:cNvPr id="5" name="Блок-схема: типовой процесс 4"/>
          <p:cNvSpPr/>
          <p:nvPr/>
        </p:nvSpPr>
        <p:spPr>
          <a:xfrm>
            <a:off x="323850" y="2348880"/>
            <a:ext cx="2592388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физические лица, получающие доходы</a:t>
            </a:r>
          </a:p>
          <a:p>
            <a:pPr algn="ctr"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ставки: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устанавливаются статьей 224 Налогового кодекса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доходы физических лиц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 исключением налога на доходы физических лиц в отношении доходов, указанных в абзацах тридцать пятом, тридцать шестом, тридцать девятом и пятьдесят седьмом статьи 50 Бюджетного кодекса Российской Федерации и абзацах восьмом - четырнадцатом пункта 2 статьи 61.6 Бюджетного кодекса Российской Федерации)</a:t>
            </a:r>
          </a:p>
          <a:p>
            <a:pPr algn="ctr">
              <a:defRPr/>
            </a:pP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зачисляется </a:t>
            </a:r>
            <a:r>
              <a:rPr lang="ru-RU" sz="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2026 году в </a:t>
            </a:r>
            <a:r>
              <a:rPr lang="ru-RU" sz="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местный бюджет по нормативам:</a:t>
            </a:r>
          </a:p>
          <a:p>
            <a:pPr marL="171450" indent="-171450" algn="ctr">
              <a:buFontTx/>
              <a:buChar char="-"/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35%.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Блок-схема: типовой процесс 20"/>
          <p:cNvSpPr/>
          <p:nvPr/>
        </p:nvSpPr>
        <p:spPr>
          <a:xfrm>
            <a:off x="3042895" y="2342386"/>
            <a:ext cx="3313112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2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организации, индивидуальные предприниматели и иные лица согласно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статье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179 Налогового кодекса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 по налогообложению подакцизных товаров: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(автомобильный и прямогонный бензин, дизельное топливо, моторные масла для дизельных и (или) карбюраторных (инжекторных) двигателей) устанавливаются статьей 193 Налогового кодекса </a:t>
            </a:r>
          </a:p>
          <a:p>
            <a:pPr algn="ctr">
              <a:defRPr/>
            </a:pPr>
            <a:r>
              <a:rPr lang="ru-RU" sz="1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Федерации.</a:t>
            </a:r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Дифференцированные нормативы отчислений в местный бюджет:</a:t>
            </a: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0,3054%;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0,3054%;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 –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0,3054%.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Блок-схема: типовой процесс 23"/>
          <p:cNvSpPr/>
          <p:nvPr/>
        </p:nvSpPr>
        <p:spPr>
          <a:xfrm>
            <a:off x="6534470" y="2335892"/>
            <a:ext cx="2419350" cy="4127500"/>
          </a:xfrm>
          <a:prstGeom prst="flowChartPredefined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Налогоплательщики: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организации, индивидуальные предприниматели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статье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346.12.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Налогового кодекса Российской Федерации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ставки: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устанавливаются статьей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346.20.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Налогового кодекса Российской Федерации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зачисляется в местный бюджет </a:t>
            </a:r>
          </a:p>
          <a:p>
            <a:pPr algn="ctr">
              <a:defRPr/>
            </a:pPr>
            <a:r>
              <a:rPr lang="ru-RU" sz="12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нормативу: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размере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92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338" y="211138"/>
            <a:ext cx="6781800" cy="16002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Налоги, уплачиваемые жителями</a:t>
            </a:r>
            <a:b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 Уватского муниципального округа </a:t>
            </a:r>
            <a:b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</a:br>
            <a:r>
              <a:rPr lang="ru-RU" altLang="ru-RU" sz="2200" b="1" dirty="0" smtClean="0">
                <a:solidFill>
                  <a:srgbClr val="0D0D0D"/>
                </a:solidFill>
                <a:latin typeface="Arial" panose="020B0604020202020204" pitchFamily="34" charset="0"/>
                <a:ea typeface="Source Sans Pro Semibold" panose="020B0603030403020204" pitchFamily="34" charset="0"/>
                <a:cs typeface="Arial" panose="020B0604020202020204" pitchFamily="34" charset="0"/>
              </a:rPr>
              <a:t>в местный бюджет</a:t>
            </a:r>
          </a:p>
        </p:txBody>
      </p:sp>
      <p:sp>
        <p:nvSpPr>
          <p:cNvPr id="34819" name="TextBox 13"/>
          <p:cNvSpPr txBox="1">
            <a:spLocks noChangeArrowheads="1"/>
          </p:cNvSpPr>
          <p:nvPr/>
        </p:nvSpPr>
        <p:spPr bwMode="auto">
          <a:xfrm>
            <a:off x="4916488" y="3906838"/>
            <a:ext cx="1265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Налоговые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вычеты</a:t>
            </a:r>
          </a:p>
        </p:txBody>
      </p:sp>
      <p:sp>
        <p:nvSpPr>
          <p:cNvPr id="34820" name="TextBox 13"/>
          <p:cNvSpPr txBox="1">
            <a:spLocks noChangeArrowheads="1"/>
          </p:cNvSpPr>
          <p:nvPr/>
        </p:nvSpPr>
        <p:spPr bwMode="auto">
          <a:xfrm>
            <a:off x="2362200" y="3767138"/>
            <a:ext cx="202088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 на доходы физических лиц  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Глава 23 НК РФ</a:t>
            </a:r>
          </a:p>
        </p:txBody>
      </p:sp>
      <p:sp>
        <p:nvSpPr>
          <p:cNvPr id="34821" name="TextBox 13"/>
          <p:cNvSpPr txBox="1">
            <a:spLocks noChangeArrowheads="1"/>
          </p:cNvSpPr>
          <p:nvPr/>
        </p:nvSpPr>
        <p:spPr bwMode="auto">
          <a:xfrm>
            <a:off x="2366963" y="5213350"/>
            <a:ext cx="16256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900" b="1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</a:t>
            </a:r>
          </a:p>
        </p:txBody>
      </p:sp>
      <p:sp>
        <p:nvSpPr>
          <p:cNvPr id="34822" name="Прямоугольник 38"/>
          <p:cNvSpPr>
            <a:spLocks noChangeArrowheads="1"/>
          </p:cNvSpPr>
          <p:nvPr/>
        </p:nvSpPr>
        <p:spPr bwMode="auto">
          <a:xfrm>
            <a:off x="323529" y="1998663"/>
            <a:ext cx="2427610" cy="481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0963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4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Ставка налога 13</a:t>
            </a:r>
            <a:r>
              <a:rPr lang="ru-RU" altLang="ru-RU" sz="1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% -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дохода, не превышающего 2,4 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млн. рублей;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дохода, превышающего 2,4 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млн. рублей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не более 5 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млн.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рублей, – 15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%; для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дохода, превышающего 5 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млн. рублей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не более 20 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мил.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рублей, - 18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%;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дохода, превышающего 20 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млн. рублей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 не более 50 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млн. рублей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- 20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%;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для дохода, превышающего 50 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млн. </a:t>
            </a:r>
            <a:r>
              <a:rPr lang="ru-RU" altLang="ru-RU" sz="800" b="1" dirty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рублей</a:t>
            </a:r>
            <a:r>
              <a:rPr lang="ru-RU" altLang="ru-RU" sz="8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- 22%.</a:t>
            </a:r>
            <a:endParaRPr lang="ru-RU" altLang="ru-RU" sz="8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отдельных случаях: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35 %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стоимости выигрышей, </a:t>
            </a:r>
            <a:r>
              <a:rPr lang="ru-RU" altLang="ru-RU" sz="1100" dirty="0" smtClean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призов и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т.д</a:t>
            </a: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30 %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  доходов, получаемых  физическими лицами, не являющимися резидентами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15 %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виде дивидендов, полученных нерезидентами от долевого участия  в деятельности российских организаций</a:t>
            </a:r>
          </a:p>
          <a:p>
            <a:pPr algn="just"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9 % -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в отношении доходов в виде процентов по облигациям с ипотечным покрытием</a:t>
            </a:r>
          </a:p>
          <a:p>
            <a:pPr eaLnBrk="1" hangingPunct="1">
              <a:spcBef>
                <a:spcPts val="600"/>
              </a:spcBef>
              <a:buClr>
                <a:srgbClr val="2DA2BF"/>
              </a:buClr>
              <a:buSzPct val="80000"/>
              <a:buFontTx/>
              <a:buNone/>
            </a:pPr>
            <a:endParaRPr lang="ru-RU" altLang="ru-RU" sz="1000" b="1" i="1" dirty="0">
              <a:solidFill>
                <a:srgbClr val="F8E5DA"/>
              </a:solidFill>
              <a:latin typeface="Arial" charset="0"/>
              <a:cs typeface="Arial" charset="0"/>
            </a:endParaRPr>
          </a:p>
        </p:txBody>
      </p:sp>
      <p:sp>
        <p:nvSpPr>
          <p:cNvPr id="34823" name="TextBox 16"/>
          <p:cNvSpPr txBox="1">
            <a:spLocks noChangeArrowheads="1"/>
          </p:cNvSpPr>
          <p:nvPr/>
        </p:nvSpPr>
        <p:spPr bwMode="auto">
          <a:xfrm>
            <a:off x="6804025" y="2470934"/>
            <a:ext cx="2016447" cy="297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593725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868363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13716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1828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286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2743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2004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Стандартные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отдельным категориям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физических лиц и на детей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Социальные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обучение, лечение,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добровольное страхование, суммы пожертвований, и т.д</a:t>
            </a:r>
            <a:r>
              <a:rPr lang="ru-RU" altLang="ru-RU" sz="1100" b="1" i="1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Имущественные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продажа имущества,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строительство или покупка жилья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b="1" dirty="0">
                <a:solidFill>
                  <a:srgbClr val="0070C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Профессиональные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 smtClean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предпринимателям </a:t>
            </a: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и лицам,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100" dirty="0">
                <a:solidFill>
                  <a:srgbClr val="240C1A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занимающимся частной практикой</a:t>
            </a:r>
          </a:p>
        </p:txBody>
      </p:sp>
      <p:sp>
        <p:nvSpPr>
          <p:cNvPr id="42" name="Стрелка влево 41"/>
          <p:cNvSpPr/>
          <p:nvPr/>
        </p:nvSpPr>
        <p:spPr>
          <a:xfrm>
            <a:off x="2994185" y="3212976"/>
            <a:ext cx="1577815" cy="1538566"/>
          </a:xfrm>
          <a:prstGeom prst="leftArrow">
            <a:avLst>
              <a:gd name="adj1" fmla="val 48351"/>
              <a:gd name="adj2" fmla="val 50000"/>
            </a:avLst>
          </a:prstGeom>
          <a:solidFill>
            <a:schemeClr val="accent4">
              <a:lumMod val="75000"/>
              <a:alpha val="2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  <a:latin typeface="Book Antiqua"/>
            </a:endParaRPr>
          </a:p>
        </p:txBody>
      </p:sp>
      <p:sp>
        <p:nvSpPr>
          <p:cNvPr id="43" name="Левая фигурная скобка 42"/>
          <p:cNvSpPr/>
          <p:nvPr/>
        </p:nvSpPr>
        <p:spPr>
          <a:xfrm>
            <a:off x="6378430" y="2470934"/>
            <a:ext cx="365125" cy="3022649"/>
          </a:xfrm>
          <a:prstGeom prst="leftBrace">
            <a:avLst>
              <a:gd name="adj1" fmla="val 8333"/>
              <a:gd name="adj2" fmla="val 50224"/>
            </a:avLst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8E5DA"/>
              </a:solidFill>
              <a:latin typeface="Book Antiqua"/>
            </a:endParaRPr>
          </a:p>
        </p:txBody>
      </p:sp>
      <p:sp>
        <p:nvSpPr>
          <p:cNvPr id="4" name="Стрелка вправо 3" title="Налоговые вычеты"/>
          <p:cNvSpPr/>
          <p:nvPr/>
        </p:nvSpPr>
        <p:spPr>
          <a:xfrm>
            <a:off x="4734846" y="3212976"/>
            <a:ext cx="1573879" cy="1528521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900" b="1" dirty="0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Налоговые </a:t>
            </a:r>
          </a:p>
          <a:p>
            <a:pPr eaLnBrk="1" hangingPunct="1"/>
            <a:r>
              <a:rPr lang="ru-RU" altLang="ru-RU" sz="900" b="1" dirty="0">
                <a:solidFill>
                  <a:srgbClr val="240C1A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вычеты</a:t>
            </a: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2557159" y="2060848"/>
            <a:ext cx="369398" cy="4390802"/>
          </a:xfrm>
          <a:prstGeom prst="rightBrac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1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3425" y="692696"/>
            <a:ext cx="7561263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latin typeface="Arial"/>
                <a:ea typeface="+mj-ea"/>
                <a:cs typeface="+mj-cs"/>
              </a:rPr>
              <a:t>Основные изменения</a:t>
            </a:r>
            <a:br>
              <a:rPr lang="ru-RU" b="1" kern="0" dirty="0">
                <a:latin typeface="Arial"/>
                <a:ea typeface="+mj-ea"/>
                <a:cs typeface="+mj-cs"/>
              </a:rPr>
            </a:br>
            <a:r>
              <a:rPr lang="ru-RU" b="1" kern="0" dirty="0">
                <a:latin typeface="Arial"/>
                <a:ea typeface="+mj-ea"/>
                <a:cs typeface="+mj-cs"/>
              </a:rPr>
              <a:t>бюджетного законодательства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Российской Федерации </a:t>
            </a:r>
            <a:r>
              <a:rPr lang="ru-RU" b="1" kern="0" dirty="0">
                <a:latin typeface="Arial"/>
                <a:ea typeface="+mj-ea"/>
                <a:cs typeface="+mj-cs"/>
              </a:rPr>
              <a:t>в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2025 году,</a:t>
            </a:r>
            <a:r>
              <a:rPr lang="ru-RU" b="1" kern="0" dirty="0">
                <a:latin typeface="Arial"/>
                <a:ea typeface="+mj-ea"/>
                <a:cs typeface="+mj-cs"/>
              </a:rPr>
              <a:t>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оказавшие </a:t>
            </a:r>
            <a:r>
              <a:rPr lang="ru-RU" b="1" kern="0" dirty="0">
                <a:latin typeface="Arial"/>
                <a:ea typeface="+mj-ea"/>
                <a:cs typeface="+mj-cs"/>
              </a:rPr>
              <a:t>влияние на доходы бюджета Уватского муниципального </a:t>
            </a:r>
            <a:r>
              <a:rPr lang="ru-RU" b="1" kern="0" dirty="0" smtClean="0">
                <a:latin typeface="Arial"/>
                <a:ea typeface="+mj-ea"/>
                <a:cs typeface="+mj-cs"/>
              </a:rPr>
              <a:t>округа</a:t>
            </a:r>
            <a:endParaRPr lang="ru-RU" kern="0" dirty="0"/>
          </a:p>
        </p:txBody>
      </p:sp>
      <p:sp>
        <p:nvSpPr>
          <p:cNvPr id="35843" name="Прямоугольник 2"/>
          <p:cNvSpPr>
            <a:spLocks noChangeArrowheads="1"/>
          </p:cNvSpPr>
          <p:nvPr/>
        </p:nvSpPr>
        <p:spPr bwMode="auto">
          <a:xfrm>
            <a:off x="611560" y="1918245"/>
            <a:ext cx="7992888" cy="388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Передача в бюджет муниципального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единого норматива отчислений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15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процентов подлежащих зачислению в соответствии с Бюджетным кодексом Российской Федерации в бюджет субъекта Российской Федерации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доходы физических лиц (за исключением налога на доходы физических лиц в отношении доходов, указанных в абзацах пятом, шестьдесят третьем - шестьдесят девятом пункта 2 статьи 56 Бюджетного кодекса Российской Федерации),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 на доходы физических лиц, уплачиваемый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иностранными гражданами в виде фиксированного авансового платежа при осуществлении ими на территории Российской Федерации трудовой деятельности на основании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патента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части суммы налога, превышающей 312 тысяч рублей, относящейся к части налоговой базы, превышающей 2,4 миллиона рублей и составляющей не более 5 миллионов рублей (за исключением налога на доходы физических лиц в отношении доходов, указанных в абзаце шестьдесят седьмом пункта 2 статьи 56 Бюджетного кодекса Российской Федерации), - 13 процентов;</a:t>
            </a:r>
          </a:p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части суммы налога, превышающей 702 тысячи рублей, относящейся к части налоговой базы, превышающей 5 миллионов рублей и составляющей не более 20 миллионов рублей (за исключением налога на доходы физических лиц в отношении доходов, указанных в абзаце шестьдесят седьмом пункта 2 статьи 56 Бюджетного кодекса Российской Федерации), - 11 процентов; в части суммы налога, превышающей 3402 тысячи рублей, относящейся к части налоговой базы, превышающей 20 миллионов рублей и составляющей не более 50 миллионов рублей (за исключением налога на доходы физических лиц в отношении доходов, указанных в абзаце шестьдесят седьмом пункта 2 статьи 56 Бюджетного кодекса Российской Федерации), - 10 процентов;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части суммы налога, превышающей 9402 тысячи рублей, относящейся к части налоговой базы, превышающей 50 миллионов рублей (за исключением налога на доходы физических лиц в отношении доходов, указанных в абзаце шестьдесят седьмом пункта 2 статьи 56 Бюджетного кодекса Российской Федерации), - 9 процентов.</a:t>
            </a:r>
          </a:p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endParaRPr lang="ru-RU" altLang="ru-RU" sz="85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Передача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бюджет муниципального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единого норматива отчислений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50 процентов подлежащего зачислению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Бюджетным кодексом Российской Федерации в бюджет субъекта Российской Федерации налога, взимаемого в связи с применением упрощенной системы налогообложения в следующих объемах: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85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2026 </a:t>
            </a:r>
            <a:r>
              <a:rPr lang="ru-RU" altLang="ru-RU" sz="8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28 093,6 тысяч рублей 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85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2026 </a:t>
            </a:r>
            <a:r>
              <a:rPr lang="ru-RU" altLang="ru-RU" sz="8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29 217,4 тысяч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рублей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85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2027 </a:t>
            </a:r>
            <a:r>
              <a:rPr lang="ru-RU" altLang="ru-RU" sz="85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30 386,1 тысяч рублей</a:t>
            </a:r>
          </a:p>
          <a:p>
            <a:pPr algn="ctr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endParaRPr lang="ru-RU" altLang="ru-RU" sz="8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spcBef>
                <a:spcPct val="0"/>
              </a:spcBef>
              <a:buClr>
                <a:srgbClr val="558BB8"/>
              </a:buClr>
              <a:buSzPct val="110000"/>
              <a:buFontTx/>
              <a:buNone/>
            </a:pP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составе неналоговых доходов учтено зачисление в бюджет муниципального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  <a:r>
              <a:rPr lang="ru-RU" altLang="ru-RU" sz="8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процентов, подлежащих зачислению в соответствии с Бюджетным кодексом Российской Федерации в бюджет субъекта Российской Федерации административных штрафов, установленных Кодексом Тюменской области об административной ответственности, за нарушение законов и иных нормативных правовых актов Тюменской области, в случае если постановления о наложении административных штрафов вынесены административными </a:t>
            </a:r>
            <a:r>
              <a:rPr lang="ru-RU" altLang="ru-RU" sz="85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комиссиями (в 2026 году – 27,0 тысяч рублей, в 2027 году – 28,0 тысяч рублей, в 2028 году – 29,0 тысяч рублей).</a:t>
            </a:r>
            <a:endParaRPr lang="ru-RU" altLang="ru-RU" sz="85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69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Прямоугольник 5"/>
          <p:cNvSpPr>
            <a:spLocks noChangeArrowheads="1"/>
          </p:cNvSpPr>
          <p:nvPr/>
        </p:nvSpPr>
        <p:spPr bwMode="auto">
          <a:xfrm>
            <a:off x="514350" y="620713"/>
            <a:ext cx="80438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Информация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о планируемых доходах бюджета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Уватского муниципального округа на 2025 год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и на планируемые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2026 </a:t>
            </a:r>
            <a:r>
              <a:rPr lang="ru-RU" altLang="ru-RU" sz="2000" b="1" dirty="0">
                <a:solidFill>
                  <a:schemeClr val="tx1"/>
                </a:solidFill>
                <a:latin typeface="Arial" charset="0"/>
                <a:cs typeface="Arial" charset="0"/>
              </a:rPr>
              <a:t>- </a:t>
            </a:r>
            <a:r>
              <a:rPr lang="ru-RU" altLang="ru-RU" sz="20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2028 годы (тыс. рублей)</a:t>
            </a:r>
            <a:endParaRPr lang="ru-RU" altLang="ru-RU" sz="20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57200" y="2775964"/>
          <a:ext cx="8229601" cy="2707835"/>
        </p:xfrm>
        <a:graphic>
          <a:graphicData uri="http://schemas.openxmlformats.org/drawingml/2006/table">
            <a:tbl>
              <a:tblPr/>
              <a:tblGrid>
                <a:gridCol w="3004300"/>
                <a:gridCol w="1368295"/>
                <a:gridCol w="1348465"/>
                <a:gridCol w="1269143"/>
                <a:gridCol w="1239398"/>
              </a:tblGrid>
              <a:tr h="435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Наименование доходов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2025 год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2027 год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2028 год</a:t>
                      </a:r>
                    </a:p>
                  </a:txBody>
                  <a:tcPr marL="7436" marR="7436" marT="74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6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Налоговые доходы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931 981,5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841 003,7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906 082,3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946 786,8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465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Неналоговые доходы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49 904,2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37 181,0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38 640,0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39 428,0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162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Безвозмездные поступления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1 935 313,1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1 988 604,2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1 855 779,4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>
                          <a:effectLst/>
                          <a:latin typeface="Arial"/>
                        </a:rPr>
                        <a:t>1 919 522,7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9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700" b="1" i="0" u="none" strike="noStrike">
                          <a:effectLst/>
                          <a:latin typeface="Arial"/>
                        </a:rPr>
                        <a:t>Всего доходов: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1" i="0" u="none" strike="noStrike">
                          <a:effectLst/>
                          <a:latin typeface="Arial"/>
                        </a:rPr>
                        <a:t>2 917 198,8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1" i="0" u="none" strike="noStrike">
                          <a:effectLst/>
                          <a:latin typeface="Arial"/>
                        </a:rPr>
                        <a:t>2 866 788,9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1" i="0" u="none" strike="noStrike">
                          <a:effectLst/>
                          <a:latin typeface="Arial"/>
                        </a:rPr>
                        <a:t>2 800 501,7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700" b="1" i="0" u="none" strike="noStrike" dirty="0">
                          <a:effectLst/>
                          <a:latin typeface="Arial"/>
                        </a:rPr>
                        <a:t>2 905 737,5</a:t>
                      </a:r>
                    </a:p>
                  </a:txBody>
                  <a:tcPr marL="7436" marR="7436" marT="743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800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" name="Прямоугольник 2"/>
          <p:cNvSpPr/>
          <p:nvPr/>
        </p:nvSpPr>
        <p:spPr>
          <a:xfrm>
            <a:off x="1115616" y="721671"/>
            <a:ext cx="7247334" cy="11521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Информация о структуре налоговых и неналоговых доходов бюджета Уватского муниципального </a:t>
            </a:r>
            <a:r>
              <a:rPr lang="ru-RU" altLang="ru-RU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округа</a:t>
            </a:r>
          </a:p>
          <a:p>
            <a:pPr algn="ctr">
              <a:defRPr/>
            </a:pPr>
            <a:r>
              <a:rPr lang="ru-RU" altLang="ru-RU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в 2025-2028 </a:t>
            </a:r>
            <a:r>
              <a:rPr lang="ru-RU" altLang="ru-RU" b="1" dirty="0">
                <a:solidFill>
                  <a:schemeClr val="tx1"/>
                </a:solidFill>
                <a:latin typeface="Arial" charset="0"/>
                <a:cs typeface="Arial" charset="0"/>
              </a:rPr>
              <a:t>годах (тыс. рублей)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873774"/>
            <a:ext cx="7247334" cy="54711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налоговых и неналоговых доходов в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endPara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рублей)</a:t>
            </a:r>
          </a:p>
        </p:txBody>
      </p:sp>
      <p:graphicFrame>
        <p:nvGraphicFramePr>
          <p:cNvPr id="4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3342441"/>
              </p:ext>
            </p:extLst>
          </p:nvPr>
        </p:nvGraphicFramePr>
        <p:xfrm>
          <a:off x="184150" y="2564904"/>
          <a:ext cx="8848725" cy="397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5288687"/>
              </p:ext>
            </p:extLst>
          </p:nvPr>
        </p:nvGraphicFramePr>
        <p:xfrm>
          <a:off x="431478" y="2347103"/>
          <a:ext cx="8496944" cy="3850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3605752"/>
              </p:ext>
            </p:extLst>
          </p:nvPr>
        </p:nvGraphicFramePr>
        <p:xfrm>
          <a:off x="142875" y="2276872"/>
          <a:ext cx="8858249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3824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764704"/>
            <a:ext cx="6192688" cy="7920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Структура налоговых и неналоговых доходов бюджета Уватского муниципального </a:t>
            </a:r>
            <a:r>
              <a:rPr lang="ru-RU" alt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округа </a:t>
            </a: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в </a:t>
            </a:r>
            <a:r>
              <a:rPr lang="ru-RU" alt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2026-2028 </a:t>
            </a: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годах</a:t>
            </a:r>
          </a:p>
          <a:p>
            <a:pPr algn="ctr">
              <a:defRPr/>
            </a:pPr>
            <a:r>
              <a:rPr lang="ru-RU" altLang="ru-RU" sz="1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Arial" charset="0"/>
              </a:rPr>
              <a:t>(тыс. рублей)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765232"/>
              </p:ext>
            </p:extLst>
          </p:nvPr>
        </p:nvGraphicFramePr>
        <p:xfrm>
          <a:off x="1524000" y="1809750"/>
          <a:ext cx="7117822" cy="3779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Лист" r:id="rId4" imgW="10887168" imgH="5781780" progId="Excel.Sheet.12">
                  <p:embed/>
                </p:oleObj>
              </mc:Choice>
              <mc:Fallback>
                <p:oleObj name="Лист" r:id="rId4" imgW="10887168" imgH="57817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4000" y="1809750"/>
                        <a:ext cx="7117822" cy="3779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397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>
          <a:xfrm>
            <a:off x="755576" y="836712"/>
            <a:ext cx="7772400" cy="4143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08962" cy="4530725"/>
          </a:xfrm>
        </p:spPr>
        <p:txBody>
          <a:bodyPr rtlCol="0">
            <a:normAutofit fontScale="92500" lnSpcReduction="1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1800" b="1" dirty="0" smtClean="0"/>
              <a:t>Расходы местного бюджета </a:t>
            </a:r>
            <a:r>
              <a:rPr lang="ru-RU" sz="1800" dirty="0" smtClean="0"/>
              <a:t>– денежные средства, направляемые на финансовое обеспечение решения задач и функций местного самоуправления.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000" dirty="0" smtClean="0"/>
          </a:p>
          <a:p>
            <a:pPr marL="0" indent="0" algn="just">
              <a:buNone/>
              <a:defRPr/>
            </a:pPr>
            <a:r>
              <a:rPr lang="ru-RU" sz="1800" dirty="0" smtClean="0"/>
              <a:t>Расходы бюджета Уватского муниципального округа формируются по отдельным направлениям, необходимым </a:t>
            </a:r>
            <a:r>
              <a:rPr lang="ru-RU" sz="1800" dirty="0"/>
              <a:t>для исполнения полномочий органов местного самоуправления </a:t>
            </a:r>
            <a:r>
              <a:rPr lang="ru-RU" sz="1800" dirty="0" smtClean="0"/>
              <a:t>муниципального округа в соответствии с Федеральным законом от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06.10.2003 № 131-ФЗ</a:t>
            </a:r>
            <a:r>
              <a:rPr lang="ru-RU" sz="1800" dirty="0" smtClean="0"/>
              <a:t> «Об общих принципах организации местного самоуправления в Российской Федерации»,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20.03.2025 №33-ФЗ «Об общих принципах организации местного самоуправления в единой системе публичной власти».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000" dirty="0" smtClean="0"/>
              <a:t> 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smtClean="0"/>
              <a:t>Расходы бюджета муниципального округа </a:t>
            </a:r>
            <a:r>
              <a:rPr lang="ru-RU" sz="1800" u="sng" dirty="0" smtClean="0"/>
              <a:t>классифицируются</a:t>
            </a:r>
            <a:r>
              <a:rPr lang="ru-RU" sz="1800" dirty="0" smtClean="0"/>
              <a:t>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главным распорядителям средств местного бюджета;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разделам и подразделам;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муниципальным программам Уватского муниципального округа на очередной финансовый год и плановый период;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по целевым статьям расходов.</a:t>
            </a:r>
          </a:p>
          <a:p>
            <a:pPr marL="0" indent="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800" dirty="0" smtClean="0"/>
              <a:t>	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70653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>
          <a:xfrm>
            <a:off x="330804" y="836712"/>
            <a:ext cx="8137525" cy="635546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Расходы бюджета Уватского муниципального округа</a:t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на 2026 год и плановый период 2027 и 2028 годов</a:t>
            </a:r>
          </a:p>
        </p:txBody>
      </p:sp>
      <p:sp>
        <p:nvSpPr>
          <p:cNvPr id="40964" name="TextBox 1"/>
          <p:cNvSpPr txBox="1">
            <a:spLocks noChangeArrowheads="1"/>
          </p:cNvSpPr>
          <p:nvPr/>
        </p:nvSpPr>
        <p:spPr bwMode="auto">
          <a:xfrm>
            <a:off x="1619672" y="5588455"/>
            <a:ext cx="4895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i="1" dirty="0">
                <a:solidFill>
                  <a:schemeClr val="tx1"/>
                </a:solidFill>
                <a:latin typeface="Arial" charset="0"/>
              </a:rPr>
              <a:t>Расходы бюджета, тыс. рублей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1487273"/>
              </p:ext>
            </p:extLst>
          </p:nvPr>
        </p:nvGraphicFramePr>
        <p:xfrm>
          <a:off x="1907704" y="1772816"/>
          <a:ext cx="5688632" cy="333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258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>
          <a:xfrm>
            <a:off x="604837" y="643427"/>
            <a:ext cx="8137525" cy="694345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расходов бюджета Уватского муниципального округа  в 2026 году</a:t>
            </a:r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827088" y="6199188"/>
            <a:ext cx="3168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dirty="0">
                <a:solidFill>
                  <a:srgbClr val="FF0000"/>
                </a:solidFill>
                <a:latin typeface="Arial" charset="0"/>
              </a:rPr>
              <a:t>Расходы бюджета, тыс. рублей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602778"/>
              </p:ext>
            </p:extLst>
          </p:nvPr>
        </p:nvGraphicFramePr>
        <p:xfrm>
          <a:off x="827088" y="1496488"/>
          <a:ext cx="7705352" cy="500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4413121"/>
              </p:ext>
            </p:extLst>
          </p:nvPr>
        </p:nvGraphicFramePr>
        <p:xfrm>
          <a:off x="755576" y="1380968"/>
          <a:ext cx="7947147" cy="4794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323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764704"/>
            <a:ext cx="8064500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Распределение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средств бюджета Уватского </a:t>
            </a:r>
            <a:r>
              <a:rPr lang="ru-RU" sz="2000" b="1">
                <a:latin typeface="Arial" panose="020B0604020202020204" pitchFamily="34" charset="0"/>
                <a:cs typeface="Arial" panose="020B0604020202020204" pitchFamily="34" charset="0"/>
              </a:rPr>
              <a:t>муниципального </a:t>
            </a:r>
            <a:r>
              <a:rPr lang="ru-RU" sz="2000" b="1" smtClean="0"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 разделам и подразделам классификации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расходов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0232" y="155679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>
                <a:solidFill>
                  <a:srgbClr val="FF0000"/>
                </a:solidFill>
              </a:rPr>
              <a:t>т</a:t>
            </a:r>
            <a:r>
              <a:rPr lang="ru-RU" sz="1200" b="1" dirty="0" smtClean="0">
                <a:solidFill>
                  <a:srgbClr val="FF0000"/>
                </a:solidFill>
              </a:rPr>
              <a:t>ыс. рублей</a:t>
            </a:r>
            <a:endParaRPr lang="ru-RU" sz="12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023987"/>
              </p:ext>
            </p:extLst>
          </p:nvPr>
        </p:nvGraphicFramePr>
        <p:xfrm>
          <a:off x="467542" y="1834997"/>
          <a:ext cx="8280921" cy="4395014"/>
        </p:xfrm>
        <a:graphic>
          <a:graphicData uri="http://schemas.openxmlformats.org/drawingml/2006/table">
            <a:tbl>
              <a:tblPr firstRow="1" bandRow="1"/>
              <a:tblGrid>
                <a:gridCol w="3577423"/>
                <a:gridCol w="1561057"/>
                <a:gridCol w="1642362"/>
                <a:gridCol w="1500079"/>
              </a:tblGrid>
              <a:tr h="2149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onstantia"/>
                        </a:rPr>
                        <a:t>Наименование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F6FC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onstantia"/>
                        </a:rPr>
                        <a:t>Решение</a:t>
                      </a:r>
                      <a:endParaRPr lang="ru-RU" sz="1400" b="1" i="0" u="none" strike="noStrike" dirty="0">
                        <a:solidFill>
                          <a:srgbClr val="FFFFFF"/>
                        </a:solidFill>
                        <a:effectLst/>
                        <a:latin typeface="Constantia"/>
                      </a:endParaRP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Constantia"/>
                        </a:rPr>
                        <a:t>раздела, подраздела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7215" marR="7215" marT="7215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2027 год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2028 год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3535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ОБЩЕГОСУДАРСТВЕННЫЕ ВОПРОСЫ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287 646,40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290 996,70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301 713,40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2164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НАЦИОНАЛЬНАЯ ОБОРОНА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5 402,00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5 592,00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5 799,00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6536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19 679,80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19 463,00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19 868,00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3390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НАЦИОНАЛЬНАЯ ЭКОНОМИКА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193 580,60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166 167,90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169 586,70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3535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ЖИЛИЩНО-КОММУНАЛЬНОЕ ХОЗЯЙСТВО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125 994,60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120 552,60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121 966,20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3318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ОХРАНА ОКРУЖАЮЩЕЙ СРЕДЫ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3 323,00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3 323,00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3 323,00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2164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ОБРАЗОВАНИЕ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1 338 435,40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1 359 403,90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1 375 905,50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3751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КУЛЬТУРА, КИНЕМАТОГРАФИЯ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349 768,90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199 778,00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201 706,00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187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СОЦИАЛЬНАЯ ПОЛИТИКА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121 696,40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111 544,60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112 985,70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3679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ФИЗИЧЕСКАЯ КУЛЬТУРА И СПОРТ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460 761,00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472 505,00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485 222,00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3679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УСЛОВНО УТВЕРЖДЕННЫЕ РАСХОДЫ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51 175,00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107 662,00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1875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ВСЕГО РАСХОДОВ</a:t>
                      </a:r>
                    </a:p>
                  </a:txBody>
                  <a:tcPr marL="7215" marR="7215" marT="72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2 906 288,10</a:t>
                      </a:r>
                    </a:p>
                  </a:txBody>
                  <a:tcPr marL="7215" marR="7215" marT="721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2 800 501,70</a:t>
                      </a:r>
                    </a:p>
                  </a:txBody>
                  <a:tcPr marL="7215" marR="7215" marT="721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2 905 737,50</a:t>
                      </a:r>
                    </a:p>
                  </a:txBody>
                  <a:tcPr marL="7215" marR="7215" marT="721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4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1"/>
          <p:cNvSpPr txBox="1">
            <a:spLocks noChangeArrowheads="1"/>
          </p:cNvSpPr>
          <p:nvPr/>
        </p:nvSpPr>
        <p:spPr bwMode="auto">
          <a:xfrm>
            <a:off x="240306" y="764704"/>
            <a:ext cx="8712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 на социальную сферу,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 </a:t>
            </a:r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396081" y="5517232"/>
            <a:ext cx="856773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b="1" i="1" dirty="0">
                <a:solidFill>
                  <a:srgbClr val="FF0000"/>
                </a:solidFill>
                <a:latin typeface="Arial" charset="0"/>
              </a:rPr>
              <a:t>*анализ расходов приводится за исключением расходов на муниципальную поддержку инвестиционных проектов Тюменской области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400" i="1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5124" name="TextBox 2"/>
          <p:cNvSpPr txBox="1">
            <a:spLocks noChangeArrowheads="1"/>
          </p:cNvSpPr>
          <p:nvPr/>
        </p:nvSpPr>
        <p:spPr bwMode="auto">
          <a:xfrm>
            <a:off x="2520380" y="1916832"/>
            <a:ext cx="6492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78,1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sp>
        <p:nvSpPr>
          <p:cNvPr id="45125" name="TextBox 9"/>
          <p:cNvSpPr txBox="1">
            <a:spLocks noChangeArrowheads="1"/>
          </p:cNvSpPr>
          <p:nvPr/>
        </p:nvSpPr>
        <p:spPr bwMode="auto">
          <a:xfrm>
            <a:off x="4427984" y="1906815"/>
            <a:ext cx="647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74,9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sp>
        <p:nvSpPr>
          <p:cNvPr id="45126" name="TextBox 10"/>
          <p:cNvSpPr txBox="1">
            <a:spLocks noChangeArrowheads="1"/>
          </p:cNvSpPr>
          <p:nvPr/>
        </p:nvSpPr>
        <p:spPr bwMode="auto">
          <a:xfrm>
            <a:off x="3527698" y="1916832"/>
            <a:ext cx="647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6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6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6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6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000" b="1" dirty="0" smtClean="0">
                <a:solidFill>
                  <a:srgbClr val="6600CC"/>
                </a:solidFill>
                <a:latin typeface="Arial" charset="0"/>
              </a:rPr>
              <a:t>76,5 </a:t>
            </a:r>
            <a:r>
              <a:rPr lang="ru-RU" altLang="ru-RU" sz="1000" b="1" dirty="0">
                <a:solidFill>
                  <a:srgbClr val="6600CC"/>
                </a:solidFill>
                <a:latin typeface="Arial" charset="0"/>
              </a:rPr>
              <a:t>%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7975463"/>
              </p:ext>
            </p:extLst>
          </p:nvPr>
        </p:nvGraphicFramePr>
        <p:xfrm>
          <a:off x="1115616" y="2162895"/>
          <a:ext cx="6840760" cy="2994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6406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259825" y="764704"/>
            <a:ext cx="8712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200">
                <a:solidFill>
                  <a:schemeClr val="tx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Расходы местного бюджета на социальную сферу,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ru-RU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610270"/>
              </p:ext>
            </p:extLst>
          </p:nvPr>
        </p:nvGraphicFramePr>
        <p:xfrm>
          <a:off x="1115617" y="1926531"/>
          <a:ext cx="7560838" cy="4406701"/>
        </p:xfrm>
        <a:graphic>
          <a:graphicData uri="http://schemas.openxmlformats.org/drawingml/2006/table">
            <a:tbl>
              <a:tblPr firstRow="1" bandRow="1"/>
              <a:tblGrid>
                <a:gridCol w="1249323"/>
                <a:gridCol w="1184423"/>
                <a:gridCol w="1216873"/>
                <a:gridCol w="1200648"/>
                <a:gridCol w="795024"/>
                <a:gridCol w="1119523"/>
                <a:gridCol w="795024"/>
              </a:tblGrid>
              <a:tr h="300004"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375" marR="9375" marT="93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CF9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2026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CF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2027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CF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2028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0CF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939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375" marR="9375" marT="93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Объем расходов 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Удельный вес в общем объеме расходов, % 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Объем расходов 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Удельный вес в общем объеме расходов, % 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Объем расходов 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Удельный вес в общем объеме расходов, % 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</a:tr>
              <a:tr h="9937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Constantia"/>
                        </a:rPr>
                        <a:t>Всего расходов на социальную сферу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2 270 661,80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78,1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2 143 231,50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76,5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2 175 819,20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74,9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</a:tr>
              <a:tr h="4031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Образование</a:t>
                      </a:r>
                    </a:p>
                  </a:txBody>
                  <a:tcPr marL="9375" marR="9375" marT="93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1 338 435,50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1 359 403,90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48,5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1 375 905,50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47,4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</a:tr>
              <a:tr h="6000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Культура, кинематография</a:t>
                      </a:r>
                    </a:p>
                  </a:txBody>
                  <a:tcPr marL="9375" marR="9375" marT="93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349 768,90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199 778,00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7,1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201 706,00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6,9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</a:tr>
              <a:tr h="4031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Социальная политика</a:t>
                      </a:r>
                    </a:p>
                  </a:txBody>
                  <a:tcPr marL="9375" marR="9375" marT="93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121 696,40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111 544,60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112 985,70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3,9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DDE"/>
                    </a:solidFill>
                  </a:tcPr>
                </a:tc>
              </a:tr>
              <a:tr h="6000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onstantia"/>
                        </a:rPr>
                        <a:t>Физическая культура и спорт</a:t>
                      </a:r>
                    </a:p>
                  </a:txBody>
                  <a:tcPr marL="9375" marR="9375" marT="937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460 761,00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15,9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472505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16,9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485 222,00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16,7</a:t>
                      </a:r>
                    </a:p>
                  </a:txBody>
                  <a:tcPr marL="9375" marR="9375" marT="937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112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7854" y="692696"/>
            <a:ext cx="755967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межбюджетных трансфертов бюджета Уватского муниципального </a:t>
            </a: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округа</a:t>
            </a:r>
          </a:p>
          <a:p>
            <a:pPr algn="ctr">
              <a:defRPr/>
            </a:pPr>
            <a:r>
              <a:rPr lang="ru-RU" alt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2025-2027 годах 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(тыс. рублей)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709819"/>
              </p:ext>
            </p:extLst>
          </p:nvPr>
        </p:nvGraphicFramePr>
        <p:xfrm>
          <a:off x="687854" y="1988840"/>
          <a:ext cx="7911066" cy="442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440792"/>
              </p:ext>
            </p:extLst>
          </p:nvPr>
        </p:nvGraphicFramePr>
        <p:xfrm>
          <a:off x="512158" y="1988840"/>
          <a:ext cx="7911066" cy="442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628645"/>
              </p:ext>
            </p:extLst>
          </p:nvPr>
        </p:nvGraphicFramePr>
        <p:xfrm>
          <a:off x="827584" y="1844824"/>
          <a:ext cx="7672941" cy="4890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986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4025" y="708025"/>
            <a:ext cx="807085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b="1" kern="0" dirty="0">
                <a:latin typeface="Arial" panose="020B0604020202020204" pitchFamily="34" charset="0"/>
                <a:cs typeface="Arial" panose="020B0604020202020204" pitchFamily="34" charset="0"/>
              </a:rPr>
              <a:t>Межбюджетные трансферты в бюджет Уватского муниципального </a:t>
            </a:r>
            <a:r>
              <a:rPr lang="ru-RU" altLang="ru-RU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год и на планируемые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731780"/>
              </p:ext>
            </p:extLst>
          </p:nvPr>
        </p:nvGraphicFramePr>
        <p:xfrm>
          <a:off x="457200" y="1700809"/>
          <a:ext cx="8229601" cy="4332310"/>
        </p:xfrm>
        <a:graphic>
          <a:graphicData uri="http://schemas.openxmlformats.org/drawingml/2006/table">
            <a:tbl>
              <a:tblPr/>
              <a:tblGrid>
                <a:gridCol w="2104372"/>
                <a:gridCol w="961999"/>
                <a:gridCol w="789140"/>
                <a:gridCol w="789140"/>
                <a:gridCol w="760956"/>
                <a:gridCol w="760956"/>
                <a:gridCol w="715863"/>
                <a:gridCol w="715863"/>
                <a:gridCol w="631312"/>
              </a:tblGrid>
              <a:tr h="1307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Наименование дохода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2025 год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2026 год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2027 год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2028 год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3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Сумма (тыс.руб.)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>
                          <a:effectLst/>
                          <a:latin typeface="Arial"/>
                        </a:rPr>
                        <a:t>Структура (%)</a:t>
                      </a:r>
                    </a:p>
                  </a:txBody>
                  <a:tcPr marL="5689" marR="5689" marT="56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544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817 919,0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42,2629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1 069 929,0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53,8030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1 102 272,0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59,3967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1 167 018,0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60,7973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609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177 575,3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9,1755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dirty="0">
                          <a:effectLst/>
                          <a:latin typeface="Arial"/>
                        </a:rPr>
                        <a:t>177 739,2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8,9379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24 711,9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1,3316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21 436,5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1,1168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487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679 868,3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35,1296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728 111,5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36,6142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728 795,5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39,2717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731 068,2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38,0859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667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Иные межбюджетные трансферты</a:t>
                      </a:r>
                      <a:br>
                        <a:rPr lang="ru-RU" sz="700" b="1" i="0" u="none" strike="noStrike">
                          <a:effectLst/>
                          <a:latin typeface="Arial"/>
                        </a:rPr>
                      </a:br>
                      <a:endParaRPr lang="ru-RU" sz="700" b="1" i="0" u="none" strike="noStrike">
                        <a:effectLst/>
                        <a:latin typeface="Arial"/>
                      </a:endParaRP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257 502,5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13,3055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12 824,5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0,6449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969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Безвозмездные поступления от негосударственных организаций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13 921,7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0,7194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9334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8 710,4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0,4501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975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-20 184,1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-1,0429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0,0000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8337"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effectLst/>
                          <a:latin typeface="Arial"/>
                        </a:rPr>
                        <a:t>ВСЕГО БЕЗВОЗМЕДНЫХ ПОСТУПЛЕНИЙ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1 935 313,1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1 988 604,2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1 855 779,4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>
                          <a:effectLst/>
                          <a:latin typeface="Arial"/>
                        </a:rPr>
                        <a:t>1 919 522,7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1" u="none" strike="noStrike" dirty="0">
                          <a:effectLst/>
                          <a:latin typeface="Arial"/>
                        </a:rPr>
                        <a:t>100,0</a:t>
                      </a:r>
                    </a:p>
                  </a:txBody>
                  <a:tcPr marL="5689" marR="5689" marT="568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80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Overr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Overr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theme1.xml><?xml version="1.0" encoding="utf-8"?>
<a:theme xmlns:a="http://schemas.openxmlformats.org/drawingml/2006/main" name="1_Специальное оформление">
  <a:themeElements>
    <a:clrScheme name="1_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ppt/theme/themeOverride6.xml><?xml version="1.0" encoding="utf-8"?>
<a:themeOverride xmlns:a="http://schemas.openxmlformats.org/drawingml/2006/main">
  <a:clrScheme name="NewsPrint">
    <a:dk1>
      <a:sysClr val="windowText" lastClr="000000"/>
    </a:dk1>
    <a:lt1>
      <a:sysClr val="window" lastClr="FFFFFF"/>
    </a:lt1>
    <a:dk2>
      <a:srgbClr val="303030"/>
    </a:dk2>
    <a:lt2>
      <a:srgbClr val="DEDEE0"/>
    </a:lt2>
    <a:accent1>
      <a:srgbClr val="AD0101"/>
    </a:accent1>
    <a:accent2>
      <a:srgbClr val="726056"/>
    </a:accent2>
    <a:accent3>
      <a:srgbClr val="AC956E"/>
    </a:accent3>
    <a:accent4>
      <a:srgbClr val="808DA9"/>
    </a:accent4>
    <a:accent5>
      <a:srgbClr val="424E5B"/>
    </a:accent5>
    <a:accent6>
      <a:srgbClr val="730E00"/>
    </a:accent6>
    <a:hlink>
      <a:srgbClr val="D26900"/>
    </a:hlink>
    <a:folHlink>
      <a:srgbClr val="D89243"/>
    </a:folHlink>
  </a:clrScheme>
  <a:fontScheme name="NewsPrint">
    <a:majorFont>
      <a:latin typeface="Impact"/>
      <a:ea typeface=""/>
      <a:cs typeface=""/>
      <a:font script="Jpan" typeface="HGP創英角ｺﾞｼｯｸUB"/>
      <a:font script="Hang" typeface="HY견고딕"/>
      <a:font script="Hans" typeface="微软雅黑"/>
      <a:font script="Hant" typeface="微軟正黑體"/>
      <a:font script="Arab" typeface="Tahoma"/>
      <a:font script="Hebr" typeface="Tohoma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Times New Roman"/>
      <a:ea typeface=""/>
      <a:cs typeface=""/>
      <a:font script="Jpan" typeface="ＭＳ Ｐ明朝"/>
      <a:font script="Hang" typeface="바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inorFont>
  </a:fontScheme>
  <a:fmtScheme name="NewsPrint">
    <a:fillStyleLst>
      <a:solidFill>
        <a:schemeClr val="phClr"/>
      </a:solidFill>
      <a:gradFill rotWithShape="1">
        <a:gsLst>
          <a:gs pos="0">
            <a:schemeClr val="phClr">
              <a:tint val="37000"/>
              <a:hueMod val="100000"/>
              <a:satMod val="200000"/>
              <a:lumMod val="88000"/>
            </a:schemeClr>
          </a:gs>
          <a:gs pos="100000">
            <a:schemeClr val="phClr">
              <a:tint val="53000"/>
              <a:shade val="100000"/>
              <a:hueMod val="100000"/>
              <a:satMod val="350000"/>
              <a:lumMod val="79000"/>
            </a:schemeClr>
          </a:gs>
        </a:gsLst>
        <a:lin ang="5400000" scaled="1"/>
      </a:gradFill>
      <a:gradFill rotWithShape="1">
        <a:gsLst>
          <a:gs pos="0">
            <a:schemeClr val="phClr">
              <a:tint val="83000"/>
              <a:shade val="100000"/>
              <a:alpha val="100000"/>
              <a:hueMod val="100000"/>
              <a:satMod val="220000"/>
              <a:lumMod val="90000"/>
            </a:schemeClr>
          </a:gs>
          <a:gs pos="76000">
            <a:schemeClr val="phClr">
              <a:shade val="100000"/>
            </a:schemeClr>
          </a:gs>
          <a:gs pos="100000">
            <a:schemeClr val="phClr">
              <a:shade val="93000"/>
              <a:alpha val="100000"/>
              <a:satMod val="100000"/>
              <a:lumMod val="93000"/>
            </a:schemeClr>
          </a:gs>
        </a:gsLst>
        <a:path path="circle">
          <a:fillToRect l="15000" t="15000" r="100000" b="100000"/>
        </a:path>
      </a:gradFill>
    </a:fillStyleLst>
    <a:lnStyleLst>
      <a:ln w="15875" cap="flat" cmpd="sng" algn="ctr">
        <a:solidFill>
          <a:schemeClr val="phClr"/>
        </a:solidFill>
        <a:prstDash val="solid"/>
      </a:ln>
      <a:ln w="22225" cap="flat" cmpd="sng" algn="ctr">
        <a:solidFill>
          <a:schemeClr val="phClr"/>
        </a:solidFill>
        <a:prstDash val="solid"/>
      </a:ln>
      <a:ln w="3492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12700" dir="5280000" rotWithShape="0">
            <a:srgbClr val="000000">
              <a:alpha val="40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381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12700">
          <a:bevelT w="31750" h="12700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3000"/>
            </a:schemeClr>
          </a:gs>
          <a:gs pos="100000">
            <a:schemeClr val="phClr">
              <a:shade val="55000"/>
            </a:schemeClr>
          </a:gs>
        </a:gsLst>
        <a:lin ang="5400000" scaled="1"/>
      </a:gradFill>
      <a:blipFill rotWithShape="1">
        <a:blip xmlns:r="http://schemas.openxmlformats.org/officeDocument/2006/relationships" r:embed="rId1">
          <a:duotone>
            <a:schemeClr val="phClr">
              <a:shade val="20000"/>
              <a:satMod val="350000"/>
              <a:lumMod val="125000"/>
            </a:schemeClr>
            <a:schemeClr val="phClr">
              <a:tint val="90000"/>
              <a:satMod val="25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8096</TotalTime>
  <Words>2918</Words>
  <Application>Microsoft Office PowerPoint</Application>
  <PresentationFormat>Экран (4:3)</PresentationFormat>
  <Paragraphs>580</Paragraphs>
  <Slides>28</Slides>
  <Notes>7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1" baseType="lpstr">
      <vt:lpstr>1_Специальное оформление</vt:lpstr>
      <vt:lpstr>Поток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    Этапы составления и утверждения бюджета Уватского муниципального округа</vt:lpstr>
      <vt:lpstr>  Документы, на основании которых составляется проект бюджета Уватского муниципального округа </vt:lpstr>
      <vt:lpstr>Основные цели бюджетной политики на 2026 – 2028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Доходы местного бюджета</vt:lpstr>
      <vt:lpstr>Бюджетообразующие (основные) налоги местного бюджета  на 2026 год и на плановый период 2027 и 2028 годов</vt:lpstr>
      <vt:lpstr>Налоги, уплачиваемые жителями  Уватского муниципального округа  в местный бюджет</vt:lpstr>
      <vt:lpstr>Презентация PowerPoint</vt:lpstr>
      <vt:lpstr>Презентация PowerPoint</vt:lpstr>
      <vt:lpstr>Презентация PowerPoint</vt:lpstr>
      <vt:lpstr>Презентация PowerPoint</vt:lpstr>
      <vt:lpstr>Расходы местного бюджета</vt:lpstr>
      <vt:lpstr>        Расходы бюджета Уватского муниципального округа         на 2026 год и плановый период 2027 и 2028 годов</vt:lpstr>
      <vt:lpstr>   Структура расходов бюджета Уватского муниципального округа  в 2026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trofimova_ey</dc:creator>
  <cp:lastModifiedBy>Филатова Мария Геннадьевна</cp:lastModifiedBy>
  <cp:revision>720</cp:revision>
  <cp:lastPrinted>2025-11-28T06:05:14Z</cp:lastPrinted>
  <dcterms:created xsi:type="dcterms:W3CDTF">2011-01-26T13:13:38Z</dcterms:created>
  <dcterms:modified xsi:type="dcterms:W3CDTF">2025-11-28T09:34:48Z</dcterms:modified>
</cp:coreProperties>
</file>