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41"/>
  </p:notesMasterIdLst>
  <p:sldIdLst>
    <p:sldId id="339" r:id="rId2"/>
    <p:sldId id="498" r:id="rId3"/>
    <p:sldId id="500" r:id="rId4"/>
    <p:sldId id="501" r:id="rId5"/>
    <p:sldId id="502" r:id="rId6"/>
    <p:sldId id="505" r:id="rId7"/>
    <p:sldId id="506" r:id="rId8"/>
    <p:sldId id="507" r:id="rId9"/>
    <p:sldId id="508" r:id="rId10"/>
    <p:sldId id="509" r:id="rId11"/>
    <p:sldId id="499" r:id="rId12"/>
    <p:sldId id="510" r:id="rId13"/>
    <p:sldId id="511" r:id="rId14"/>
    <p:sldId id="512" r:id="rId15"/>
    <p:sldId id="513" r:id="rId16"/>
    <p:sldId id="514" r:id="rId17"/>
    <p:sldId id="391" r:id="rId18"/>
    <p:sldId id="343" r:id="rId19"/>
    <p:sldId id="515" r:id="rId20"/>
    <p:sldId id="521" r:id="rId21"/>
    <p:sldId id="522" r:id="rId22"/>
    <p:sldId id="523" r:id="rId23"/>
    <p:sldId id="524" r:id="rId24"/>
    <p:sldId id="525" r:id="rId25"/>
    <p:sldId id="526" r:id="rId26"/>
    <p:sldId id="528" r:id="rId27"/>
    <p:sldId id="529" r:id="rId28"/>
    <p:sldId id="503" r:id="rId29"/>
    <p:sldId id="504" r:id="rId30"/>
    <p:sldId id="530" r:id="rId31"/>
    <p:sldId id="531" r:id="rId32"/>
    <p:sldId id="527" r:id="rId33"/>
    <p:sldId id="532" r:id="rId34"/>
    <p:sldId id="533" r:id="rId35"/>
    <p:sldId id="516" r:id="rId36"/>
    <p:sldId id="517" r:id="rId37"/>
    <p:sldId id="518" r:id="rId38"/>
    <p:sldId id="519" r:id="rId39"/>
    <p:sldId id="520" r:id="rId4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 autoAdjust="0"/>
    <p:restoredTop sz="9466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solidFill>
          <a:srgbClr val="5ECCF3"/>
        </a:solidFill>
        <a:ln w="9360">
          <a:solidFill>
            <a:srgbClr val="8B8B8B"/>
          </a:solidFill>
          <a:round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133250082897678E-2"/>
          <c:y val="6.8124295831321416E-2"/>
          <c:w val="0.95274673524244924"/>
          <c:h val="0.89694390793497492"/>
        </c:manualLayout>
      </c:layout>
      <c:bar3DChart>
        <c:barDir val="col"/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5556096"/>
        <c:axId val="135603712"/>
        <c:axId val="15085568"/>
      </c:bar3DChart>
      <c:catAx>
        <c:axId val="135556096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35603712"/>
        <c:crosses val="autoZero"/>
        <c:auto val="1"/>
        <c:lblAlgn val="ctr"/>
        <c:lblOffset val="100"/>
        <c:noMultiLvlLbl val="1"/>
      </c:catAx>
      <c:valAx>
        <c:axId val="135603712"/>
        <c:scaling>
          <c:orientation val="minMax"/>
        </c:scaling>
        <c:delete val="1"/>
        <c:axPos val="l"/>
        <c:numFmt formatCode="#,##0" sourceLinked="0"/>
        <c:majorTickMark val="cross"/>
        <c:minorTickMark val="cross"/>
        <c:tickLblPos val="nextTo"/>
        <c:crossAx val="135556096"/>
        <c:crosses val="autoZero"/>
        <c:crossBetween val="between"/>
      </c:valAx>
      <c:serAx>
        <c:axId val="15085568"/>
        <c:scaling>
          <c:orientation val="minMax"/>
        </c:scaling>
        <c:delete val="0"/>
        <c:axPos val="b"/>
        <c:majorTickMark val="out"/>
        <c:minorTickMark val="none"/>
        <c:tickLblPos val="nextTo"/>
        <c:crossAx val="135603712"/>
        <c:crosses val="autoZero"/>
      </c:serAx>
    </c:plotArea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посещаемости библиотек по отношению к уровню 2019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26.4</c:v>
                </c:pt>
                <c:pt idx="1">
                  <c:v>40</c:v>
                </c:pt>
                <c:pt idx="2">
                  <c:v>80</c:v>
                </c:pt>
                <c:pt idx="3">
                  <c:v>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фактической обеспеченности района библиотеками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130.76</c:v>
                </c:pt>
                <c:pt idx="1">
                  <c:v>130.76</c:v>
                </c:pt>
                <c:pt idx="2">
                  <c:v>130.76</c:v>
                </c:pt>
                <c:pt idx="3">
                  <c:v>130.76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959360"/>
        <c:axId val="147396096"/>
      </c:barChart>
      <c:catAx>
        <c:axId val="14695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7396096"/>
        <c:crosses val="autoZero"/>
        <c:auto val="1"/>
        <c:lblAlgn val="ctr"/>
        <c:lblOffset val="100"/>
        <c:noMultiLvlLbl val="0"/>
      </c:catAx>
      <c:valAx>
        <c:axId val="14739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9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64482645785297E-3"/>
          <c:y val="6.7841880341880337E-2"/>
          <c:w val="0.62319399736699921"/>
          <c:h val="0.92537393162393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посещаемости музейных учреждений</c:v>
                </c:pt>
              </c:strCache>
            </c:strRef>
          </c:tx>
          <c:spPr>
            <a:solidFill>
              <a:srgbClr val="4E67C8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D22-4A52-A68B-616250AD540D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ED22-4A52-A68B-616250AD540D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ED22-4A52-A68B-616250AD540D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ED22-4A52-A68B-616250AD540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20%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D22-4A52-A68B-616250AD540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40%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D22-4A52-A68B-616250AD540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80%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D22-4A52-A68B-616250AD540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000" b="0" strike="noStrike" spc="-1">
                        <a:solidFill>
                          <a:srgbClr val="000000"/>
                        </a:solidFill>
                        <a:latin typeface="Trebuchet MS"/>
                      </a:defRPr>
                    </a:pPr>
                    <a:r>
                      <a:rPr lang="en-US" dirty="0" smtClean="0"/>
                      <a:t>80%</a:t>
                    </a:r>
                    <a:endParaRPr lang="en-US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D22-4A52-A68B-616250AD540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0.82</c:v>
                </c:pt>
                <c:pt idx="1">
                  <c:v>0.83</c:v>
                </c:pt>
                <c:pt idx="2">
                  <c:v>0.84</c:v>
                </c:pt>
                <c:pt idx="3">
                  <c:v>0.84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D22-4A52-A68B-616250AD5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189824"/>
        <c:axId val="136191360"/>
      </c:barChart>
      <c:catAx>
        <c:axId val="1361898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36191360"/>
        <c:crosses val="autoZero"/>
        <c:auto val="1"/>
        <c:lblAlgn val="ctr"/>
        <c:lblOffset val="100"/>
        <c:noMultiLvlLbl val="1"/>
      </c:catAx>
      <c:valAx>
        <c:axId val="13619136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36189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1"/>
  </c:chart>
  <c:spPr>
    <a:noFill/>
    <a:ln>
      <a:noFill/>
    </a:ln>
  </c:spPr>
  <c:userShapes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48377813269141E-2"/>
          <c:y val="5.8796296296296298E-2"/>
          <c:w val="0.61657678093342283"/>
          <c:h val="0.928137860082304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Увеличение численности участников культурно-досуговых мероприятий по сравнению с предыдущим годом</c:v>
                </c:pt>
              </c:strCache>
            </c:strRef>
          </c:tx>
          <c:spPr>
            <a:solidFill>
              <a:srgbClr val="4E67C8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21,6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21,6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21,6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7.4</c:v>
                </c:pt>
                <c:pt idx="1">
                  <c:v>7.4</c:v>
                </c:pt>
                <c:pt idx="2">
                  <c:v>7.4</c:v>
                </c:pt>
                <c:pt idx="3">
                  <c:v>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BD-4EFA-95C2-2B4C4582B59A}"/>
            </c:ext>
          </c:extLst>
        </c:ser>
        <c:ser>
          <c:idx val="2"/>
          <c:order val="1"/>
          <c:tx>
            <c:strRef>
              <c:f>label 2</c:f>
              <c:strCache>
                <c:ptCount val="1"/>
                <c:pt idx="0">
                  <c:v>Уровень фактической обеспеченности района клубами и учреждениями клубного типа</c:v>
                </c:pt>
              </c:strCache>
            </c:strRef>
          </c:tx>
          <c:spPr>
            <a:solidFill>
              <a:srgbClr val="A7EA5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141.69999999999999</c:v>
                </c:pt>
                <c:pt idx="1">
                  <c:v>141.69999999999999</c:v>
                </c:pt>
                <c:pt idx="2">
                  <c:v>141.69999999999999</c:v>
                </c:pt>
                <c:pt idx="3">
                  <c:v>141.69999999999999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BD-4EFA-95C2-2B4C4582B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428608"/>
        <c:axId val="145298944"/>
      </c:barChart>
      <c:catAx>
        <c:axId val="143428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5298944"/>
        <c:crosses val="autoZero"/>
        <c:auto val="1"/>
        <c:lblAlgn val="ctr"/>
        <c:lblOffset val="100"/>
        <c:noMultiLvlLbl val="1"/>
      </c:catAx>
      <c:valAx>
        <c:axId val="14529894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4342860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legend>
      <c:legendPos val="r"/>
      <c:layout/>
      <c:overlay val="0"/>
      <c:spPr>
        <a:noFill/>
        <a:ln>
          <a:noFill/>
        </a:ln>
      </c:spPr>
      <c:txPr>
        <a:bodyPr/>
        <a:lstStyle/>
        <a:p>
          <a:pPr>
            <a:defRPr sz="900" b="0" strike="noStrike" spc="-1">
              <a:solidFill>
                <a:srgbClr val="000000"/>
              </a:solidFill>
              <a:latin typeface="Trebuchet MS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lang="ru-RU" sz="2128" b="1" strike="noStrike" spc="-1">
                <a:solidFill>
                  <a:srgbClr val="595959"/>
                </a:solidFill>
                <a:latin typeface="Trebuchet MS"/>
              </a:defRPr>
            </a:pPr>
            <a:r>
              <a:rPr lang="ru-RU" sz="2128" b="1" strike="noStrike" spc="-1">
                <a:solidFill>
                  <a:srgbClr val="595959"/>
                </a:solidFill>
                <a:latin typeface="Trebuchet MS"/>
              </a:rPr>
              <a:t>Товарооборот</a:t>
            </a:r>
          </a:p>
        </c:rich>
      </c:tx>
      <c:layout/>
      <c:overlay val="0"/>
      <c:spPr>
        <a:noFill/>
        <a:ln w="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rgbClr val="435EC5"/>
                </a:gs>
                <a:gs pos="100000">
                  <a:srgbClr val="2A3F92"/>
                </a:gs>
              </a:gsLst>
              <a:lin ang="5400000"/>
            </a:gradFill>
            <a:ln w="0">
              <a:noFill/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sz="1197" b="0" strike="noStrike" spc="-1">
                    <a:solidFill>
                      <a:srgbClr val="404040"/>
                    </a:solidFill>
                    <a:latin typeface="Trebuchet M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2020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3748</c:v>
                </c:pt>
                <c:pt idx="1">
                  <c:v>4036</c:v>
                </c:pt>
                <c:pt idx="2">
                  <c:v>4492</c:v>
                </c:pt>
                <c:pt idx="3">
                  <c:v>5191</c:v>
                </c:pt>
                <c:pt idx="4">
                  <c:v>5625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841344"/>
        <c:axId val="54843264"/>
      </c:barChart>
      <c:catAx>
        <c:axId val="54841344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lang="ru-RU" sz="1197" b="0" strike="noStrike" spc="-1">
                    <a:solidFill>
                      <a:srgbClr val="595959"/>
                    </a:solidFill>
                    <a:latin typeface="Trebuchet MS"/>
                  </a:defRPr>
                </a:pPr>
                <a:r>
                  <a:rPr lang="ru-RU" sz="1197" b="0" strike="noStrike" spc="-1">
                    <a:solidFill>
                      <a:srgbClr val="595959"/>
                    </a:solidFill>
                    <a:latin typeface="Trebuchet MS"/>
                  </a:rPr>
                  <a:t>период</a:t>
                </a:r>
              </a:p>
            </c:rich>
          </c:tx>
          <c:layout/>
          <c:overlay val="0"/>
          <c:spPr>
            <a:noFill/>
            <a:ln w="0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1260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Trebuchet MS"/>
              </a:defRPr>
            </a:pPr>
            <a:endParaRPr lang="ru-RU"/>
          </a:p>
        </c:txPr>
        <c:crossAx val="54843264"/>
        <c:crosses val="autoZero"/>
        <c:auto val="1"/>
        <c:lblAlgn val="ctr"/>
        <c:lblOffset val="100"/>
        <c:noMultiLvlLbl val="0"/>
      </c:catAx>
      <c:valAx>
        <c:axId val="5484326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lang="ru-RU" sz="1197" b="0" strike="noStrike" spc="-1">
                    <a:solidFill>
                      <a:srgbClr val="595959"/>
                    </a:solidFill>
                    <a:latin typeface="Trebuchet MS"/>
                  </a:defRPr>
                </a:pPr>
                <a:r>
                  <a:rPr lang="ru-RU" sz="1197" b="0" strike="noStrike" spc="-1">
                    <a:solidFill>
                      <a:srgbClr val="595959"/>
                    </a:solidFill>
                    <a:latin typeface="Trebuchet MS"/>
                  </a:rPr>
                  <a:t>Млн. руб.</a:t>
                </a:r>
              </a:p>
            </c:rich>
          </c:tx>
          <c:layout/>
          <c:overlay val="0"/>
          <c:spPr>
            <a:noFill/>
            <a:ln w="0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sz="1197" b="0" strike="noStrike" spc="-1">
                <a:solidFill>
                  <a:srgbClr val="595959"/>
                </a:solidFill>
                <a:latin typeface="Trebuchet MS"/>
              </a:defRPr>
            </a:pPr>
            <a:endParaRPr lang="ru-RU"/>
          </a:p>
        </c:txPr>
        <c:crossAx val="54841344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solidFill>
      <a:srgbClr val="D1F676"/>
    </a:solidFill>
    <a:ln w="0"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316239268787836E-2"/>
          <c:y val="3.5529334236849792E-2"/>
          <c:w val="0.9353675214624243"/>
          <c:h val="0.808641430374316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97385190204721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CB-4B8F-8E72-16B47FDB3F70}"/>
                </c:ext>
              </c:extLst>
            </c:dLbl>
            <c:dLbl>
              <c:idx val="1"/>
              <c:layout>
                <c:manualLayout>
                  <c:x val="0"/>
                  <c:y val="0.20133289400881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CB-4B8F-8E72-16B47FDB3F70}"/>
                </c:ext>
              </c:extLst>
            </c:dLbl>
            <c:dLbl>
              <c:idx val="2"/>
              <c:layout>
                <c:manualLayout>
                  <c:x val="-2.9378399335261668E-3"/>
                  <c:y val="0.20133289400881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FCB-4B8F-8E72-16B47FDB3F7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130</c:v>
                </c:pt>
                <c:pt idx="1">
                  <c:v>130</c:v>
                </c:pt>
                <c:pt idx="2">
                  <c:v>130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CB-4B8F-8E72-16B47FDB3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445568"/>
        <c:axId val="100447744"/>
      </c:barChart>
      <c:catAx>
        <c:axId val="100445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447744"/>
        <c:crosses val="autoZero"/>
        <c:auto val="1"/>
        <c:lblAlgn val="ctr"/>
        <c:lblOffset val="100"/>
        <c:noMultiLvlLbl val="0"/>
      </c:catAx>
      <c:valAx>
        <c:axId val="1004477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0445568"/>
        <c:crosses val="autoZero"/>
        <c:crossBetween val="between"/>
      </c:valAx>
      <c:spPr>
        <a:effectLst>
          <a:outerShdw blurRad="3683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0.64658</cdr:x>
      <cdr:y>0.30711</cdr:y>
    </cdr:from>
    <cdr:to>
      <cdr:x>0.97983</cdr:x>
      <cdr:y>0.75437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8660" y="1149812"/>
          <a:ext cx="1751682" cy="1674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0.66754</cdr:x>
      <cdr:y>0.40421</cdr:y>
    </cdr:from>
    <cdr:to>
      <cdr:x>0.95678</cdr:x>
      <cdr:y>0.69258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08829" y="1513368"/>
          <a:ext cx="1520328" cy="1079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0.62772</cdr:x>
      <cdr:y>0.27768</cdr:y>
    </cdr:from>
    <cdr:to>
      <cdr:x>1</cdr:x>
      <cdr:y>0.67198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99508" y="1039643"/>
          <a:ext cx="1956852" cy="14762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just"/>
          <a:r>
            <a:rPr lang="ru-RU" sz="1000" dirty="0" smtClean="0"/>
            <a:t>Увеличение посещаемости</a:t>
          </a:r>
        </a:p>
        <a:p xmlns:a="http://schemas.openxmlformats.org/drawingml/2006/main">
          <a:pPr algn="just"/>
          <a:r>
            <a:rPr lang="ru-RU" sz="1000" dirty="0" smtClean="0"/>
            <a:t>Музейных учреждений</a:t>
          </a:r>
        </a:p>
        <a:p xmlns:a="http://schemas.openxmlformats.org/drawingml/2006/main">
          <a:pPr algn="just"/>
          <a:r>
            <a:rPr lang="ru-RU" sz="1000" dirty="0" smtClean="0"/>
            <a:t>по отношению к</a:t>
          </a:r>
        </a:p>
        <a:p xmlns:a="http://schemas.openxmlformats.org/drawingml/2006/main">
          <a:pPr algn="just"/>
          <a:r>
            <a:rPr lang="ru-RU" sz="1000" dirty="0" smtClean="0"/>
            <a:t>уровню 2019 года </a:t>
          </a:r>
          <a:endParaRPr lang="ru-RU" sz="1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749350" y="5514073"/>
            <a:ext cx="5994443" cy="522365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&lt;заголовок&gt;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241321" y="0"/>
            <a:ext cx="3251822" cy="580059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&lt;дата/время&gt;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0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&lt;нижний колонтитул&gt;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4241321" y="11028538"/>
            <a:ext cx="3251822" cy="580059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C3B24DB-10E7-4CA3-8761-83324DB7A22B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485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E9600-67F4-4CDF-8817-435A44AD60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8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9" indent="-285715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60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04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48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92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435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79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724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9321CC-61E9-43A8-A948-4A37253D0026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4740649"/>
            <a:ext cx="6215062" cy="44932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59" indent="-285715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60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04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48" indent="-228572" defTabSz="91270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292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435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579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724" indent="-228572" defTabSz="9127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335DB7-4783-4EA4-B95E-F10CB6ECC2EE}" type="slidenum">
              <a:rPr lang="ru-RU" altLang="ru-RU" smtClean="0"/>
              <a:pPr eaLnBrk="1" hangingPunct="1">
                <a:spcBef>
                  <a:spcPct val="0"/>
                </a:spcBef>
              </a:pPr>
              <a:t>10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30345" y="354919"/>
            <a:ext cx="3768618" cy="2845690"/>
          </a:xfrm>
          <a:prstGeom prst="rect">
            <a:avLst/>
          </a:prstGeo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3" y="3575439"/>
            <a:ext cx="6143625" cy="6352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 i="1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3850560" y="9430200"/>
            <a:ext cx="2936160" cy="48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3447152-CABA-46B8-8314-2845D078FB98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67" name="CustomShape 2"/>
          <p:cNvSpPr/>
          <p:nvPr/>
        </p:nvSpPr>
        <p:spPr>
          <a:xfrm>
            <a:off x="679680" y="4716720"/>
            <a:ext cx="5430600" cy="4458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27CAC5FC-D77A-4F5C-9E0C-72E214D4EBEE}" type="slidenum">
              <a:rPr lang="ru-RU">
                <a:solidFill>
                  <a:srgbClr val="000000"/>
                </a:solidFill>
              </a:rPr>
              <a:pPr eaLnBrk="1" hangingPunct="1">
                <a:defRPr/>
              </a:pPr>
              <a:t>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1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  <a:defRPr/>
            </a:pPr>
            <a:fld id="{EF29F925-774D-4923-B7A3-1C742F85DA88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  <a:defRPr/>
              </a:pPr>
              <a:t>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CustomShape 3"/>
          <p:cNvSpPr/>
          <p:nvPr/>
        </p:nvSpPr>
        <p:spPr>
          <a:xfrm>
            <a:off x="755650" y="5078413"/>
            <a:ext cx="6048375" cy="4810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B6CE42E7-A543-41C1-AD5C-2913FE5B12B5}" type="slidenum">
              <a:rPr lang="ru-RU">
                <a:solidFill>
                  <a:srgbClr val="000000"/>
                </a:solidFill>
              </a:rPr>
              <a:pPr eaLnBrk="1" hangingPunct="1">
                <a:defRPr/>
              </a:pPr>
              <a:t>25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4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  <a:defRPr/>
            </a:pPr>
            <a:fld id="{1CAC9804-3D48-40C0-A1F7-9257376AB132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  <a:defRPr/>
              </a:pPr>
              <a:t>25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5" name="CustomShape 3"/>
          <p:cNvSpPr/>
          <p:nvPr/>
        </p:nvSpPr>
        <p:spPr>
          <a:xfrm>
            <a:off x="749300" y="5513388"/>
            <a:ext cx="5992813" cy="52212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" name="CustomShape 4"/>
          <p:cNvSpPr/>
          <p:nvPr/>
        </p:nvSpPr>
        <p:spPr>
          <a:xfrm>
            <a:off x="4243388" y="11028363"/>
            <a:ext cx="3249612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C728BBD3-1BCB-4FFE-8D93-1F2520A573B5}" type="slidenum">
              <a:rPr lang="ru-RU" sz="1200">
                <a:solidFill>
                  <a:srgbClr val="000000"/>
                </a:solidFill>
                <a:ea typeface="Microsoft YaHei" pitchFamily="34" charset="-122"/>
              </a:rPr>
              <a:pPr eaLnBrk="1" hangingPunct="1">
                <a:defRPr/>
              </a:pPr>
              <a:t>25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5225" y="1241624"/>
            <a:ext cx="4467225" cy="3350161"/>
          </a:xfrm>
          <a:prstGeom prst="rect">
            <a:avLst/>
          </a:prstGeom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49520" y="5514121"/>
            <a:ext cx="5993280" cy="52225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54" name="CustomShape 3"/>
          <p:cNvSpPr/>
          <p:nvPr/>
        </p:nvSpPr>
        <p:spPr>
          <a:xfrm>
            <a:off x="4241160" y="11028600"/>
            <a:ext cx="3250800" cy="57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4CF7FE04-78B4-46EC-85D9-3B48E772BC1F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30</a:t>
            </a:fld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715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5C3B24DB-10E7-4CA3-8761-83324DB7A22B}" type="slidenum">
              <a:rPr lang="ru-RU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31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9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1"/>
          <p:cNvSpPr/>
          <p:nvPr/>
        </p:nvSpPr>
        <p:spPr>
          <a:xfrm>
            <a:off x="4241800" y="11028363"/>
            <a:ext cx="3249613" cy="577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eaLnBrk="1" hangingPunct="1">
              <a:defRPr/>
            </a:pPr>
            <a:fld id="{8F2DA7D3-E17A-4C60-9337-6547F61B9EBA}" type="slidenum">
              <a:rPr lang="ru-RU">
                <a:solidFill>
                  <a:srgbClr val="000000"/>
                </a:solidFill>
              </a:rPr>
              <a:pPr eaLnBrk="1" hangingPunct="1">
                <a:defRPr/>
              </a:pPr>
              <a:t>32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4279900" y="10156825"/>
            <a:ext cx="3278188" cy="531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 eaLnBrk="1" hangingPunct="1">
              <a:lnSpc>
                <a:spcPct val="95000"/>
              </a:lnSpc>
              <a:defRPr/>
            </a:pPr>
            <a:fld id="{3792E9C1-1601-4F33-83FF-E3491166722D}" type="slidenum">
              <a:rPr lang="ru-RU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 hangingPunct="1">
                <a:lnSpc>
                  <a:spcPct val="95000"/>
                </a:lnSpc>
                <a:defRPr/>
              </a:pPr>
              <a:t>32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9" name="CustomShape 3"/>
          <p:cNvSpPr/>
          <p:nvPr/>
        </p:nvSpPr>
        <p:spPr>
          <a:xfrm>
            <a:off x="679450" y="4716463"/>
            <a:ext cx="5435600" cy="44624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CustomShape 4"/>
          <p:cNvSpPr/>
          <p:nvPr/>
        </p:nvSpPr>
        <p:spPr>
          <a:xfrm>
            <a:off x="3851275" y="9429750"/>
            <a:ext cx="2940050" cy="492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6CF831F3-F92D-450F-BAAD-16C3AEEF81FF}" type="slidenum">
              <a:rPr lang="ru-RU" sz="1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pPr algn="r" eaLnBrk="1" hangingPunct="1">
                <a:defRPr/>
              </a:pPr>
              <a:t>32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ustomShape 1"/>
          <p:cNvSpPr/>
          <p:nvPr/>
        </p:nvSpPr>
        <p:spPr>
          <a:xfrm>
            <a:off x="3850560" y="9430200"/>
            <a:ext cx="2936160" cy="48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B93E8B31-558E-4A6C-965B-B6EB0568A38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35</a:t>
            </a:fld>
            <a:endParaRPr lang="ru-RU" sz="1200" b="0" strike="noStrike" spc="-1">
              <a:latin typeface="Arial"/>
            </a:endParaRPr>
          </a:p>
        </p:txBody>
      </p:sp>
      <p:sp>
        <p:nvSpPr>
          <p:cNvPr id="69" name="CustomShape 2"/>
          <p:cNvSpPr/>
          <p:nvPr/>
        </p:nvSpPr>
        <p:spPr>
          <a:xfrm>
            <a:off x="679680" y="4716720"/>
            <a:ext cx="5430600" cy="4458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Заметки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C71EC6-210F-42DE-9C53-41977AD35B3D}" type="datetimeFigureOut">
              <a:rPr lang="ru-RU" smtClean="0"/>
              <a:pPr>
                <a:defRPr/>
              </a:pPr>
              <a:t>14.11.2025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5FCEAF-A0C6-446E-AD92-9B47CA56D2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11/14/2025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_____Microsoft_Excel_97-20031.xls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png"/><Relationship Id="rId5" Type="http://schemas.openxmlformats.org/officeDocument/2006/relationships/oleObject" Target="../embeddings/__________Microsoft_Excel2.xls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__________Microsoft_Excel4.xls"/><Relationship Id="rId5" Type="http://schemas.openxmlformats.org/officeDocument/2006/relationships/image" Target="../media/image31.emf"/><Relationship Id="rId4" Type="http://schemas.openxmlformats.org/officeDocument/2006/relationships/oleObject" Target="../embeddings/__________Microsoft_Excel3.xls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8.emf"/><Relationship Id="rId5" Type="http://schemas.openxmlformats.org/officeDocument/2006/relationships/oleObject" Target="../embeddings/__________Microsoft_Excel5.xls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27640" y="1196640"/>
            <a:ext cx="763128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cap="all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Муниципальные Программы Уватского муниципального </a:t>
            </a:r>
            <a:r>
              <a:rPr lang="ru-RU" sz="2800" b="1" strike="noStrike" cap="all" spc="-1" dirty="0" smtClean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ОКРУГА</a:t>
            </a:r>
            <a:endParaRPr lang="ru-RU" sz="1800" b="0" strike="noStrike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Picture 29"/>
          <p:cNvPicPr/>
          <p:nvPr/>
        </p:nvPicPr>
        <p:blipFill>
          <a:blip r:embed="rId3"/>
          <a:stretch/>
        </p:blipFill>
        <p:spPr>
          <a:xfrm>
            <a:off x="3909060" y="2714620"/>
            <a:ext cx="1468440" cy="1845000"/>
          </a:xfrm>
          <a:prstGeom prst="rect">
            <a:avLst/>
          </a:prstGeom>
          <a:ln>
            <a:noFill/>
          </a:ln>
        </p:spPr>
      </p:pic>
      <p:pic>
        <p:nvPicPr>
          <p:cNvPr id="78" name="Picture 4"/>
          <p:cNvPicPr/>
          <p:nvPr/>
        </p:nvPicPr>
        <p:blipFill>
          <a:blip r:embed="rId4" cstate="print"/>
          <a:stretch/>
        </p:blipFill>
        <p:spPr>
          <a:xfrm>
            <a:off x="395280" y="2770200"/>
            <a:ext cx="1957680" cy="1185840"/>
          </a:xfrm>
          <a:prstGeom prst="rect">
            <a:avLst/>
          </a:prstGeom>
          <a:ln>
            <a:noFill/>
          </a:ln>
        </p:spPr>
      </p:pic>
      <p:pic>
        <p:nvPicPr>
          <p:cNvPr id="79" name="Picture 5"/>
          <p:cNvPicPr/>
          <p:nvPr/>
        </p:nvPicPr>
        <p:blipFill>
          <a:blip r:embed="rId5"/>
          <a:stretch/>
        </p:blipFill>
        <p:spPr>
          <a:xfrm>
            <a:off x="909720" y="3765600"/>
            <a:ext cx="1957680" cy="1176480"/>
          </a:xfrm>
          <a:prstGeom prst="rect">
            <a:avLst/>
          </a:prstGeom>
          <a:ln>
            <a:noFill/>
          </a:ln>
        </p:spPr>
      </p:pic>
      <p:pic>
        <p:nvPicPr>
          <p:cNvPr id="80" name="Picture 6"/>
          <p:cNvPicPr/>
          <p:nvPr/>
        </p:nvPicPr>
        <p:blipFill>
          <a:blip r:embed="rId6"/>
          <a:stretch/>
        </p:blipFill>
        <p:spPr>
          <a:xfrm>
            <a:off x="2124000" y="4856040"/>
            <a:ext cx="1774800" cy="1181160"/>
          </a:xfrm>
          <a:prstGeom prst="rect">
            <a:avLst/>
          </a:prstGeom>
          <a:ln>
            <a:noFill/>
          </a:ln>
        </p:spPr>
      </p:pic>
      <p:pic>
        <p:nvPicPr>
          <p:cNvPr id="81" name="Picture 7"/>
          <p:cNvPicPr/>
          <p:nvPr/>
        </p:nvPicPr>
        <p:blipFill>
          <a:blip r:embed="rId7"/>
          <a:stretch/>
        </p:blipFill>
        <p:spPr>
          <a:xfrm>
            <a:off x="7020272" y="2770200"/>
            <a:ext cx="1870200" cy="1163880"/>
          </a:xfrm>
          <a:prstGeom prst="rect">
            <a:avLst/>
          </a:prstGeom>
          <a:ln>
            <a:noFill/>
          </a:ln>
        </p:spPr>
      </p:pic>
      <p:pic>
        <p:nvPicPr>
          <p:cNvPr id="82" name="Picture 8"/>
          <p:cNvPicPr/>
          <p:nvPr/>
        </p:nvPicPr>
        <p:blipFill>
          <a:blip r:embed="rId8"/>
          <a:stretch/>
        </p:blipFill>
        <p:spPr>
          <a:xfrm>
            <a:off x="6448292" y="3755281"/>
            <a:ext cx="1870200" cy="1162080"/>
          </a:xfrm>
          <a:prstGeom prst="rect">
            <a:avLst/>
          </a:prstGeom>
          <a:ln>
            <a:noFill/>
          </a:ln>
        </p:spPr>
      </p:pic>
      <p:pic>
        <p:nvPicPr>
          <p:cNvPr id="83" name="Picture 9"/>
          <p:cNvPicPr/>
          <p:nvPr/>
        </p:nvPicPr>
        <p:blipFill>
          <a:blip r:embed="rId9"/>
          <a:stretch/>
        </p:blipFill>
        <p:spPr>
          <a:xfrm>
            <a:off x="5508104" y="4824360"/>
            <a:ext cx="1819440" cy="1212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54487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4920" y="116632"/>
            <a:ext cx="86553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 с финансовыми затратами 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endParaRPr lang="ru-RU" sz="1400" b="1" dirty="0">
              <a:ln w="12700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реконструкция  и капитальный ремонт объектов муниципальной собственности в Уватском муниципальном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округе» 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годы</a:t>
            </a:r>
            <a:endParaRPr lang="ru-RU" sz="1400" b="1" dirty="0">
              <a:ln w="12700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4086"/>
              </p:ext>
            </p:extLst>
          </p:nvPr>
        </p:nvGraphicFramePr>
        <p:xfrm>
          <a:off x="261539" y="1052736"/>
          <a:ext cx="8540343" cy="3066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386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55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78809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финансирования на период действия программы, тыс.руб.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7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1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1843"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1. Обеспечение стабильного и качественного функционирования муниципальных объектов</a:t>
                      </a:r>
                    </a:p>
                    <a:p>
                      <a:pPr marL="228600" indent="-228600" algn="just">
                        <a:spcAft>
                          <a:spcPts val="0"/>
                        </a:spcAft>
                        <a:buAutoNum type="arabicPeriod"/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33 735,80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1480"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2. Повышение надежности функционирования систем инженерно-технического обеспечения, энергоэффективности, повышение комфортности и доступности жилья</a:t>
                      </a:r>
                    </a:p>
                    <a:p>
                      <a:pPr marL="0" indent="88900" algn="just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377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3. Улучшение качества городской среды</a:t>
                      </a:r>
                    </a:p>
                    <a:p>
                      <a:pPr marL="0" indent="88900" algn="l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100 691,66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103 829,39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103 391,37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377"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4. Исполнение регионального проекта "Семейные ценности и инфраструктура культуры" в рамках реализации национального проекта "Семья"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58 117,31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16377">
                <a:tc>
                  <a:txBody>
                    <a:bodyPr/>
                    <a:lstStyle/>
                    <a:p>
                      <a:pPr marL="0" marR="0" lvl="0" indent="88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Всего по программе: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192 544,77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103 829,39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103 391,37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8434" marR="3843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895" y="6093296"/>
            <a:ext cx="856895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Реализация программы направлена на с</a:t>
            </a:r>
            <a:r>
              <a:rPr lang="ru-RU" sz="1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оздание условий для устойчивого, безопасного и комплексного развития территорий населенных пунктов в целях обеспечения благоприятных условий для проживания населения</a:t>
            </a:r>
            <a:endParaRPr lang="ru-RU" altLang="ru-RU" sz="1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</a:endParaRPr>
          </a:p>
        </p:txBody>
      </p:sp>
      <p:pic>
        <p:nvPicPr>
          <p:cNvPr id="15399" name="Picture 3" descr="C:\Users\User\Documents\градостроительные планы\картинки\ScreenShot160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66704"/>
            <a:ext cx="3600399" cy="175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0" name="Picture 3" descr="C:\Documents and Settings\User\Рабочий стол\ScreenShot344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82" y="4276366"/>
            <a:ext cx="3584938" cy="1743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563496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23528" y="188640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«Создание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предоставления транспортных услуг  населению и организация транспортного обслуживания по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маршрутам регулярных перевозок  в границах Уватского муниципального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годы»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7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913984"/>
            <a:ext cx="256698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8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126030"/>
              </p:ext>
            </p:extLst>
          </p:nvPr>
        </p:nvGraphicFramePr>
        <p:xfrm>
          <a:off x="539750" y="928688"/>
          <a:ext cx="3887788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Лист" r:id="rId4" imgW="4053939" imgH="2187000" progId="Excel.Sheet.8">
                  <p:embed/>
                </p:oleObj>
              </mc:Choice>
              <mc:Fallback>
                <p:oleObj name="Лист" r:id="rId4" imgW="4053939" imgH="218700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928688"/>
                        <a:ext cx="3887788" cy="171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59387"/>
              </p:ext>
            </p:extLst>
          </p:nvPr>
        </p:nvGraphicFramePr>
        <p:xfrm>
          <a:off x="461293" y="3068960"/>
          <a:ext cx="8221414" cy="3672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35"/>
                <a:gridCol w="4283895"/>
                <a:gridCol w="720080"/>
                <a:gridCol w="648072"/>
                <a:gridCol w="648072"/>
                <a:gridCol w="713946"/>
                <a:gridCol w="726214"/>
              </a:tblGrid>
              <a:tr h="312698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№ п/п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Наименования показателя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Единица измер</a:t>
                      </a:r>
                      <a:r>
                        <a:rPr lang="ru-RU" sz="800" dirty="0" smtClean="0"/>
                        <a:t>ения</a:t>
                      </a:r>
                      <a:endParaRPr lang="ru-RU" sz="800" dirty="0"/>
                    </a:p>
                  </a:txBody>
                  <a:tcPr marL="91441" marR="9144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2025</a:t>
                      </a:r>
                    </a:p>
                    <a:p>
                      <a:pPr algn="ctr"/>
                      <a:r>
                        <a:rPr lang="ru-RU" sz="800" dirty="0" smtClean="0"/>
                        <a:t>(оценка)</a:t>
                      </a:r>
                      <a:endParaRPr lang="ru-RU" sz="800" dirty="0"/>
                    </a:p>
                  </a:txBody>
                  <a:tcPr marL="91441" marR="91441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Значение показателей</a:t>
                      </a:r>
                      <a:endParaRPr lang="ru-RU" sz="800" dirty="0"/>
                    </a:p>
                  </a:txBody>
                  <a:tcPr marL="91441" marR="91441"/>
                </a:tc>
                <a:tc hMerge="1"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500" dirty="0"/>
                    </a:p>
                  </a:txBody>
                  <a:tcPr/>
                </a:tc>
              </a:tr>
              <a:tr h="246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2026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2027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bg1"/>
                          </a:solidFill>
                        </a:rPr>
                        <a:t>2028 год</a:t>
                      </a:r>
                      <a:endParaRPr lang="ru-RU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anchor="ctr">
                    <a:solidFill>
                      <a:schemeClr val="accent1"/>
                    </a:solidFill>
                  </a:tcPr>
                </a:tc>
              </a:tr>
              <a:tr h="460251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Доля населения, проживающего в населенных пунктах, не имеющих регулярного автобусного сообщения, в общей численности</a:t>
                      </a:r>
                      <a:r>
                        <a:rPr lang="ru-RU" sz="800" b="0" baseline="0" dirty="0" smtClean="0"/>
                        <a:t> населения округа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0,11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0,11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0,11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325527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Обеспеченность населения автомобильным транспортом общего пользования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0,08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227339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3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Обеспечение исполнения маршрутной сети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90,2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100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431670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r>
                        <a:rPr lang="ru-RU" sz="800" b="0" dirty="0" smtClean="0"/>
                        <a:t>Доля перевезенных граждан, имеющих льготу по проезду</a:t>
                      </a:r>
                      <a:r>
                        <a:rPr lang="ru-RU" sz="800" b="0" baseline="0" dirty="0" smtClean="0"/>
                        <a:t> на транспорте общего пользования, в общем количестве перевезенных пассажиров</a:t>
                      </a:r>
                      <a:endParaRPr lang="ru-RU" sz="800" b="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%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63,56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52,4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52,4</a:t>
                      </a:r>
                      <a:endParaRPr lang="ru-RU" sz="800" b="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/>
                        <a:t>52,4</a:t>
                      </a:r>
                      <a:endParaRPr lang="ru-RU" sz="800" b="0" dirty="0"/>
                    </a:p>
                  </a:txBody>
                  <a:tcPr marL="91441" marR="91441" anchor="ctr"/>
                </a:tc>
              </a:tr>
              <a:tr h="443901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5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пассажиров, перевезенных автомобильным транспортом в городском (</a:t>
                      </a:r>
                      <a:r>
                        <a:rPr lang="ru-RU" sz="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внутрипоселковом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пригородном и междугородном муниципальном сообщении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тыс. чел.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74,1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69,9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69,9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69,9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  <a:tr h="562274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6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средств распространения информации в информационно-телекоммуникационной сети «Интернет» в общем количестве всех видов средств распространения информации по транспортному обслуживанию населения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%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71,4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  <a:tr h="661894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7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услуг</a:t>
                      </a: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(работ) по перевозке пассажиров автомобильным транспортом по муниципальным маршрутам регулярных перевозок в границах Уватского муниципального округа, оказанных (выполненных) организациями частной формы собственности</a:t>
                      </a:r>
                      <a:endParaRPr lang="ru-RU" sz="8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%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100</a:t>
                      </a:r>
                      <a:endParaRPr lang="ru-RU" sz="800" dirty="0"/>
                    </a:p>
                  </a:txBody>
                  <a:tcPr marL="91441" marR="91441" anchor="ctr"/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95536" y="2780928"/>
            <a:ext cx="8424936" cy="276478"/>
          </a:xfrm>
        </p:spPr>
        <p:txBody>
          <a:bodyPr>
            <a:no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1300" b="1" dirty="0" smtClean="0">
                <a:solidFill>
                  <a:schemeClr val="accent6">
                    <a:lumMod val="50000"/>
                  </a:schemeClr>
                </a:solidFill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10046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«Создание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для предоставления транспортных услуг населению и организация транспортного обслуживания по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маршрутам регулярных перевозок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границах Уватского муниципального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годы»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0726"/>
              </p:ext>
            </p:extLst>
          </p:nvPr>
        </p:nvGraphicFramePr>
        <p:xfrm>
          <a:off x="107504" y="809128"/>
          <a:ext cx="8856983" cy="59322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59262"/>
                <a:gridCol w="740777"/>
                <a:gridCol w="720636"/>
                <a:gridCol w="736308"/>
              </a:tblGrid>
              <a:tr h="42919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3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2028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4674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b"/>
                </a:tc>
              </a:tr>
              <a:tr h="191758">
                <a:tc gridSpan="4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Формирование условий для развития и совершенствования системы пассажирского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транспорта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56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Организационно-управленческие мероприятия по функционированию и развитию транспорта Уватского муниципального округа в том числе: </a:t>
                      </a:r>
                      <a:endParaRPr lang="ru-RU" sz="800" b="0" dirty="0" smtClean="0">
                        <a:effectLst/>
                      </a:endParaRP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- подготовка предложений и замечаний к проектам федеральных,</a:t>
                      </a:r>
                      <a:r>
                        <a:rPr lang="ru-RU" sz="800" b="0" kern="1200" baseline="0" dirty="0" smtClean="0">
                          <a:effectLst/>
                        </a:rPr>
                        <a:t> </a:t>
                      </a:r>
                      <a:r>
                        <a:rPr lang="ru-RU" sz="800" b="0" kern="1200" dirty="0" smtClean="0">
                          <a:effectLst/>
                        </a:rPr>
                        <a:t>областных и муниципальных нормативных правовых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</a:t>
                      </a:r>
                      <a:r>
                        <a:rPr lang="ru-RU" sz="800" b="0" kern="1200" dirty="0" smtClean="0">
                          <a:effectLst/>
                        </a:rPr>
                        <a:t>актов в части, касающейся развития пассажирского транспорта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155442">
                <a:tc gridSpan="4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Обеспечение уровня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предложений транспортных услуг по перевозке пассажиров для удовлетворения транспортных потребностей граждан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971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Ежегодное формирование маршрутной сети Уватского муниципального района, согласованной с Главным управлением строительства Тюменской области, с учетом предложений населения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62016">
                <a:tc gridSpan="4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равной доступности транспортных услуг всем слоям населения, включая граждан льготных категорий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603">
                <a:tc>
                  <a:txBody>
                    <a:bodyPr/>
                    <a:lstStyle/>
                    <a:p>
                      <a:pPr marL="0" indent="85725" rtl="0"/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целях обеспечения транспортного обслуживания населения автомобильным транспортом по муниципальным маршрутам по регулируемым тарифам необходимо провести закупку на выполнение работ, связанных с осуществлением регулярных перевозок пассажиров и багажа автомобильным транспортом по регулируемым тарифам в 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 – IV 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кварталах 2026года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48481,1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35583,8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35583,8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66957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Регулирование тарифов на перевозку пассажиров и багажа автомобильным транспортом в городском (</a:t>
                      </a:r>
                      <a:r>
                        <a:rPr lang="ru-RU" sz="800" b="0" kern="1200" dirty="0" err="1" smtClean="0">
                          <a:effectLst/>
                        </a:rPr>
                        <a:t>внутрипоселковом</a:t>
                      </a:r>
                      <a:r>
                        <a:rPr lang="ru-RU" sz="800" b="0" kern="1200" dirty="0" smtClean="0">
                          <a:effectLst/>
                        </a:rPr>
                        <a:t>) сообщении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788,0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817,0</a:t>
                      </a: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845,0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397603">
                <a:tc>
                  <a:txBody>
                    <a:bodyPr/>
                    <a:lstStyle/>
                    <a:p>
                      <a:pPr marL="0" indent="85725" algn="l" rtl="0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Arial, sans-serif"/>
                        </a:rPr>
                        <a:t>Возмещение недополученных доходов перевозчикам, возникающих в связи с перевозкой пассажиров и багажа автомобильным транспортом общего пользования по муниципальным маршрутам по регулируемым тарифам в период с 01.04.2020 до отмены режима повышенной готовности в Тюменской области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155442">
                <a:tc gridSpan="4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Эффективное использование современных информационных платформ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для распространения достоверной и качественной информации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</a:tr>
              <a:tr h="267638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Актуализация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информации по маршрутной сети Уватского муниципального округа и расписаниям движения автобусов по муниципальным маршрутам на портале «Общественный транспорт Тюменской области»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67638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Публикация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средствах массовой информации маршрутной сети Уватского </a:t>
                      </a:r>
                      <a:r>
                        <a:rPr lang="ru-RU" sz="800" b="0" baseline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округа 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действующего расписания движения автобусов по муниципальным маршрутам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226924">
                <a:tc gridSpan="4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5.  Создание условий для добросовестной</a:t>
                      </a:r>
                      <a:r>
                        <a:rPr lang="ru-RU" sz="900" b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конкуренции и повышение качества транспортного обслуживания населения</a:t>
                      </a:r>
                      <a:endParaRPr lang="ru-RU" sz="9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</a:tr>
              <a:tr h="657533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начальной  </a:t>
                      </a:r>
                      <a:r>
                        <a:rPr lang="ru-RU" sz="8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максимальной цены контракта на перевозку пассажиров и багажа по муниципальным маршрутам регулярных перевозок экономически обоснованной в соответствии с Приказом Министерства транспорта Российской Федерации от 30.05.2019 № 158 «Об утверждении Порядка определения начальной (максимальной) цены контракта, а также цены контракта, заключаемого с единственным поставщиком (подрядчиком, исполнителем), при осуществлении закупок в сфере регулярных перевозок пассажиров и багажа автомобильным транспортом и городским наземным электрическим транспортом»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70359">
                <a:tc>
                  <a:txBody>
                    <a:bodyPr/>
                    <a:lstStyle/>
                    <a:p>
                      <a:pPr marL="0" indent="85725" rtl="0"/>
                      <a:r>
                        <a:rPr lang="ru-RU" sz="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информации о критериях конкурсного отбора перевозчиков в открытом доступе в информационно-телекоммуникационной сети «Интернет»</a:t>
                      </a:r>
                      <a:endParaRPr lang="ru-RU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307038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Размещение на сайте Уватского муниципального </a:t>
                      </a: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округа </a:t>
                      </a:r>
                      <a:r>
                        <a:rPr lang="ru-RU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информационно-телекоммуникационной сети «Интернет» реестра муниципальных маршрутов регулярных перевозок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67638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 пассажиропотока и потребностей в регулярных перевозках, корректировка существующей маршрутной сети и создание новых маршрутов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</a:tr>
              <a:tr h="21848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C00000"/>
                          </a:solidFill>
                          <a:effectLst/>
                        </a:rPr>
                        <a:t>ИТОГО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49269,1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36400,8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36428,8</a:t>
                      </a:r>
                    </a:p>
                  </a:txBody>
                  <a:tcPr marL="29403" marR="29403" marT="723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521521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1"/>
          <p:cNvSpPr>
            <a:spLocks noChangeArrowheads="1"/>
          </p:cNvSpPr>
          <p:nvPr/>
        </p:nvSpPr>
        <p:spPr bwMode="auto">
          <a:xfrm>
            <a:off x="755576" y="332656"/>
            <a:ext cx="838842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ru-RU" alt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«Основные направления дорожной деятельности</a:t>
            </a:r>
            <a:r>
              <a:rPr lang="ru-RU" sz="175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Уватском муниципальном округе» на 2026-2028 годы</a:t>
            </a:r>
            <a:endParaRPr lang="ru-RU" sz="175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30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: </a:t>
            </a:r>
            <a:endParaRPr lang="ru-RU" altLang="ru-RU" sz="6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163" y="980728"/>
            <a:ext cx="37567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Задачи Программы:</a:t>
            </a: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 1.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Улучшение транспортно - эксплуатационного состояния улично-дорожной сети Уватского 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округа;</a:t>
            </a:r>
          </a:p>
          <a:p>
            <a:pPr algn="ctr"/>
            <a:r>
              <a:rPr lang="en-US" sz="1000" b="1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сохранности существующей дорожной сети, и безопасности дорожного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движения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Строительство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и реконструкция автомобильных дорог местного значения.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95936" y="980728"/>
            <a:ext cx="48245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Основные показатели</a:t>
            </a:r>
            <a:endParaRPr lang="ru-RU" sz="1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программы на 2026-2028 годы</a:t>
            </a:r>
            <a:endParaRPr lang="ru-RU" sz="1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196" y="1684750"/>
            <a:ext cx="9498391" cy="7216858"/>
          </a:xfrm>
          <a:prstGeom prst="rect">
            <a:avLst/>
          </a:prstGeom>
        </p:spPr>
      </p:pic>
      <p:sp>
        <p:nvSpPr>
          <p:cNvPr id="14" name="Text Box 453"/>
          <p:cNvSpPr txBox="1">
            <a:spLocks noChangeArrowheads="1"/>
          </p:cNvSpPr>
          <p:nvPr/>
        </p:nvSpPr>
        <p:spPr bwMode="auto">
          <a:xfrm>
            <a:off x="5709111" y="4143122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6600"/>
                </a:solidFill>
                <a:latin typeface="Arial" charset="0"/>
              </a:rPr>
              <a:t>Перечень мероприятий программы: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144049"/>
              </p:ext>
            </p:extLst>
          </p:nvPr>
        </p:nvGraphicFramePr>
        <p:xfrm>
          <a:off x="3779912" y="1534231"/>
          <a:ext cx="5112567" cy="2457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="" xmlns:a16="http://schemas.microsoft.com/office/drawing/2014/main" val="395359909"/>
                    </a:ext>
                  </a:extLst>
                </a:gridCol>
                <a:gridCol w="2408998">
                  <a:extLst>
                    <a:ext uri="{9D8B030D-6E8A-4147-A177-3AD203B41FA5}">
                      <a16:colId xmlns="" xmlns:a16="http://schemas.microsoft.com/office/drawing/2014/main" val="2190233063"/>
                    </a:ext>
                  </a:extLst>
                </a:gridCol>
                <a:gridCol w="639619">
                  <a:extLst>
                    <a:ext uri="{9D8B030D-6E8A-4147-A177-3AD203B41FA5}">
                      <a16:colId xmlns="" xmlns:a16="http://schemas.microsoft.com/office/drawing/2014/main" val="3441192881"/>
                    </a:ext>
                  </a:extLst>
                </a:gridCol>
                <a:gridCol w="598000">
                  <a:extLst>
                    <a:ext uri="{9D8B030D-6E8A-4147-A177-3AD203B41FA5}">
                      <a16:colId xmlns="" xmlns:a16="http://schemas.microsoft.com/office/drawing/2014/main" val="4100649484"/>
                    </a:ext>
                  </a:extLst>
                </a:gridCol>
                <a:gridCol w="516951">
                  <a:extLst>
                    <a:ext uri="{9D8B030D-6E8A-4147-A177-3AD203B41FA5}">
                      <a16:colId xmlns="" xmlns:a16="http://schemas.microsoft.com/office/drawing/2014/main" val="2256542516"/>
                    </a:ext>
                  </a:extLst>
                </a:gridCol>
                <a:gridCol w="516951">
                  <a:extLst>
                    <a:ext uri="{9D8B030D-6E8A-4147-A177-3AD203B41FA5}">
                      <a16:colId xmlns="" xmlns:a16="http://schemas.microsoft.com/office/drawing/2014/main" val="4148341036"/>
                    </a:ext>
                  </a:extLst>
                </a:gridCol>
              </a:tblGrid>
              <a:tr h="20155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 значения показателей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4534764"/>
                  </a:ext>
                </a:extLst>
              </a:tr>
              <a:tr h="316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6680960"/>
                  </a:ext>
                </a:extLst>
              </a:tr>
              <a:tr h="777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66,2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65,7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65,1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64,6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4946581"/>
                  </a:ext>
                </a:extLst>
              </a:tr>
              <a:tr h="470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отремонтированных автомобильных дорог общего пользования местного значения,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1,7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0,5</a:t>
                      </a:r>
                      <a:endParaRPr lang="ru-RU" sz="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0,5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0,5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7650757"/>
                  </a:ext>
                </a:extLst>
              </a:tr>
              <a:tr h="316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дорог, обеспеченных техническими планами,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80,7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98,4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100,0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ahoma" panose="020B0604030504040204" pitchFamily="34" charset="0"/>
                        </a:rPr>
                        <a:t>100,0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9370" marT="64770" marB="6477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0591417"/>
                  </a:ext>
                </a:extLst>
              </a:tr>
              <a:tr h="3167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протяженности построенных и реконструированных автомобильных дорог местного значения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19" marR="8619" marT="861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2399189"/>
                  </a:ext>
                </a:extLst>
              </a:tr>
            </a:tbl>
          </a:graphicData>
        </a:graphic>
      </p:graphicFrame>
      <p:pic>
        <p:nvPicPr>
          <p:cNvPr id="12" name="Рисунок 11" descr="huge_2854661a-4976-44cb-92b2-0d91e8e622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228085"/>
            <a:ext cx="2648741" cy="204698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818" y="-152958"/>
            <a:ext cx="1257858" cy="1257858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882388"/>
              </p:ext>
            </p:extLst>
          </p:nvPr>
        </p:nvGraphicFramePr>
        <p:xfrm>
          <a:off x="251520" y="4460580"/>
          <a:ext cx="8640957" cy="2253461"/>
        </p:xfrm>
        <a:graphic>
          <a:graphicData uri="http://schemas.openxmlformats.org/drawingml/2006/table">
            <a:tbl>
              <a:tblPr/>
              <a:tblGrid>
                <a:gridCol w="643498">
                  <a:extLst>
                    <a:ext uri="{9D8B030D-6E8A-4147-A177-3AD203B41FA5}">
                      <a16:colId xmlns="" xmlns:a16="http://schemas.microsoft.com/office/drawing/2014/main" val="1473629563"/>
                    </a:ext>
                  </a:extLst>
                </a:gridCol>
                <a:gridCol w="5398147">
                  <a:extLst>
                    <a:ext uri="{9D8B030D-6E8A-4147-A177-3AD203B41FA5}">
                      <a16:colId xmlns="" xmlns:a16="http://schemas.microsoft.com/office/drawing/2014/main" val="762958430"/>
                    </a:ext>
                  </a:extLst>
                </a:gridCol>
                <a:gridCol w="649828">
                  <a:extLst>
                    <a:ext uri="{9D8B030D-6E8A-4147-A177-3AD203B41FA5}">
                      <a16:colId xmlns="" xmlns:a16="http://schemas.microsoft.com/office/drawing/2014/main" val="786524344"/>
                    </a:ext>
                  </a:extLst>
                </a:gridCol>
                <a:gridCol w="649828">
                  <a:extLst>
                    <a:ext uri="{9D8B030D-6E8A-4147-A177-3AD203B41FA5}">
                      <a16:colId xmlns="" xmlns:a16="http://schemas.microsoft.com/office/drawing/2014/main" val="4087327652"/>
                    </a:ext>
                  </a:extLst>
                </a:gridCol>
                <a:gridCol w="649828">
                  <a:extLst>
                    <a:ext uri="{9D8B030D-6E8A-4147-A177-3AD203B41FA5}">
                      <a16:colId xmlns="" xmlns:a16="http://schemas.microsoft.com/office/drawing/2014/main" val="1711051570"/>
                    </a:ext>
                  </a:extLst>
                </a:gridCol>
                <a:gridCol w="649828">
                  <a:extLst>
                    <a:ext uri="{9D8B030D-6E8A-4147-A177-3AD203B41FA5}">
                      <a16:colId xmlns="" xmlns:a16="http://schemas.microsoft.com/office/drawing/2014/main" val="2816080523"/>
                    </a:ext>
                  </a:extLst>
                </a:gridCol>
              </a:tblGrid>
              <a:tr h="23011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№п/п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мероприятия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(план)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Объемы финансирования программы, тыс.руб.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3237069"/>
                  </a:ext>
                </a:extLst>
              </a:tr>
              <a:tr h="118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 год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2027 год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2028 год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7018107"/>
                  </a:ext>
                </a:extLst>
              </a:tr>
              <a:tr h="1182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5687438"/>
                  </a:ext>
                </a:extLst>
              </a:tr>
              <a:tr h="238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Содержание автомобильных дорог местного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значения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(в том числе бюджетам поселений)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45 690,4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41 799,0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33 112,0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34 436,4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64207430"/>
                  </a:ext>
                </a:extLst>
              </a:tr>
              <a:tr h="2182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Проведение капитального ремонта и ремонта автомобильных дорог местного значения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13 042,5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9 264,5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1 066,2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557,6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3755785"/>
                  </a:ext>
                </a:extLst>
              </a:tr>
              <a:tr h="3195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Проведение капитального ремонта и ремонта автомобильных дорог общего пользования местного значения за счет средства дорожного фонда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27 111,7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26 754,0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36 393,0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38 400,0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9053211"/>
                  </a:ext>
                </a:extLst>
              </a:tr>
              <a:tr h="23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Мероприятия по развитию дорожной и транспортной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инфраструктуры</a:t>
                      </a:r>
                    </a:p>
                    <a:p>
                      <a:pPr algn="l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(поставка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остановочного комплекса)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4 120,2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184392"/>
                  </a:ext>
                </a:extLst>
              </a:tr>
              <a:tr h="357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Мероприятия по организации дорожного движения на автомобильных дорогах местного значения (выполнение работ по актуализации комплексной схемы организации дорожного движения и проекта организации дорожного движения Уватского муниципального округа)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1 798,3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3419373"/>
                  </a:ext>
                </a:extLst>
              </a:tr>
              <a:tr h="173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Мероприятия по землеустройству и землепользованию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B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8401056"/>
                  </a:ext>
                </a:extLst>
              </a:tr>
              <a:tr h="1462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Всего: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92 123,1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77 817,5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70 571,2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73 394,0</a:t>
                      </a:r>
                    </a:p>
                  </a:txBody>
                  <a:tcPr marL="6978" marR="6978" marT="69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7581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44423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0"/>
            <a:ext cx="85689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План мероприятий по </a:t>
            </a:r>
            <a:r>
              <a:rPr lang="ru-RU" sz="1100" dirty="0" smtClean="0"/>
              <a:t>реализации муниципальной </a:t>
            </a:r>
            <a:r>
              <a:rPr lang="ru-RU" sz="1100" dirty="0"/>
              <a:t>программы «Совершенствование системы гражданской обороны, защиты населения и территории </a:t>
            </a:r>
            <a:r>
              <a:rPr lang="ru-RU" sz="1100" dirty="0" err="1"/>
              <a:t>Уватского</a:t>
            </a:r>
            <a:r>
              <a:rPr lang="ru-RU" sz="1100" dirty="0"/>
              <a:t> муниципального </a:t>
            </a:r>
            <a:r>
              <a:rPr lang="ru-RU" sz="1100" dirty="0" smtClean="0"/>
              <a:t>округа </a:t>
            </a:r>
            <a:r>
              <a:rPr lang="ru-RU" sz="1100" dirty="0"/>
              <a:t>от чрезвычайных ситуаций природного и техногенного характера» на </a:t>
            </a:r>
            <a:r>
              <a:rPr lang="ru-RU" sz="1100" dirty="0" smtClean="0"/>
              <a:t>2026 </a:t>
            </a:r>
            <a:r>
              <a:rPr lang="ru-RU" sz="1100" dirty="0"/>
              <a:t>– </a:t>
            </a:r>
            <a:r>
              <a:rPr lang="ru-RU" sz="1100" dirty="0" smtClean="0"/>
              <a:t>2028 </a:t>
            </a:r>
            <a:r>
              <a:rPr lang="ru-RU" sz="1100" dirty="0"/>
              <a:t>годы</a:t>
            </a:r>
            <a:endParaRPr lang="ru-RU" sz="1100" dirty="0">
              <a:effectLst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107867"/>
              </p:ext>
            </p:extLst>
          </p:nvPr>
        </p:nvGraphicFramePr>
        <p:xfrm>
          <a:off x="467544" y="620852"/>
          <a:ext cx="8064896" cy="5913692"/>
        </p:xfrm>
        <a:graphic>
          <a:graphicData uri="http://schemas.openxmlformats.org/drawingml/2006/table">
            <a:tbl>
              <a:tblPr/>
              <a:tblGrid>
                <a:gridCol w="16929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54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834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07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77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284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65341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70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тыс. руб.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30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2027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2028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6832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1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2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3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4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5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6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7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9172">
                <a:tc gridSpan="7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Цель: Повышение уровня защиты населения и территории района от опасностей военного времени и от угроз, возникающих при чрезвычайных ситуациях природного и техногенного характера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4597">
                <a:tc rowSpan="4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1: Повышение готовности сил и средств районного звена гражданской обороны и Единой государственной системы предупреждения и ликвидации чрезвычайных ситуаций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Мероприятие 1 . Содержание Единой дежурно-диспетчерской службы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9 842,0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10 238,0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10 643,0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7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 муниципального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округа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85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Мероприятие 2. Поддержание системы противопожарного водоснабжения в нормативном состоянии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/>
                      </a:r>
                      <a:b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</a:b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700" b="0" i="0" dirty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Уватского муниципального </a:t>
                      </a:r>
                      <a:r>
                        <a:rPr lang="ru-RU" sz="700" b="0" i="0" baseline="0" dirty="0" smtClean="0">
                          <a:effectLst/>
                          <a:latin typeface="Arial, sans-serif"/>
                        </a:rPr>
                        <a:t> округа</a:t>
                      </a:r>
                      <a:r>
                        <a:rPr lang="ru-RU" sz="700" b="0" i="0" dirty="0" smtClean="0">
                          <a:effectLst/>
                          <a:latin typeface="Arial, sans-serif"/>
                        </a:rPr>
                        <a:t>»</a:t>
                      </a:r>
                      <a:endParaRPr lang="ru-RU" sz="700" b="0" i="0" dirty="0">
                        <a:effectLst/>
                        <a:latin typeface="Liberation Serif"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102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Мероприятие 3. Создание (обновление, содержание) резервов материальных ресурсов для ликвидации чрезвычайных ситуаций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450,0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450,0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450,0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7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 муниципального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округа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102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Мероприятие 4. Устройство (создание, обновление) минерализованных полос шириной не менее 10 метров вокруг населенных пунктов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868,0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868,0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868,0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Администрации сельских поселений </a:t>
                      </a:r>
                      <a:r>
                        <a:rPr lang="ru-RU" sz="7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 муниципального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округа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65341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</a:rPr>
                        <a:t/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Мероприятие 5. Организация добровольной пожарной охраны</a:t>
                      </a:r>
                      <a:endParaRPr lang="ru-RU" sz="70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</a:t>
                      </a:r>
                      <a:r>
                        <a:rPr lang="ru-RU" sz="700" baseline="0" dirty="0" smtClean="0">
                          <a:effectLst/>
                          <a:latin typeface="Arial, sans-serif"/>
                        </a:rPr>
                        <a:t>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593,0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593,0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593,0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14008" marR="14008" marT="14008" marB="14008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Администрация </a:t>
                      </a:r>
                      <a:r>
                        <a:rPr lang="ru-RU" sz="700" dirty="0" err="1">
                          <a:effectLst/>
                          <a:latin typeface="Arial, sans-serif"/>
                        </a:rPr>
                        <a:t>Уватского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 муниципального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округа</a:t>
                      </a:r>
                      <a:endParaRPr lang="ru-RU" sz="700" dirty="0">
                        <a:effectLst/>
                      </a:endParaRPr>
                    </a:p>
                  </a:txBody>
                  <a:tcPr marL="14008" marR="14008" marT="14008" marB="14008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927992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128460"/>
              </p:ext>
            </p:extLst>
          </p:nvPr>
        </p:nvGraphicFramePr>
        <p:xfrm>
          <a:off x="395536" y="260648"/>
          <a:ext cx="8280920" cy="6201959"/>
        </p:xfrm>
        <a:graphic>
          <a:graphicData uri="http://schemas.openxmlformats.org/drawingml/2006/table">
            <a:tbl>
              <a:tblPr/>
              <a:tblGrid>
                <a:gridCol w="15995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737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820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086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0868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0868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5995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365099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Наименование задачи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700" dirty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тыс. руб.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2027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2028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9304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1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  <a:latin typeface="Arial, sans-serif"/>
                        </a:rPr>
                        <a:t>2</a:t>
                      </a:r>
                      <a:endParaRPr lang="ru-RU" sz="7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3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4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5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6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7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4574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dirty="0" smtClean="0">
                          <a:effectLst/>
                          <a:latin typeface="Arial, sans-serif"/>
                        </a:rPr>
                        <a:t>Мероприятие 6. Осуществление мероприятий по предоставлению специализированной гидрометеорологической информации</a:t>
                      </a:r>
                      <a:endParaRPr lang="ru-RU" sz="7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годы</a:t>
                      </a:r>
                      <a:endParaRPr lang="ru-RU" sz="7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2039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Мероприятие 7. Поддержание состояние постоянной готовности к использованию систем оповещения населения</a:t>
                      </a:r>
                      <a:endParaRPr lang="ru-RU" sz="7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2026-2028 годы</a:t>
                      </a: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2 672,0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, sans-serif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Arial" pitchFamily="34" charset="0"/>
                        </a:rPr>
                        <a:t>2 672,0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, sans-serif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Arial" pitchFamily="34" charset="0"/>
                        </a:rPr>
                        <a:t>2 672,0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866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Мероприятие 8. Обеспечение мер первичной безопасности в границах муниципального округа</a:t>
                      </a:r>
                      <a:endParaRPr lang="ru-RU" sz="700" b="0" i="0" u="none" strike="noStrike" dirty="0">
                        <a:effectLst/>
                        <a:latin typeface="Arial Narrow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2026-2028 годы</a:t>
                      </a: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1 441,0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, sans-serif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Arial" pitchFamily="34" charset="0"/>
                        </a:rPr>
                        <a:t>1 441,0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, sans-serif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Arial" pitchFamily="34" charset="0"/>
                        </a:rPr>
                        <a:t>1 441,0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24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Всего расходы на задачу 1: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8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годы</a:t>
                      </a:r>
                      <a:endParaRPr lang="ru-RU" sz="7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15 866,0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16 262,0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16</a:t>
                      </a:r>
                      <a:r>
                        <a:rPr lang="ru-RU" sz="700" b="0" baseline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 667,0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3059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2 . Создание условий по обеспечению безопасности людей на водных объектах, охране их жизни и здоровья.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Мероприятие 1. Осуществление мероприятий по обеспечению безопасности людей на водных объектах, охране их жизни и здоровья, предотвращения гибели людей 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186,0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186,0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186,0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463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Всего расходы на задачу 2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186,0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186,0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186,0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6840">
                <a:tc row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rgbClr val="FF0000"/>
                          </a:solidFill>
                          <a:effectLst/>
                          <a:latin typeface="Arial, sans-serif"/>
                        </a:rPr>
                        <a:t>Задача 3. Создание условий по безаварийному пропуску паводковых вод, обязательное страхование гражданской ответственности за причинение вреда при эксплуатации гидротехнических сооружений.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Мероприятие 1.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Подготовка</a:t>
                      </a:r>
                      <a:r>
                        <a:rPr lang="ru-RU" sz="700" baseline="0" dirty="0" smtClean="0">
                          <a:effectLst/>
                          <a:latin typeface="Arial, sans-serif"/>
                        </a:rPr>
                        <a:t> документации в области обеспечения безопасности гидротехнических сооружений, находящихся в муниципальной собственности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 </a:t>
                      </a:r>
                      <a:r>
                        <a:rPr lang="ru-RU" sz="700" dirty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Arial" pitchFamily="34" charset="0"/>
                        </a:rPr>
                        <a:t>11 810,0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  <a:cs typeface="Arial" pitchFamily="34" charset="0"/>
                        </a:rPr>
                        <a:t>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7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0600">
                <a:tc v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sz="7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</a:rPr>
                        <a:t>Мероприятие 2. Техническая эксплуатация гидротехнических сооружений,</a:t>
                      </a:r>
                      <a:r>
                        <a:rPr lang="ru-RU" sz="700" baseline="0" dirty="0" smtClean="0">
                          <a:effectLst/>
                        </a:rPr>
                        <a:t> находящихся в муниципальной собственности 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2026-2028 годы</a:t>
                      </a: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31 700,0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43 510,0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43 510,0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700" b="0" i="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44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Всего расходы на задачу 3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2026-2028</a:t>
                      </a:r>
                      <a:r>
                        <a:rPr lang="ru-RU" sz="700" baseline="0" dirty="0" smtClean="0">
                          <a:effectLst/>
                          <a:latin typeface="Arial, sans-serif"/>
                        </a:rPr>
                        <a:t>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годы</a:t>
                      </a:r>
                      <a:endParaRPr lang="ru-RU" sz="700" dirty="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43 510,0</a:t>
                      </a: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43 510,0</a:t>
                      </a:r>
                    </a:p>
                    <a:p>
                      <a:pPr algn="ctr" fontAlgn="ctr"/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43 510,0</a:t>
                      </a:r>
                    </a:p>
                    <a:p>
                      <a:pPr algn="ctr" fontAlgn="ctr"/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85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859487"/>
              </p:ext>
            </p:extLst>
          </p:nvPr>
        </p:nvGraphicFramePr>
        <p:xfrm>
          <a:off x="467544" y="260649"/>
          <a:ext cx="8424936" cy="5087058"/>
        </p:xfrm>
        <a:graphic>
          <a:graphicData uri="http://schemas.openxmlformats.org/drawingml/2006/table">
            <a:tbl>
              <a:tblPr/>
              <a:tblGrid>
                <a:gridCol w="13639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3923">
                  <a:extLst>
                    <a:ext uri="{9D8B030D-6E8A-4147-A177-3AD203B41FA5}">
                      <a16:colId xmlns="" xmlns:a16="http://schemas.microsoft.com/office/drawing/2014/main" val="2481347309"/>
                    </a:ext>
                  </a:extLst>
                </a:gridCol>
                <a:gridCol w="16829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931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190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1901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1901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392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95366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 smtClean="0">
                        <a:effectLst/>
                        <a:latin typeface="Arial, sans-serif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Наименование мероприятия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Сроки выполнения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Объемы финансирования на период действия программы,</a:t>
                      </a:r>
                      <a:endParaRPr lang="ru-RU" sz="700" smtClean="0">
                        <a:effectLst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тыс. руб.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Получатели бюджетных средств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8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2026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2027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2028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0537"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1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2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3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4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  <a:latin typeface="Arial, sans-serif"/>
                        </a:rPr>
                        <a:t>5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6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smtClean="0">
                          <a:effectLst/>
                          <a:latin typeface="Arial, sans-serif"/>
                        </a:rPr>
                        <a:t>7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05710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solidFill>
                            <a:schemeClr val="accent6"/>
                          </a:solidFill>
                          <a:effectLst/>
                          <a:latin typeface="Arial, sans-serif"/>
                        </a:rPr>
                        <a:t>Задача 4. Организация и проведение мероприятий по предупреждению и ликвидации болезней животных, их лечению, защите населения от болезней, общих для человека и животных, в части содержания, приведения в нормативное состояние скотомогильников, оформление в муниципальную собственность бесхозных скотомогильников и ликвидация скотомогильников.</a:t>
                      </a:r>
                      <a:endParaRPr lang="ru-RU" sz="700" dirty="0">
                        <a:solidFill>
                          <a:schemeClr val="accent6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Мероприятие 1. Содержание и приведения в нормативное состояние скотомогильников, оформление в муниципальную собственность бесхозных скотомогильников и ликвидация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скотомогильников</a:t>
                      </a:r>
                      <a:endParaRPr lang="ru-RU" sz="700" dirty="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2026-2028 годы</a:t>
                      </a: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1657,0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2479,0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2479,0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700" b="0" dirty="0">
                          <a:effectLst/>
                          <a:latin typeface="Arial, sans-serif"/>
                        </a:rPr>
                        <a:t>Муниципальное казённое учреждение «Дирекция по управлению муниципальным хозяйством Уватского муниципального </a:t>
                      </a:r>
                      <a:r>
                        <a:rPr lang="ru-RU" sz="700" b="0" dirty="0" smtClean="0">
                          <a:effectLst/>
                          <a:latin typeface="Arial, sans-serif"/>
                        </a:rPr>
                        <a:t>округа</a:t>
                      </a:r>
                      <a:r>
                        <a:rPr lang="ru-RU" sz="700" b="0" dirty="0">
                          <a:effectLst/>
                          <a:latin typeface="Arial, sans-serif"/>
                        </a:rPr>
                        <a:t>»</a:t>
                      </a:r>
                      <a:endParaRPr lang="ru-RU" sz="700" b="0" dirty="0"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78150"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Мероприятие 2.</a:t>
                      </a:r>
                      <a:endParaRPr lang="ru-RU" sz="700" dirty="0">
                        <a:effectLst/>
                      </a:endParaRPr>
                    </a:p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Выполнение работ по разработке проектов санитарно-защитных зон скотомогильников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2026-2028 годы</a:t>
                      </a: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0,0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0,0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700" b="0" dirty="0"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8590319"/>
                  </a:ext>
                </a:extLst>
              </a:tr>
              <a:tr h="330202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Всего расходы на задачу 4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1657,0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2479,0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2479,0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9314058"/>
                  </a:ext>
                </a:extLst>
              </a:tr>
              <a:tr h="309646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  <a:latin typeface="Arial, sans-serif"/>
                        </a:rPr>
                        <a:t>Всего </a:t>
                      </a:r>
                      <a:r>
                        <a:rPr lang="ru-RU" sz="700" dirty="0" smtClean="0">
                          <a:effectLst/>
                          <a:latin typeface="Arial, sans-serif"/>
                        </a:rPr>
                        <a:t>по</a:t>
                      </a:r>
                      <a:r>
                        <a:rPr lang="ru-RU" sz="700" baseline="0" dirty="0" smtClean="0">
                          <a:effectLst/>
                          <a:latin typeface="Arial, sans-serif"/>
                        </a:rPr>
                        <a:t> программе, в том числе 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>
                          <a:effectLst/>
                        </a:rPr>
                        <a:t/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61 </a:t>
                      </a: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219,0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62 </a:t>
                      </a: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437,0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62 </a:t>
                      </a: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842,0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>
                          <a:effectLst/>
                        </a:rPr>
                        <a:t/>
                      </a:r>
                      <a:br>
                        <a:rPr lang="ru-RU" sz="700" dirty="0">
                          <a:effectLst/>
                        </a:rPr>
                      </a:b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9646">
                <a:tc gridSpan="2"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r>
                        <a:rPr lang="ru-RU" sz="700" dirty="0" smtClean="0">
                          <a:effectLst/>
                        </a:rPr>
                        <a:t>ИТОГО</a:t>
                      </a: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effectLst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61 </a:t>
                      </a: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, sans-serif"/>
                          <a:ea typeface="+mn-ea"/>
                          <a:cs typeface="+mn-cs"/>
                        </a:rPr>
                        <a:t>219,0</a:t>
                      </a:r>
                      <a:endParaRPr kumimoji="0" lang="ru-RU" sz="7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, sans-serif"/>
                        <a:ea typeface="+mn-ea"/>
                        <a:cs typeface="+mn-cs"/>
                      </a:endParaRPr>
                    </a:p>
                    <a:p>
                      <a:pPr algn="ctr" rtl="0">
                        <a:lnSpc>
                          <a:spcPct val="120000"/>
                        </a:lnSpc>
                      </a:pP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62 </a:t>
                      </a: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437,0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2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62 </a:t>
                      </a: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Arial, sans-serif"/>
                        </a:rPr>
                        <a:t>842,0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Arial, sans-serif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20000"/>
                        </a:lnSpc>
                      </a:pPr>
                      <a:endParaRPr lang="ru-RU" sz="700" dirty="0">
                        <a:effectLst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28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0700" y="228600"/>
            <a:ext cx="8066088" cy="1168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Расходы на государственную программу </a:t>
            </a:r>
          </a:p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образования</a:t>
            </a:r>
          </a:p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Уватского муниципального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2026-2028 годы»</a:t>
            </a:r>
          </a:p>
        </p:txBody>
      </p:sp>
      <p:sp>
        <p:nvSpPr>
          <p:cNvPr id="31" name="AutoShape 109"/>
          <p:cNvSpPr>
            <a:spLocks noChangeArrowheads="1"/>
          </p:cNvSpPr>
          <p:nvPr/>
        </p:nvSpPr>
        <p:spPr bwMode="gray">
          <a:xfrm>
            <a:off x="1123950" y="4551363"/>
            <a:ext cx="2498725" cy="1554162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2" name="AutoShape 110"/>
          <p:cNvSpPr>
            <a:spLocks noChangeArrowheads="1"/>
          </p:cNvSpPr>
          <p:nvPr/>
        </p:nvSpPr>
        <p:spPr bwMode="gray">
          <a:xfrm>
            <a:off x="5949950" y="4537075"/>
            <a:ext cx="2205038" cy="1554163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4" name="AutoShape 112"/>
          <p:cNvSpPr>
            <a:spLocks noChangeArrowheads="1"/>
          </p:cNvSpPr>
          <p:nvPr/>
        </p:nvSpPr>
        <p:spPr bwMode="gray">
          <a:xfrm>
            <a:off x="1360488" y="3975100"/>
            <a:ext cx="2057400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Сеть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учреждений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113"/>
          <p:cNvSpPr>
            <a:spLocks noChangeArrowheads="1"/>
          </p:cNvSpPr>
          <p:nvPr/>
        </p:nvSpPr>
        <p:spPr bwMode="gray">
          <a:xfrm>
            <a:off x="6154738" y="3975100"/>
            <a:ext cx="1882775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Педагогический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7" name="Text Box 71"/>
          <p:cNvSpPr txBox="1">
            <a:spLocks noChangeArrowheads="1"/>
          </p:cNvSpPr>
          <p:nvPr/>
        </p:nvSpPr>
        <p:spPr bwMode="auto">
          <a:xfrm>
            <a:off x="1071563" y="4682818"/>
            <a:ext cx="24971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1 дошкольная организация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8" name="Text Box 72"/>
          <p:cNvSpPr txBox="1">
            <a:spLocks noChangeArrowheads="1"/>
          </p:cNvSpPr>
          <p:nvPr/>
        </p:nvSpPr>
        <p:spPr bwMode="auto">
          <a:xfrm>
            <a:off x="1071540" y="5404066"/>
            <a:ext cx="2643204" cy="411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000000"/>
                </a:solidFill>
                <a:latin typeface="Arial" charset="0"/>
              </a:rPr>
              <a:t>(Имеющие в своем составе филиалы и структурные подразделения)</a:t>
            </a:r>
            <a:endParaRPr lang="ru-RU" altLang="ru-RU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9" name="Text Box 119"/>
          <p:cNvSpPr txBox="1">
            <a:spLocks noChangeArrowheads="1"/>
          </p:cNvSpPr>
          <p:nvPr/>
        </p:nvSpPr>
        <p:spPr bwMode="auto">
          <a:xfrm>
            <a:off x="6072198" y="4572008"/>
            <a:ext cx="207170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дошкольного образования 98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0" name="Text Box 120"/>
          <p:cNvSpPr txBox="1">
            <a:spLocks noChangeArrowheads="1"/>
          </p:cNvSpPr>
          <p:nvPr/>
        </p:nvSpPr>
        <p:spPr bwMode="auto">
          <a:xfrm>
            <a:off x="6225474" y="4841030"/>
            <a:ext cx="1741302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общеобразовательных организаций 285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AutoShape 124"/>
          <p:cNvSpPr>
            <a:spLocks noChangeArrowheads="1"/>
          </p:cNvSpPr>
          <p:nvPr/>
        </p:nvSpPr>
        <p:spPr bwMode="gray">
          <a:xfrm>
            <a:off x="1103313" y="6276975"/>
            <a:ext cx="2498725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организаций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125"/>
          <p:cNvSpPr>
            <a:spLocks noChangeArrowheads="1"/>
          </p:cNvSpPr>
          <p:nvPr/>
        </p:nvSpPr>
        <p:spPr bwMode="gray">
          <a:xfrm>
            <a:off x="5980113" y="6269038"/>
            <a:ext cx="2057400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383 педагога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4857752" y="1714488"/>
            <a:ext cx="1285884" cy="1285885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2" name="Text Box 3"/>
          <p:cNvSpPr txBox="1">
            <a:spLocks noChangeArrowheads="1"/>
          </p:cNvSpPr>
          <p:nvPr/>
        </p:nvSpPr>
        <p:spPr bwMode="auto">
          <a:xfrm>
            <a:off x="6572264" y="1571612"/>
            <a:ext cx="1214446" cy="1428760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gray">
          <a:xfrm>
            <a:off x="3286117" y="3071810"/>
            <a:ext cx="1143008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6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71" name="Rectangle 8"/>
          <p:cNvSpPr>
            <a:spLocks noChangeArrowheads="1"/>
          </p:cNvSpPr>
          <p:nvPr/>
        </p:nvSpPr>
        <p:spPr bwMode="gray">
          <a:xfrm>
            <a:off x="4857752" y="3071810"/>
            <a:ext cx="1214446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7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74" name="Rectangle 8"/>
          <p:cNvSpPr>
            <a:spLocks noChangeArrowheads="1"/>
          </p:cNvSpPr>
          <p:nvPr/>
        </p:nvSpPr>
        <p:spPr bwMode="gray">
          <a:xfrm flipH="1">
            <a:off x="6500826" y="3071810"/>
            <a:ext cx="1285884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8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5378" name="Прямоугольник 24"/>
          <p:cNvSpPr>
            <a:spLocks noChangeArrowheads="1"/>
          </p:cNvSpPr>
          <p:nvPr/>
        </p:nvSpPr>
        <p:spPr bwMode="auto">
          <a:xfrm>
            <a:off x="2276475" y="1844675"/>
            <a:ext cx="15652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79" name="Прямоугольник 24"/>
          <p:cNvSpPr>
            <a:spLocks noChangeArrowheads="1"/>
          </p:cNvSpPr>
          <p:nvPr/>
        </p:nvSpPr>
        <p:spPr bwMode="auto">
          <a:xfrm>
            <a:off x="3841750" y="1552575"/>
            <a:ext cx="15668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80" name="Прямоугольник 24"/>
          <p:cNvSpPr>
            <a:spLocks noChangeArrowheads="1"/>
          </p:cNvSpPr>
          <p:nvPr/>
        </p:nvSpPr>
        <p:spPr bwMode="auto">
          <a:xfrm>
            <a:off x="5286375" y="1392238"/>
            <a:ext cx="1565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48" name="AutoShape 124"/>
          <p:cNvSpPr>
            <a:spLocks noChangeArrowheads="1"/>
          </p:cNvSpPr>
          <p:nvPr/>
        </p:nvSpPr>
        <p:spPr bwMode="gray">
          <a:xfrm>
            <a:off x="3714744" y="4429132"/>
            <a:ext cx="2089156" cy="1839906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ВСЕГО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2877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общеобразовательных организациях</a:t>
            </a:r>
            <a:endParaRPr lang="ru-RU" sz="9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966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образовательных организациях, реализующих программу дошкольного образования</a:t>
            </a:r>
          </a:p>
          <a:p>
            <a:pPr marL="228600" indent="-228600" algn="ctr">
              <a:defRPr/>
            </a:pPr>
            <a:endParaRPr lang="en-US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84" name="TextBox 56"/>
          <p:cNvSpPr txBox="1">
            <a:spLocks noChangeArrowheads="1"/>
          </p:cNvSpPr>
          <p:nvPr/>
        </p:nvSpPr>
        <p:spPr bwMode="auto">
          <a:xfrm>
            <a:off x="4984759" y="2060577"/>
            <a:ext cx="10874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ru-RU" sz="1200" b="1" dirty="0" smtClean="0">
                <a:solidFill>
                  <a:schemeClr val="tx1"/>
                </a:solidFill>
                <a:latin typeface="Arial" charset="0"/>
              </a:rPr>
              <a:t>1</a:t>
            </a: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295 053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5" name="TextBox 57"/>
          <p:cNvSpPr txBox="1">
            <a:spLocks noChangeArrowheads="1"/>
          </p:cNvSpPr>
          <p:nvPr/>
        </p:nvSpPr>
        <p:spPr bwMode="auto">
          <a:xfrm>
            <a:off x="6643702" y="1943108"/>
            <a:ext cx="10715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 1 309 492</a:t>
            </a: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6" name="Text Box 71"/>
          <p:cNvSpPr txBox="1">
            <a:spLocks noChangeArrowheads="1"/>
          </p:cNvSpPr>
          <p:nvPr/>
        </p:nvSpPr>
        <p:spPr bwMode="auto">
          <a:xfrm>
            <a:off x="1071540" y="4959817"/>
            <a:ext cx="2466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5 общеобразовательных организаций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7" name="TextBox 41"/>
          <p:cNvSpPr txBox="1">
            <a:spLocks noChangeArrowheads="1"/>
          </p:cNvSpPr>
          <p:nvPr/>
        </p:nvSpPr>
        <p:spPr bwMode="auto">
          <a:xfrm>
            <a:off x="7008813" y="1312863"/>
            <a:ext cx="1697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Тыс. </a:t>
            </a: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руб.</a:t>
            </a:r>
            <a:endParaRPr lang="ru-RU" altLang="ru-RU" sz="14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3" name="Text Box 3"/>
          <p:cNvSpPr txBox="1">
            <a:spLocks noChangeArrowheads="1"/>
          </p:cNvSpPr>
          <p:nvPr/>
        </p:nvSpPr>
        <p:spPr bwMode="auto">
          <a:xfrm>
            <a:off x="3286116" y="1857364"/>
            <a:ext cx="1143008" cy="1143008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en-US" dirty="0" smtClean="0">
              <a:latin typeface="Arial" pitchFamily="34" charset="0"/>
            </a:endParaRPr>
          </a:p>
        </p:txBody>
      </p:sp>
      <p:sp>
        <p:nvSpPr>
          <p:cNvPr id="15392" name="TextBox 55"/>
          <p:cNvSpPr txBox="1">
            <a:spLocks noChangeArrowheads="1"/>
          </p:cNvSpPr>
          <p:nvPr/>
        </p:nvSpPr>
        <p:spPr bwMode="auto">
          <a:xfrm>
            <a:off x="3357554" y="2214555"/>
            <a:ext cx="1555766" cy="463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 1 275 925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1785918" y="2000240"/>
            <a:ext cx="1143008" cy="1000132"/>
          </a:xfrm>
          <a:prstGeom prst="roundRect">
            <a:avLst>
              <a:gd name="adj" fmla="val 0"/>
            </a:avLst>
          </a:prstGeom>
          <a:solidFill>
            <a:srgbClr val="1DF58E"/>
          </a:solidFill>
          <a:ln w="6350" cap="flat" cmpd="sng" algn="ctr">
            <a:solidFill>
              <a:schemeClr val="tx1"/>
            </a:solidFill>
            <a:prstDash val="solid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anchor="ctr"/>
          <a:lstStyle>
            <a:defPPr>
              <a:defRPr lang="ru-RU"/>
            </a:defPPr>
            <a:lvl1pPr marL="0" indent="0" algn="ctr" defTabSz="1076325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 kern="0">
                <a:solidFill>
                  <a:srgbClr val="002060"/>
                </a:solidFill>
                <a:cs typeface="Arial" panose="020B0604020202020204" pitchFamily="34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chemeClr val="tx1"/>
                </a:solidFill>
                <a:latin typeface="Arial" charset="0"/>
              </a:rPr>
              <a:t>1 240 017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5919" y="3143248"/>
            <a:ext cx="1285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kern="0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gray">
          <a:xfrm>
            <a:off x="1785918" y="3071810"/>
            <a:ext cx="1143008" cy="500066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solidFill>
              <a:schemeClr val="bg1"/>
            </a:solidFill>
          </a:ln>
          <a:effectLst/>
          <a:ex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20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2</a:t>
            </a:r>
            <a:r>
              <a:rPr lang="ru-RU" b="1" kern="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5</a:t>
            </a:r>
            <a:r>
              <a:rPr lang="ru-RU" b="1" kern="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 год</a:t>
            </a:r>
            <a:endParaRPr lang="en-US" b="1" kern="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5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720052"/>
              </p:ext>
            </p:extLst>
          </p:nvPr>
        </p:nvGraphicFramePr>
        <p:xfrm>
          <a:off x="-914400" y="901700"/>
          <a:ext cx="663892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Лист" r:id="rId4" imgW="6134027" imgH="1133325" progId="Excel.Sheet.8">
                  <p:embed/>
                </p:oleObj>
              </mc:Choice>
              <mc:Fallback>
                <p:oleObj name="Лист" r:id="rId4" imgW="6134027" imgH="113332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14400" y="901700"/>
                        <a:ext cx="6638925" cy="122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AutoShape 12"/>
          <p:cNvSpPr>
            <a:spLocks noChangeArrowheads="1"/>
          </p:cNvSpPr>
          <p:nvPr/>
        </p:nvSpPr>
        <p:spPr bwMode="gray">
          <a:xfrm>
            <a:off x="571500" y="4652963"/>
            <a:ext cx="8450263" cy="2016125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AutoShape 12"/>
          <p:cNvSpPr>
            <a:spLocks noChangeArrowheads="1"/>
          </p:cNvSpPr>
          <p:nvPr/>
        </p:nvSpPr>
        <p:spPr bwMode="gray">
          <a:xfrm>
            <a:off x="693738" y="2781300"/>
            <a:ext cx="8450262" cy="1874838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AutoShape 12"/>
          <p:cNvSpPr>
            <a:spLocks noChangeArrowheads="1"/>
          </p:cNvSpPr>
          <p:nvPr/>
        </p:nvSpPr>
        <p:spPr bwMode="gray">
          <a:xfrm>
            <a:off x="571500" y="714375"/>
            <a:ext cx="8572500" cy="2286000"/>
          </a:xfrm>
          <a:prstGeom prst="rect">
            <a:avLst/>
          </a:prstGeom>
          <a:noFill/>
          <a:ln w="3175">
            <a:solidFill>
              <a:schemeClr val="bg1"/>
            </a:solidFill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16390" name="Object 4"/>
          <p:cNvGraphicFramePr>
            <a:graphicFrameLocks/>
          </p:cNvGraphicFramePr>
          <p:nvPr/>
        </p:nvGraphicFramePr>
        <p:xfrm>
          <a:off x="295275" y="4646613"/>
          <a:ext cx="3228975" cy="231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r:id="rId6" imgW="3225064" imgH="2310584" progId="Excel.Sheet.8">
                  <p:embed/>
                </p:oleObj>
              </mc:Choice>
              <mc:Fallback>
                <p:oleObj r:id="rId6" imgW="3225064" imgH="2310584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4646613"/>
                        <a:ext cx="3228975" cy="2312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341313" y="264898"/>
            <a:ext cx="8680450" cy="58735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 текущих расходов бюджета по отрасли образование на 2026 год</a:t>
            </a:r>
          </a:p>
        </p:txBody>
      </p:sp>
      <p:sp>
        <p:nvSpPr>
          <p:cNvPr id="1033" name="Text Box 46"/>
          <p:cNvSpPr txBox="1">
            <a:spLocks noChangeArrowheads="1"/>
          </p:cNvSpPr>
          <p:nvPr/>
        </p:nvSpPr>
        <p:spPr bwMode="auto">
          <a:xfrm>
            <a:off x="441325" y="836613"/>
            <a:ext cx="5080000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eaLnBrk="1" hangingPunct="1">
              <a:tabLst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 Предоставление образовательных услуг, тыс. рублей</a:t>
            </a:r>
          </a:p>
        </p:txBody>
      </p:sp>
      <p:sp>
        <p:nvSpPr>
          <p:cNvPr id="16393" name="Номер слайда 26"/>
          <p:cNvSpPr>
            <a:spLocks noGrp="1"/>
          </p:cNvSpPr>
          <p:nvPr>
            <p:ph type="sldNum" sz="quarter" idx="12"/>
          </p:nvPr>
        </p:nvSpPr>
        <p:spPr bwMode="auto">
          <a:xfrm>
            <a:off x="7011988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smtClean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639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510446"/>
              </p:ext>
            </p:extLst>
          </p:nvPr>
        </p:nvGraphicFramePr>
        <p:xfrm>
          <a:off x="442913" y="2820988"/>
          <a:ext cx="283845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Лист" r:id="rId8" imgW="2838326" imgH="1819360" progId="Excel.Sheet.8">
                  <p:embed/>
                </p:oleObj>
              </mc:Choice>
              <mc:Fallback>
                <p:oleObj name="Лист" r:id="rId8" imgW="2838326" imgH="181936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2820988"/>
                        <a:ext cx="2838450" cy="181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46"/>
          <p:cNvSpPr txBox="1">
            <a:spLocks noChangeArrowheads="1"/>
          </p:cNvSpPr>
          <p:nvPr/>
        </p:nvSpPr>
        <p:spPr bwMode="auto">
          <a:xfrm>
            <a:off x="441325" y="2947988"/>
            <a:ext cx="6273815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tabLst>
                <a:tab pos="447675" algn="l"/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  Реализация социальных функций системы «Образование», 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     </a:t>
            </a:r>
          </a:p>
        </p:txBody>
      </p:sp>
      <p:sp>
        <p:nvSpPr>
          <p:cNvPr id="1036" name="Text Box 46"/>
          <p:cNvSpPr txBox="1">
            <a:spLocks noChangeArrowheads="1"/>
          </p:cNvSpPr>
          <p:nvPr/>
        </p:nvSpPr>
        <p:spPr bwMode="auto">
          <a:xfrm>
            <a:off x="428596" y="4708525"/>
            <a:ext cx="3095654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Создание и эффективное использование образовательной инфраструктуры,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gray">
          <a:xfrm>
            <a:off x="4786313" y="1174750"/>
            <a:ext cx="4000500" cy="368300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Средняя заработная плата, рублей в месяц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gray">
          <a:xfrm>
            <a:off x="4786313" y="2500313"/>
            <a:ext cx="1857375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88 832,0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gray">
          <a:xfrm>
            <a:off x="3357554" y="5357826"/>
            <a:ext cx="5541962" cy="428625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кадрового потенциала системы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gray">
          <a:xfrm>
            <a:off x="3357554" y="3286124"/>
            <a:ext cx="5541971" cy="35719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Частичное финансовое обеспечение мероприятий  по организации  питания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обучающихся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gray">
          <a:xfrm>
            <a:off x="3357554" y="6000768"/>
            <a:ext cx="5561021" cy="528618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современной инфраструктуры системы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gray">
          <a:xfrm>
            <a:off x="4786313" y="1695450"/>
            <a:ext cx="1857375" cy="660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общего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gray">
          <a:xfrm>
            <a:off x="6858000" y="2493963"/>
            <a:ext cx="1928813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71 000,0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gray">
          <a:xfrm>
            <a:off x="6858000" y="1712913"/>
            <a:ext cx="1928813" cy="642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дошкольного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gray">
          <a:xfrm>
            <a:off x="3357554" y="3786191"/>
            <a:ext cx="5541971" cy="35718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Компенсация части родительской платы за содержание детей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детских садах</a:t>
            </a:r>
          </a:p>
        </p:txBody>
      </p:sp>
      <p:sp>
        <p:nvSpPr>
          <p:cNvPr id="30" name="AutoShape 12"/>
          <p:cNvSpPr>
            <a:spLocks noChangeArrowheads="1"/>
          </p:cNvSpPr>
          <p:nvPr/>
        </p:nvSpPr>
        <p:spPr bwMode="gray">
          <a:xfrm>
            <a:off x="785786" y="2000240"/>
            <a:ext cx="1643074" cy="428628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1 205 362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gray">
          <a:xfrm>
            <a:off x="899592" y="3638974"/>
            <a:ext cx="1944216" cy="883805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70 363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12"/>
          <p:cNvSpPr>
            <a:spLocks noChangeArrowheads="1"/>
          </p:cNvSpPr>
          <p:nvPr/>
        </p:nvSpPr>
        <p:spPr bwMode="gray">
          <a:xfrm>
            <a:off x="1285875" y="5715015"/>
            <a:ext cx="1211263" cy="347647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200,0 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12"/>
          <p:cNvSpPr>
            <a:spLocks noChangeArrowheads="1"/>
          </p:cNvSpPr>
          <p:nvPr/>
        </p:nvSpPr>
        <p:spPr bwMode="gray">
          <a:xfrm>
            <a:off x="3357554" y="4286256"/>
            <a:ext cx="5527684" cy="5000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бесплатного горячего питания обучающихся, получающих начальное общее образование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8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4"/>
          <p:cNvSpPr>
            <a:spLocks noChangeArrowheads="1"/>
          </p:cNvSpPr>
          <p:nvPr/>
        </p:nvSpPr>
        <p:spPr bwMode="auto">
          <a:xfrm>
            <a:off x="642938" y="500063"/>
            <a:ext cx="776763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400" b="1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Перечень задач с финансовыми затратами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r>
              <a:rPr lang="ru-RU" alt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градостроительной политики в Уватском муниципальном </a:t>
            </a: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округе»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2026-2028 годы</a:t>
            </a:r>
            <a:endParaRPr lang="ru-RU" altLang="ru-RU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479113"/>
              </p:ext>
            </p:extLst>
          </p:nvPr>
        </p:nvGraphicFramePr>
        <p:xfrm>
          <a:off x="395535" y="1405936"/>
          <a:ext cx="8424937" cy="28871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326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30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510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63905"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задачи</a:t>
                      </a:r>
                      <a:endParaRPr lang="ru-RU" sz="1100" b="1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indent="450215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Объемы финансирования на период действия программы, тыс.руб.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42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1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1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100" b="1" dirty="0" smtClean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3674"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Развитие территорий сельских поселений, улучшение инвестиционной привлекательности населенных пунктов Уватского муниципального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округа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путем разработки качественной градостроительной документации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7202">
                <a:tc>
                  <a:txBody>
                    <a:bodyPr/>
                    <a:lstStyle/>
                    <a:p>
                      <a:pPr marL="0" marR="0" lvl="0" indent="88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Обеспечение ведения информационного банка данных градостроительной деятельности Уватского муниципального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округа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систематизация сведений информационного банка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3 266,0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3 380,0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8095">
                <a:tc>
                  <a:txBody>
                    <a:bodyPr/>
                    <a:lstStyle/>
                    <a:p>
                      <a:pPr marL="0" marR="0" lvl="0" indent="88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Всего по программе: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3 266,0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3 380,0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8929" marR="4892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9579" y="4941168"/>
            <a:ext cx="84608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повышение инвестиционной привлекательности населенных пунктов </a:t>
            </a:r>
            <a:r>
              <a:rPr lang="ru-RU" altLang="ru-RU" sz="1200" b="1" dirty="0" smtClean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создание </a:t>
            </a:r>
            <a:r>
              <a:rPr lang="ru-RU" altLang="ru-RU" sz="12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их комплексного устойчивого развития, обеспечение органов государственной власти, органов местного самоуправления, физических и юридических лиц достоверными сведениями, необходимыми для осуществления градостроительной, инвестиционной и иной хозяйственной деятельности, проведения землеустройства.</a:t>
            </a:r>
            <a:endParaRPr lang="ru-RU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6195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395640" y="332640"/>
            <a:ext cx="8199720" cy="12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ru-RU" sz="18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Муниципальная программа «Основные направления стратегического развития инвестиционной деятельности, малого и среднего предпринимательства в </a:t>
            </a:r>
            <a:r>
              <a:rPr lang="ru-RU" sz="1800" b="1" strike="noStrike" spc="-1" dirty="0" err="1">
                <a:solidFill>
                  <a:srgbClr val="191D34"/>
                </a:solidFill>
                <a:latin typeface="Arial"/>
                <a:ea typeface="DejaVu Sans"/>
              </a:rPr>
              <a:t>Уватском</a:t>
            </a:r>
            <a:r>
              <a:rPr lang="ru-RU" sz="18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 муниципальном </a:t>
            </a:r>
            <a:r>
              <a:rPr lang="ru-RU" sz="18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округе</a:t>
            </a: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300"/>
              </a:spcAft>
            </a:pPr>
            <a:r>
              <a:rPr lang="ru-RU" sz="18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 на </a:t>
            </a:r>
            <a:r>
              <a:rPr lang="ru-RU" sz="18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2026-2028 </a:t>
            </a:r>
            <a:r>
              <a:rPr lang="ru-RU" sz="18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годы»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85" name="Picture 3" descr="C:\Users\Lika\Desktop\Папки\Документы\Работа\4.jpg"/>
          <p:cNvPicPr/>
          <p:nvPr/>
        </p:nvPicPr>
        <p:blipFill>
          <a:blip r:embed="rId2"/>
          <a:stretch/>
        </p:blipFill>
        <p:spPr>
          <a:xfrm>
            <a:off x="5724000" y="1845000"/>
            <a:ext cx="3132720" cy="2087280"/>
          </a:xfrm>
          <a:prstGeom prst="rect">
            <a:avLst/>
          </a:prstGeom>
          <a:ln>
            <a:noFill/>
          </a:ln>
        </p:spPr>
      </p:pic>
      <p:pic>
        <p:nvPicPr>
          <p:cNvPr id="86" name="Picture 4" descr="C:\Users\Lika\Desktop\Папки\Документы\Работа\78dYvFXh92Y.jpg"/>
          <p:cNvPicPr/>
          <p:nvPr/>
        </p:nvPicPr>
        <p:blipFill>
          <a:blip r:embed="rId3"/>
          <a:stretch/>
        </p:blipFill>
        <p:spPr>
          <a:xfrm>
            <a:off x="467640" y="4581000"/>
            <a:ext cx="3676680" cy="2104920"/>
          </a:xfrm>
          <a:prstGeom prst="rect">
            <a:avLst/>
          </a:prstGeom>
          <a:ln>
            <a:noFill/>
          </a:ln>
        </p:spPr>
      </p:pic>
      <p:sp>
        <p:nvSpPr>
          <p:cNvPr id="87" name="CustomShape 2"/>
          <p:cNvSpPr/>
          <p:nvPr/>
        </p:nvSpPr>
        <p:spPr>
          <a:xfrm>
            <a:off x="312120" y="1596240"/>
            <a:ext cx="5111640" cy="28608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На территории Уватского муниципального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округа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по состоянию на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01.01.2025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года зарегистрировано и осуществляет свою деятельность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411 субъект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малого и среднего предпринимательства, в том числе: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322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индивидуальных предпринимателя,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89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юридических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лиц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(по данным Единого реестра субъектов малого и среднего предпринимательства Федеральной налоговой службы)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4428000" y="4581000"/>
            <a:ext cx="4137120" cy="16913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Реализация Программы окажет позитивное влияние на экономическую и социальную ситуацию в </a:t>
            </a:r>
            <a:r>
              <a:rPr lang="ru-RU" sz="1300" b="1" strike="noStrike" spc="-1" dirty="0" smtClean="0">
                <a:solidFill>
                  <a:srgbClr val="000000"/>
                </a:solidFill>
                <a:latin typeface="Arial"/>
                <a:ea typeface="Times New Roman"/>
              </a:rPr>
              <a:t>округе </a:t>
            </a:r>
            <a:r>
              <a:rPr lang="ru-RU" sz="13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в целом, будет способствовать улучшению инвестиционного климата, развитию инфраструктуры </a:t>
            </a:r>
            <a:r>
              <a:rPr lang="ru-RU" sz="1300" b="1" strike="noStrike" spc="-1" dirty="0" smtClean="0">
                <a:solidFill>
                  <a:srgbClr val="000000"/>
                </a:solidFill>
                <a:latin typeface="Arial"/>
                <a:ea typeface="Times New Roman"/>
              </a:rPr>
              <a:t>округа, </a:t>
            </a:r>
            <a:r>
              <a:rPr lang="ru-RU" sz="13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повышению конкурентоспособности субъектов малого и среднего предпринимательства и улучшению качества предоставляемых услуг.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01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Table 1"/>
          <p:cNvGraphicFramePr/>
          <p:nvPr>
            <p:extLst>
              <p:ext uri="{D42A27DB-BD31-4B8C-83A1-F6EECF244321}">
                <p14:modId xmlns:p14="http://schemas.microsoft.com/office/powerpoint/2010/main" val="548735938"/>
              </p:ext>
            </p:extLst>
          </p:nvPr>
        </p:nvGraphicFramePr>
        <p:xfrm>
          <a:off x="97560" y="342360"/>
          <a:ext cx="8787133" cy="6248781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6221353"/>
                <a:gridCol w="846162"/>
                <a:gridCol w="832513"/>
                <a:gridCol w="887105"/>
              </a:tblGrid>
              <a:tr h="3546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/>
                        <a:t>Наименование мероприятия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/>
                        <a:t>Финансовые затраты на реализацию программы, (тыс. руб.)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 smtClean="0"/>
                        <a:t>2026 </a:t>
                      </a:r>
                      <a:r>
                        <a:rPr lang="ru-RU" sz="1050" b="1" strike="noStrike" spc="-1" dirty="0"/>
                        <a:t>год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 smtClean="0"/>
                        <a:t>2027 </a:t>
                      </a:r>
                      <a:r>
                        <a:rPr lang="ru-RU" sz="1050" b="1" strike="noStrike" spc="-1" dirty="0"/>
                        <a:t>год 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 smtClean="0"/>
                        <a:t>2028 </a:t>
                      </a:r>
                      <a:r>
                        <a:rPr lang="ru-RU" sz="1050" b="1" strike="noStrike" spc="-1" dirty="0"/>
                        <a:t>год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/>
                        <a:t>1.Формирование условий для развития предпринимательства в </a:t>
                      </a:r>
                      <a:r>
                        <a:rPr lang="ru-RU" sz="1050" b="1" strike="noStrike" spc="-1" dirty="0" err="1"/>
                        <a:t>Уватском</a:t>
                      </a:r>
                      <a:r>
                        <a:rPr lang="ru-RU" sz="1050" b="1" strike="noStrike" spc="-1" dirty="0"/>
                        <a:t> муниципальном </a:t>
                      </a:r>
                      <a:r>
                        <a:rPr lang="ru-RU" sz="1050" b="1" strike="noStrike" spc="-1" dirty="0" smtClean="0"/>
                        <a:t>округе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1.1. Организация участия предпринимателей </a:t>
                      </a:r>
                      <a:r>
                        <a:rPr lang="ru-RU" sz="1050" strike="noStrike" spc="-1" dirty="0" err="1"/>
                        <a:t>Уватского</a:t>
                      </a:r>
                      <a:r>
                        <a:rPr lang="ru-RU" sz="1050" strike="noStrike" spc="-1" dirty="0"/>
                        <a:t> муниципального </a:t>
                      </a:r>
                      <a:r>
                        <a:rPr lang="ru-RU" sz="1050" strike="noStrike" spc="-1" dirty="0" smtClean="0"/>
                        <a:t>округа </a:t>
                      </a:r>
                      <a:r>
                        <a:rPr lang="ru-RU" sz="1050" strike="noStrike" spc="-1" dirty="0"/>
                        <a:t>в ежегодных </a:t>
                      </a:r>
                      <a:r>
                        <a:rPr lang="ru-RU" sz="1050" strike="noStrike" spc="-1" dirty="0" smtClean="0"/>
                        <a:t>окружных </a:t>
                      </a:r>
                      <a:r>
                        <a:rPr lang="ru-RU" sz="1050" strike="noStrike" spc="-1" dirty="0"/>
                        <a:t>конкурсах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40,0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1.2. Изготовление печатной и полиграфической продукции в целях популяризации предпринимательской деятельности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680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1.3. Оказание имущественной поддержки субъектам малого и среднего предпринимательства в форме предоставления во владение и (или) пользование муниципального имущества (за исключением земельных участков) из Перечня, для организации и осуществления предпринимательской деятельности на возмездной основе с применением корректирующего коэффициента (муниципальная преференция*)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53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1.4. Увеличение количества объектов имущества в перечень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5335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1.5. Увеличение доли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254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1.6. Содействие в продвижении продукции местных товаропроизводителей на рынках области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254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1.7. Организация и проведение ярмарок на территории </a:t>
                      </a:r>
                      <a:r>
                        <a:rPr lang="ru-RU" sz="1050" strike="noStrike" spc="-1" dirty="0" smtClean="0"/>
                        <a:t>округа, </a:t>
                      </a:r>
                      <a:r>
                        <a:rPr lang="ru-RU" sz="1050" strike="noStrike" spc="-1" dirty="0"/>
                        <a:t>участие в областных ярмарках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b="1" strike="noStrike" spc="-1" dirty="0"/>
                        <a:t>2.Создание условий для ведения и развития социального предпринимательства</a:t>
                      </a:r>
                      <a:endParaRPr lang="ru-RU" sz="105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2.1. Организация и проведение мероприятий для субъектов социального предпринимательства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2.2 Ведение мониторинга деятельности субъектов социального предпринимательства, зарегистрированных на территории </a:t>
                      </a:r>
                      <a:r>
                        <a:rPr lang="ru-RU" sz="1050" strike="noStrike" spc="-1" dirty="0" err="1"/>
                        <a:t>Уватского</a:t>
                      </a:r>
                      <a:r>
                        <a:rPr lang="ru-RU" sz="1050" strike="noStrike" spc="-1" dirty="0"/>
                        <a:t> муниципального </a:t>
                      </a:r>
                      <a:r>
                        <a:rPr lang="ru-RU" sz="1050" strike="noStrike" spc="-1" dirty="0" smtClean="0"/>
                        <a:t>округа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2.3 Обеспечение размещения информации в СМИ о социальном предпринимательстве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/>
                        <a:t>-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strike="noStrike" spc="-1" dirty="0"/>
                        <a:t>-</a:t>
                      </a:r>
                      <a:endParaRPr lang="ru-RU" sz="105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</a:tbl>
          </a:graphicData>
        </a:graphic>
      </p:graphicFrame>
      <p:sp>
        <p:nvSpPr>
          <p:cNvPr id="90" name="CustomShape 2"/>
          <p:cNvSpPr/>
          <p:nvPr/>
        </p:nvSpPr>
        <p:spPr>
          <a:xfrm>
            <a:off x="1907640" y="34560"/>
            <a:ext cx="5759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Перечень мероприятий программы: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99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Table 1"/>
          <p:cNvGraphicFramePr/>
          <p:nvPr>
            <p:extLst>
              <p:ext uri="{D42A27DB-BD31-4B8C-83A1-F6EECF244321}">
                <p14:modId xmlns:p14="http://schemas.microsoft.com/office/powerpoint/2010/main" val="3453613250"/>
              </p:ext>
            </p:extLst>
          </p:nvPr>
        </p:nvGraphicFramePr>
        <p:xfrm>
          <a:off x="343219" y="360741"/>
          <a:ext cx="8568769" cy="522179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5825569"/>
                <a:gridCol w="1091821"/>
                <a:gridCol w="777922"/>
                <a:gridCol w="873457"/>
              </a:tblGrid>
              <a:tr h="3546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/>
                        <a:t>Наименование мероприятия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/>
                        <a:t>Финансовые затраты на реализацию программы, (тыс. руб.)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4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 smtClean="0"/>
                        <a:t>2026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 smtClean="0"/>
                        <a:t>2027 </a:t>
                      </a:r>
                      <a:r>
                        <a:rPr lang="ru-RU" sz="1100" b="1" strike="noStrike" spc="-1" dirty="0"/>
                        <a:t>год 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 smtClean="0"/>
                        <a:t>2028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/>
                        <a:t>3. Повышение эффективности информационного обеспечения субъектов малого и среднего предпринимательства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3.1 Размещение на сайте Уватского муниципального </a:t>
                      </a:r>
                      <a:r>
                        <a:rPr lang="ru-RU" sz="1100" strike="noStrike" spc="-1" dirty="0" smtClean="0"/>
                        <a:t>округа нормативно-правовых </a:t>
                      </a:r>
                      <a:r>
                        <a:rPr lang="ru-RU" sz="1100" strike="noStrike" spc="-1" dirty="0"/>
                        <a:t>актов, информационно-справочных материалов, касающихся деятельности малого и среднего предпринимательства. Развитие и функционирование раздела «Малый (средний) бизнес» на сайте </a:t>
                      </a:r>
                      <a:r>
                        <a:rPr lang="ru-RU" sz="1100" strike="noStrike" spc="-1" dirty="0" err="1"/>
                        <a:t>Уватского</a:t>
                      </a:r>
                      <a:r>
                        <a:rPr lang="ru-RU" sz="1100" strike="noStrike" spc="-1" dirty="0"/>
                        <a:t> муниципального </a:t>
                      </a:r>
                      <a:r>
                        <a:rPr lang="ru-RU" sz="1100" strike="noStrike" spc="-1" dirty="0" smtClean="0"/>
                        <a:t>округа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3.2 Размещение публикаций в газете «</a:t>
                      </a:r>
                      <a:r>
                        <a:rPr lang="ru-RU" sz="1100" strike="noStrike" spc="-1" dirty="0" err="1"/>
                        <a:t>Уватские</a:t>
                      </a:r>
                      <a:r>
                        <a:rPr lang="ru-RU" sz="1100" strike="noStrike" spc="-1" dirty="0"/>
                        <a:t> известия» о мерах, направленных на поддержку малого и среднего предпринимательства, популяризацию предпринимательства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/>
                        <a:t>-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/>
                        <a:t>-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-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/>
                        <a:t>4. Развитие инвестиционной деятельности на территории </a:t>
                      </a:r>
                      <a:r>
                        <a:rPr lang="ru-RU" sz="1100" b="1" strike="noStrike" spc="-1" dirty="0" err="1"/>
                        <a:t>Уватского</a:t>
                      </a:r>
                      <a:r>
                        <a:rPr lang="ru-RU" sz="1100" b="1" strike="noStrike" spc="-1" dirty="0"/>
                        <a:t> </a:t>
                      </a:r>
                      <a:r>
                        <a:rPr lang="ru-RU" sz="1100" b="1" strike="noStrike" spc="-1" dirty="0" smtClean="0"/>
                        <a:t>округа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4.1. Ведение реестра реализуемых проектов, реестра инвестиционных площадок муниципального </a:t>
                      </a:r>
                      <a:r>
                        <a:rPr lang="ru-RU" sz="1100" strike="noStrike" spc="-1" dirty="0" smtClean="0"/>
                        <a:t>округа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trike="noStrike" spc="-1"/>
                        <a:t>4.2. Реализация муниципального стандарта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-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/>
                </a:tc>
              </a:tr>
              <a:tr h="386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4.3. Изготовление печатной и полиграфической продукции, содержащей информацию об </a:t>
                      </a:r>
                      <a:r>
                        <a:rPr lang="ru-RU" sz="1100" strike="noStrike" spc="-1" dirty="0" err="1"/>
                        <a:t>Уватском</a:t>
                      </a:r>
                      <a:r>
                        <a:rPr lang="ru-RU" sz="1100" strike="noStrike" spc="-1" dirty="0"/>
                        <a:t> </a:t>
                      </a:r>
                      <a:r>
                        <a:rPr lang="ru-RU" sz="1100" strike="noStrike" spc="-1" dirty="0" smtClean="0"/>
                        <a:t>округе, </a:t>
                      </a:r>
                      <a:r>
                        <a:rPr lang="ru-RU" sz="1100" strike="noStrike" spc="-1" dirty="0"/>
                        <a:t>инвестиционных предложениях и инвестиционных площадках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/>
                        <a:t>-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34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4.4. Повышение конкурентоспособности и инвестиционной привлекательности </a:t>
                      </a:r>
                      <a:r>
                        <a:rPr lang="ru-RU" sz="1100" strike="noStrike" spc="-1" dirty="0" err="1"/>
                        <a:t>Уватского</a:t>
                      </a:r>
                      <a:r>
                        <a:rPr lang="ru-RU" sz="1100" strike="noStrike" spc="-1" dirty="0"/>
                        <a:t> муниципального </a:t>
                      </a:r>
                      <a:r>
                        <a:rPr lang="ru-RU" sz="1100" strike="noStrike" spc="-1" dirty="0" smtClean="0"/>
                        <a:t>округа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348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 dirty="0" smtClean="0"/>
                        <a:t>4.5. Сокращение сроков оказания муниципальных услуг при реализации инвестиционного проекта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-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  <a:tr h="23904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ru-RU" sz="1100" b="1" strike="noStrike" spc="-1" dirty="0"/>
                        <a:t>ИТОГО: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strike="noStrike" spc="-1" dirty="0"/>
                        <a:t>40,0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-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68400" marR="68400"/>
                </a:tc>
              </a:tr>
            </a:tbl>
          </a:graphicData>
        </a:graphic>
      </p:graphicFrame>
      <p:sp>
        <p:nvSpPr>
          <p:cNvPr id="92" name="CustomShape 2"/>
          <p:cNvSpPr/>
          <p:nvPr/>
        </p:nvSpPr>
        <p:spPr>
          <a:xfrm>
            <a:off x="1907640" y="34560"/>
            <a:ext cx="5759640" cy="3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Перечень мероприятий программы: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679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216000" y="144000"/>
            <a:ext cx="88912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>
                <a:solidFill>
                  <a:srgbClr val="821A08"/>
                </a:solidFill>
                <a:latin typeface="Arial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>
              <a:latin typeface="Arial"/>
            </a:endParaRPr>
          </a:p>
        </p:txBody>
      </p:sp>
      <p:graphicFrame>
        <p:nvGraphicFramePr>
          <p:cNvPr id="94" name="Table 2"/>
          <p:cNvGraphicFramePr/>
          <p:nvPr>
            <p:extLst>
              <p:ext uri="{D42A27DB-BD31-4B8C-83A1-F6EECF244321}">
                <p14:modId xmlns:p14="http://schemas.microsoft.com/office/powerpoint/2010/main" val="81290555"/>
              </p:ext>
            </p:extLst>
          </p:nvPr>
        </p:nvGraphicFramePr>
        <p:xfrm>
          <a:off x="216000" y="508680"/>
          <a:ext cx="8855640" cy="594120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589218"/>
                <a:gridCol w="4091142"/>
                <a:gridCol w="712870"/>
                <a:gridCol w="1087850"/>
                <a:gridCol w="791280"/>
                <a:gridCol w="791640"/>
                <a:gridCol w="791640"/>
              </a:tblGrid>
              <a:tr h="190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№ п/п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Наименования показателя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Ед. изм.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Базовое значение показателя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2025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/>
                        <a:t>Значение показателей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7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2026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2027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2028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 smtClean="0"/>
                        <a:t>217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220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221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222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Доля закупок товаров, работ, услуг для обеспечения муниципальных нужд, размещенных у субъектов малого предпринимательства, социально-ориентированных некоммерческих организаций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%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Не менее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 25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Не менее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 25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Не менее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 25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Не менее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25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Доходы местного бюджета от поступления местных налогов и специальных налоговых режимов на душу населения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тыс. руб.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1,81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2,01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2,23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2,23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4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Количество вновь созданных субъектов малого и среднего предпринимательства в расчете на 10 тыс.человек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27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29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31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32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60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Прирост количества объектов имущества в перечне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%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-3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8,3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</a:tr>
              <a:tr h="73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6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Доля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%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88,46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88,46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95,83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95,83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7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Количества предприятий, осуществляющих социально-ориентированную деятельность в расчете на 10 тыс. чел населения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5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8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Количество публикаций в газете «Уватские известия»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/>
                        <a:t>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68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251640" y="427320"/>
            <a:ext cx="88912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>
                <a:solidFill>
                  <a:srgbClr val="821A08"/>
                </a:solidFill>
                <a:latin typeface="Arial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>
              <a:latin typeface="Arial"/>
            </a:endParaRPr>
          </a:p>
        </p:txBody>
      </p:sp>
      <p:graphicFrame>
        <p:nvGraphicFramePr>
          <p:cNvPr id="96" name="Table 2"/>
          <p:cNvGraphicFramePr/>
          <p:nvPr>
            <p:extLst>
              <p:ext uri="{D42A27DB-BD31-4B8C-83A1-F6EECF244321}">
                <p14:modId xmlns:p14="http://schemas.microsoft.com/office/powerpoint/2010/main" val="2847326674"/>
              </p:ext>
            </p:extLst>
          </p:nvPr>
        </p:nvGraphicFramePr>
        <p:xfrm>
          <a:off x="171720" y="1135800"/>
          <a:ext cx="8784720" cy="476900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483373"/>
                <a:gridCol w="4196987"/>
                <a:gridCol w="852684"/>
                <a:gridCol w="1132764"/>
                <a:gridCol w="696036"/>
                <a:gridCol w="709684"/>
                <a:gridCol w="713192"/>
              </a:tblGrid>
              <a:tr h="190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№ п/п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Наименования показателя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Ед. изм.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/>
                        <a:t>Базовое значение показателя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2025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/>
                        <a:t>Значение показателей</a:t>
                      </a:r>
                      <a:endParaRPr lang="ru-RU" sz="1100" b="1" strike="noStrike" spc="-1">
                        <a:latin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88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2026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2027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/>
                        <a:t>2028 </a:t>
                      </a:r>
                      <a:r>
                        <a:rPr lang="ru-RU" sz="1100" b="1" strike="noStrike" spc="-1" dirty="0"/>
                        <a:t>год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5042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9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Объем инвестиций в основной капитал (за исключением бюджетных средств) в расчете на 1 жителя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тыс. руб.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2907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2970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3025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3080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708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10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Количество создаваемых рабочих мест в рамках завершенных в отчетном году инвестиционных проектов, учтенных в реестре инвестиционных проектов Тюменской области, в расчете на 10 тыс. человек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Ед.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45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46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47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48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708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11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trike="noStrike" spc="-1" dirty="0"/>
                        <a:t>Количество реализуемых и сопровождаемых инвестиционных проектов, учтенных в реестре инвестиционных проектов Тюменской области, в городских </a:t>
                      </a:r>
                      <a:r>
                        <a:rPr lang="ru-RU" sz="1100" strike="noStrike" spc="-1" dirty="0" smtClean="0"/>
                        <a:t>и муниципальных округах , </a:t>
                      </a:r>
                      <a:r>
                        <a:rPr lang="ru-RU" sz="1100" strike="noStrike" spc="-1" dirty="0"/>
                        <a:t>в расчете на 10 тыс. человек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 smtClean="0"/>
                        <a:t>18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19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21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/>
                        <a:t>22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37800" marR="37800"/>
                </a:tc>
              </a:tr>
              <a:tr h="622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12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strike="noStrike" spc="-1" dirty="0"/>
                        <a:t>Количество инвестиционных проектов, реализованных на территории </a:t>
                      </a:r>
                      <a:r>
                        <a:rPr lang="ru-RU" sz="1100" strike="noStrike" spc="-1" dirty="0" err="1"/>
                        <a:t>Уватского</a:t>
                      </a:r>
                      <a:r>
                        <a:rPr lang="ru-RU" sz="1100" strike="noStrike" spc="-1" dirty="0"/>
                        <a:t> муниципального </a:t>
                      </a:r>
                      <a:r>
                        <a:rPr lang="ru-RU" sz="1100" strike="noStrike" spc="-1" dirty="0" smtClean="0"/>
                        <a:t>округа </a:t>
                      </a:r>
                      <a:r>
                        <a:rPr lang="ru-RU" sz="1100" strike="noStrike" spc="-1" dirty="0"/>
                        <a:t>в течение трех лет, предшествующих текущему году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 dirty="0" smtClean="0"/>
                        <a:t>21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  <a:tr h="476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13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strike="noStrike" spc="-1" dirty="0"/>
                        <a:t>Количество инвестиционных проектов, реализуемых и планируемых к реализации на территории </a:t>
                      </a:r>
                      <a:r>
                        <a:rPr lang="ru-RU" sz="1100" strike="noStrike" spc="-1" dirty="0" err="1"/>
                        <a:t>Уватского</a:t>
                      </a:r>
                      <a:r>
                        <a:rPr lang="ru-RU" sz="1100" strike="noStrike" spc="-1" dirty="0"/>
                        <a:t> муниципального </a:t>
                      </a:r>
                      <a:r>
                        <a:rPr lang="ru-RU" sz="1100" strike="noStrike" spc="-1" baseline="0" dirty="0" smtClean="0"/>
                        <a:t> округа</a:t>
                      </a:r>
                      <a:r>
                        <a:rPr lang="ru-RU" sz="1100" strike="noStrike" spc="-1" dirty="0" smtClean="0"/>
                        <a:t> </a:t>
                      </a:r>
                      <a:r>
                        <a:rPr lang="ru-RU" sz="1100" strike="noStrike" spc="-1" dirty="0"/>
                        <a:t>в текущем году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Ед.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35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35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35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35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</a:tr>
              <a:tr h="34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14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strike="noStrike" spc="-1" dirty="0"/>
                        <a:t>Объём инвестиций, направленных на реализацию инвестиционных проектов на территории </a:t>
                      </a:r>
                      <a:r>
                        <a:rPr lang="ru-RU" sz="1100" strike="noStrike" spc="-1" dirty="0" err="1"/>
                        <a:t>Уватского</a:t>
                      </a:r>
                      <a:r>
                        <a:rPr lang="ru-RU" sz="1100" strike="noStrike" spc="-1" dirty="0"/>
                        <a:t> </a:t>
                      </a:r>
                      <a:r>
                        <a:rPr lang="ru-RU" sz="1100" strike="noStrike" spc="-1"/>
                        <a:t>муниципального </a:t>
                      </a:r>
                      <a:r>
                        <a:rPr lang="ru-RU" sz="1100" strike="noStrike" spc="-1" smtClean="0"/>
                        <a:t>округа </a:t>
                      </a:r>
                      <a:r>
                        <a:rPr lang="ru-RU" sz="1100" strike="noStrike" spc="-1" dirty="0"/>
                        <a:t>в течение трех лет, предшествующих текущему году, в расчете на 1 жителя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strike="noStrike" spc="-1"/>
                        <a:t>руб.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27 429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37 010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28 956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100" strike="noStrike" spc="-1" dirty="0" smtClean="0"/>
                        <a:t>32 233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37800" marR="378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16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5805264"/>
            <a:ext cx="827722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ustomShape 1"/>
          <p:cNvSpPr/>
          <p:nvPr/>
        </p:nvSpPr>
        <p:spPr>
          <a:xfrm>
            <a:off x="565020" y="404664"/>
            <a:ext cx="8013960" cy="500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малых форм хозяйствования в сельскохозяйственной отрасли Уватского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округа»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360488"/>
            <a:ext cx="8296275" cy="430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565020" y="260648"/>
            <a:ext cx="8013960" cy="64405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 «Развитие малых форм хозяйствования в сельскохозяйственной отрасли Уватского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округа»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  <a:p>
            <a:pPr algn="ctr"/>
            <a:endParaRPr lang="ru-R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67" y="1035050"/>
            <a:ext cx="2344737" cy="239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43538"/>
            <a:ext cx="24384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57275"/>
            <a:ext cx="2244725" cy="234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3789040"/>
            <a:ext cx="64484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26" y="4437112"/>
            <a:ext cx="81724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60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696960" y="82440"/>
            <a:ext cx="8009280" cy="495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100" b="1" strike="noStrike" spc="-1" dirty="0">
                <a:solidFill>
                  <a:srgbClr val="9F2936"/>
                </a:solidFill>
                <a:latin typeface="Arial"/>
                <a:ea typeface="DejaVu Sans"/>
              </a:rPr>
              <a:t>Муниципальная программа «Экономическое и социальное развитие коренных малочисленных народов Севера, проживающих на территории Уватского муниципального </a:t>
            </a:r>
            <a:r>
              <a:rPr lang="ru-RU" sz="1100" b="1" strike="noStrike" spc="-1" dirty="0" smtClean="0">
                <a:solidFill>
                  <a:srgbClr val="9F2936"/>
                </a:solidFill>
                <a:latin typeface="Arial"/>
                <a:ea typeface="DejaVu Sans"/>
              </a:rPr>
              <a:t>округа» </a:t>
            </a:r>
            <a:r>
              <a:rPr lang="ru-RU" sz="1100" b="1" strike="noStrike" spc="-1" dirty="0">
                <a:solidFill>
                  <a:srgbClr val="9F2936"/>
                </a:solidFill>
                <a:latin typeface="Arial"/>
                <a:ea typeface="DejaVu Sans"/>
              </a:rPr>
              <a:t>на </a:t>
            </a:r>
            <a:r>
              <a:rPr lang="ru-RU" sz="1100" b="1" strike="noStrike" spc="-1" dirty="0" smtClean="0">
                <a:solidFill>
                  <a:srgbClr val="9F2936"/>
                </a:solidFill>
                <a:latin typeface="Arial"/>
                <a:ea typeface="DejaVu Sans"/>
              </a:rPr>
              <a:t>2026-2028 </a:t>
            </a:r>
            <a:r>
              <a:rPr lang="ru-RU" sz="1100" b="1" strike="noStrike" spc="-1" dirty="0">
                <a:solidFill>
                  <a:srgbClr val="9F2936"/>
                </a:solidFill>
                <a:latin typeface="Arial"/>
                <a:ea typeface="DejaVu Sans"/>
              </a:rPr>
              <a:t>годы»</a:t>
            </a:r>
            <a:endParaRPr lang="ru-RU" sz="1100" b="0" strike="noStrike" spc="-1" dirty="0">
              <a:latin typeface="Arial"/>
            </a:endParaRPr>
          </a:p>
        </p:txBody>
      </p:sp>
      <p:graphicFrame>
        <p:nvGraphicFramePr>
          <p:cNvPr id="49" name="Table 2"/>
          <p:cNvGraphicFramePr/>
          <p:nvPr>
            <p:extLst>
              <p:ext uri="{D42A27DB-BD31-4B8C-83A1-F6EECF244321}">
                <p14:modId xmlns:p14="http://schemas.microsoft.com/office/powerpoint/2010/main" val="1148630084"/>
              </p:ext>
            </p:extLst>
          </p:nvPr>
        </p:nvGraphicFramePr>
        <p:xfrm>
          <a:off x="332280" y="1386000"/>
          <a:ext cx="8570520" cy="5020123"/>
        </p:xfrm>
        <a:graphic>
          <a:graphicData uri="http://schemas.openxmlformats.org/drawingml/2006/table">
            <a:tbl>
              <a:tblPr/>
              <a:tblGrid>
                <a:gridCol w="5731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8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2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84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3920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Наименование мероприятия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Финансовые затраты на реализацию программы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(тыс. рублей)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год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2027 </a:t>
                      </a: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год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2028 </a:t>
                      </a: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год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800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2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3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6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4</a:t>
                      </a:r>
                      <a:endParaRPr lang="ru-RU" sz="6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392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Задача: Развитие материально-ресурсной базы традиционных отраслей хозяйствования: рыболовства, охотничьего промысла, сбора дикоросов и других видов деятельности: 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Приобретение и передача на праве хозяйственного ведения в МУП «ПОХ  «Кедровый» для обеспечения КМНС в местах традиционного проживания и   традиционной хозяйственной деятельности: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Местный бюджет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          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9120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Поддержка внебюджетными организациями (учреждениями), занимающимися организацией и обеспечением защиты исконной среды обитания и традиционного образа жизни коренных малочисленных народов Севера: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Внебюджетный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   </a:t>
                      </a: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</a:t>
                      </a: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     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 Обеспечение деятельности по защите исконной среды обитания и  традиционного образа жизни коренных малочисленных народов Севера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500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Содержание специалиста занимающегося вопросами защиты исконной среды обитания и традиционного образа жизни коренных малочисленных народов Севера: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-    Областной бюджет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1 575,0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1 633,0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1 690,0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   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Оказание содействия в организации доступа к получению услуг: образовательных, медицинских, юридических и других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5404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</a:t>
                      </a: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 Организация перевозок воздушным транспортом по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труднодоступным и отдаленным </a:t>
                      </a: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населенным пунктам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(стойбищам) КМНС </a:t>
                      </a:r>
                      <a:r>
                        <a:rPr lang="ru-RU" sz="8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Уватского</a:t>
                      </a: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муниципального округа: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</a:t>
                      </a: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-    Федеральный бюджет: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8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Microsoft YaHei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9099,0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49,9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800" b="0" strike="noStrike" spc="-1" dirty="0" smtClean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9099,0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strike="noStrike" spc="-1" dirty="0" smtClean="0">
                        <a:latin typeface="+mn-lt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trike="noStrike" spc="-1" dirty="0" smtClean="0">
                          <a:latin typeface="+mn-lt"/>
                        </a:rPr>
                        <a:t>9099,0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0600">
                <a:tc gridSpan="4"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 Задача: Улучшение обеспечения коренных малочисленных народов Севера  продовольствием и товарами первой необходимости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04360">
                <a:tc>
                  <a:txBody>
                    <a:bodyPr/>
                    <a:lstStyle/>
                    <a:p>
                      <a:pPr marL="168120" indent="-158760">
                        <a:lnSpc>
                          <a:spcPct val="87000"/>
                        </a:lnSpc>
                        <a:buClr>
                          <a:srgbClr val="000000"/>
                        </a:buClr>
                        <a:buFont typeface="Arial"/>
                        <a:buChar char="-"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Приобретение и доставка (включая расходы на транспортные услуги) продуктов питания, товаров первой необходимости, горючесмазочных материалов, стройматериалов для обеспечения коренного населения в местах традиционного проживания и традиционной хозяйственной деятельности: </a:t>
                      </a:r>
                      <a:endParaRPr lang="ru-RU" sz="800" b="0" strike="noStrike" spc="-1">
                        <a:latin typeface="Arial"/>
                      </a:endParaRPr>
                    </a:p>
                    <a:p>
                      <a:pPr marL="168120" indent="-158760">
                        <a:lnSpc>
                          <a:spcPct val="87000"/>
                        </a:lnSpc>
                        <a:buClr>
                          <a:srgbClr val="000000"/>
                        </a:buClr>
                        <a:buFont typeface="Arial"/>
                        <a:buChar char="-"/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1848,0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848,0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1 </a:t>
                      </a: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848,0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0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ИТОГО, в т.ч.: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12 571,9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12 580,0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12 637,0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Областной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12 522,0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12 580,0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12 637,0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Федеральный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49,9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 smtClean="0">
                          <a:latin typeface="Arial"/>
                        </a:rPr>
                        <a:t>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628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Местный бюджет: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52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Внебюджетный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 marL="38160" marR="38160"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800" b="0" strike="noStrike" spc="-1" dirty="0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 0,0</a:t>
                      </a:r>
                      <a:endParaRPr lang="ru-RU" sz="800" b="0" strike="noStrike" spc="-1" dirty="0">
                        <a:latin typeface="Arial"/>
                      </a:endParaRPr>
                    </a:p>
                  </a:txBody>
                  <a:tcPr>
                    <a:lnL w="2880">
                      <a:solidFill>
                        <a:srgbClr val="000000"/>
                      </a:solidFill>
                    </a:lnL>
                    <a:lnR w="2880">
                      <a:solidFill>
                        <a:srgbClr val="000000"/>
                      </a:solidFill>
                    </a:lnR>
                    <a:lnT w="2880">
                      <a:solidFill>
                        <a:srgbClr val="000000"/>
                      </a:solidFill>
                    </a:lnT>
                    <a:lnB w="2880">
                      <a:solidFill>
                        <a:srgbClr val="000000"/>
                      </a:solidFill>
                    </a:lnB>
                    <a:blipFill rotWithShape="0">
                      <a:blip r:embed="rId3"/>
                      <a:tile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50" name="CustomShape 3"/>
          <p:cNvSpPr/>
          <p:nvPr/>
        </p:nvSpPr>
        <p:spPr>
          <a:xfrm>
            <a:off x="3573360" y="583560"/>
            <a:ext cx="471852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8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Реализация программы направлена на защиту исконной среды обитания и традиционного образа жизни коренных малочисленных народов Севера, проживающих на территории Уватского муниципального </a:t>
            </a:r>
            <a:r>
              <a:rPr lang="ru-RU" sz="800" b="1" strike="noStrike" spc="-1" dirty="0" smtClean="0">
                <a:solidFill>
                  <a:srgbClr val="000000"/>
                </a:solidFill>
                <a:latin typeface="Verdana"/>
                <a:ea typeface="DejaVu Sans"/>
              </a:rPr>
              <a:t>округа</a:t>
            </a:r>
            <a:endParaRPr lang="ru-RU" sz="800" b="0" strike="noStrike" spc="-1" dirty="0">
              <a:latin typeface="Arial"/>
            </a:endParaRPr>
          </a:p>
        </p:txBody>
      </p:sp>
      <p:pic>
        <p:nvPicPr>
          <p:cNvPr id="51" name="Picture 220"/>
          <p:cNvPicPr/>
          <p:nvPr/>
        </p:nvPicPr>
        <p:blipFill>
          <a:blip r:embed="rId4"/>
          <a:stretch/>
        </p:blipFill>
        <p:spPr>
          <a:xfrm>
            <a:off x="1333800" y="501120"/>
            <a:ext cx="1776600" cy="814320"/>
          </a:xfrm>
          <a:prstGeom prst="rect">
            <a:avLst/>
          </a:prstGeom>
          <a:ln w="9360">
            <a:noFill/>
          </a:ln>
        </p:spPr>
      </p:pic>
      <p:pic>
        <p:nvPicPr>
          <p:cNvPr id="52" name="Picture 221"/>
          <p:cNvPicPr/>
          <p:nvPr/>
        </p:nvPicPr>
        <p:blipFill>
          <a:blip r:embed="rId5"/>
          <a:stretch/>
        </p:blipFill>
        <p:spPr>
          <a:xfrm>
            <a:off x="332280" y="501120"/>
            <a:ext cx="897120" cy="842400"/>
          </a:xfrm>
          <a:prstGeom prst="rect">
            <a:avLst/>
          </a:prstGeom>
          <a:ln w="9360">
            <a:noFill/>
          </a:ln>
        </p:spPr>
      </p:pic>
      <p:sp>
        <p:nvSpPr>
          <p:cNvPr id="53" name="CustomShape 4"/>
          <p:cNvSpPr/>
          <p:nvPr/>
        </p:nvSpPr>
        <p:spPr>
          <a:xfrm>
            <a:off x="4149720" y="2995920"/>
            <a:ext cx="906480" cy="90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5842390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299880" y="444600"/>
            <a:ext cx="8060400" cy="57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Муниципальная программа «Основные направления развития культуры</a:t>
            </a:r>
            <a:endParaRPr lang="ru-RU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 в Уватском муниципальном </a:t>
            </a:r>
            <a:r>
              <a:rPr lang="ru-RU" sz="1600" b="1" strike="noStrike" spc="-1" dirty="0" smtClean="0">
                <a:solidFill>
                  <a:srgbClr val="031828"/>
                </a:solidFill>
                <a:latin typeface="Arial"/>
                <a:ea typeface="DejaVu Sans"/>
              </a:rPr>
              <a:t>округе» </a:t>
            </a: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на </a:t>
            </a:r>
            <a:r>
              <a:rPr lang="ru-RU" sz="1600" b="1" strike="noStrike" spc="-1" dirty="0" smtClean="0">
                <a:solidFill>
                  <a:srgbClr val="031828"/>
                </a:solidFill>
                <a:latin typeface="Arial"/>
                <a:ea typeface="DejaVu Sans"/>
              </a:rPr>
              <a:t>2026-2028 </a:t>
            </a:r>
            <a:r>
              <a:rPr lang="ru-RU" sz="1600" b="1" strike="noStrike" spc="-1" dirty="0">
                <a:solidFill>
                  <a:srgbClr val="031828"/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05" name="CustomShape 2"/>
          <p:cNvSpPr/>
          <p:nvPr/>
        </p:nvSpPr>
        <p:spPr>
          <a:xfrm>
            <a:off x="416414" y="5503907"/>
            <a:ext cx="8565120" cy="51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Реализация программы направлена на создание условий для организации досуга и обеспечения жителей района услугами организаций культуры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306" name="CustomShape 3"/>
          <p:cNvSpPr/>
          <p:nvPr/>
        </p:nvSpPr>
        <p:spPr>
          <a:xfrm>
            <a:off x="571680" y="1148576"/>
            <a:ext cx="2427998" cy="3813717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beve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7030A0"/>
                </a:solidFill>
                <a:latin typeface="+mj-lt"/>
                <a:ea typeface="DejaVu Sans"/>
              </a:rPr>
              <a:t>На территории района культурно-досуговое обслуживание  населения осуществляют:</a:t>
            </a:r>
            <a:endParaRPr lang="ru-RU" sz="1300" b="1" strike="noStrike" spc="-1" dirty="0">
              <a:solidFill>
                <a:srgbClr val="7030A0"/>
              </a:solidFill>
              <a:latin typeface="+mj-lt"/>
            </a:endParaRPr>
          </a:p>
          <a:p>
            <a:pPr algn="ctr">
              <a:lnSpc>
                <a:spcPct val="100000"/>
              </a:lnSpc>
            </a:pPr>
            <a:endParaRPr lang="ru-RU" sz="1300" b="1" spc="-1" dirty="0" smtClean="0"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ru-RU" sz="1300" b="1" spc="-1" dirty="0" smtClean="0">
                <a:latin typeface="+mj-lt"/>
              </a:rPr>
              <a:t>1 </a:t>
            </a:r>
            <a:r>
              <a:rPr lang="ru-RU" sz="1300" b="1" spc="-1" dirty="0">
                <a:latin typeface="+mj-lt"/>
              </a:rPr>
              <a:t>районный дом культуры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10 сельских домов культуры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5 сельских клубов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передвижной культурный комплекс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Музыкальная студия 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центральная библиотека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детская библиотека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15 сельских библиотек</a:t>
            </a:r>
          </a:p>
          <a:p>
            <a:pPr algn="ctr">
              <a:lnSpc>
                <a:spcPct val="100000"/>
              </a:lnSpc>
            </a:pPr>
            <a:r>
              <a:rPr lang="ru-RU" sz="1300" b="1" spc="-1" dirty="0">
                <a:latin typeface="+mj-lt"/>
              </a:rPr>
              <a:t>1 </a:t>
            </a:r>
            <a:r>
              <a:rPr lang="ru-RU" sz="1300" b="1" spc="-1" dirty="0" smtClean="0">
                <a:latin typeface="+mj-lt"/>
              </a:rPr>
              <a:t>музей</a:t>
            </a:r>
            <a:endParaRPr lang="ru-RU" sz="1300" b="1" spc="-1" dirty="0">
              <a:latin typeface="+mj-lt"/>
            </a:endParaRPr>
          </a:p>
        </p:txBody>
      </p:sp>
      <p:sp>
        <p:nvSpPr>
          <p:cNvPr id="307" name="CustomShape 4"/>
          <p:cNvSpPr/>
          <p:nvPr/>
        </p:nvSpPr>
        <p:spPr>
          <a:xfrm>
            <a:off x="3286080" y="1428840"/>
            <a:ext cx="5315760" cy="69948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7030A0"/>
                </a:solidFill>
                <a:latin typeface="Arial"/>
                <a:ea typeface="DejaVu Sans"/>
              </a:rPr>
              <a:t>Объем средств муниципального бюджета, направленных на реализацию программы  (тыс. рублей)</a:t>
            </a:r>
            <a:endParaRPr lang="ru-RU" sz="1200" b="0" strike="noStrike" spc="-1" dirty="0">
              <a:solidFill>
                <a:srgbClr val="7030A0"/>
              </a:solidFill>
              <a:latin typeface="Arial"/>
            </a:endParaRPr>
          </a:p>
        </p:txBody>
      </p:sp>
      <p:graphicFrame>
        <p:nvGraphicFramePr>
          <p:cNvPr id="308" name="Диаграмма 9"/>
          <p:cNvGraphicFramePr/>
          <p:nvPr>
            <p:extLst>
              <p:ext uri="{D42A27DB-BD31-4B8C-83A1-F6EECF244321}">
                <p14:modId xmlns:p14="http://schemas.microsoft.com/office/powerpoint/2010/main" val="500001678"/>
              </p:ext>
            </p:extLst>
          </p:nvPr>
        </p:nvGraphicFramePr>
        <p:xfrm>
          <a:off x="3109140" y="2263698"/>
          <a:ext cx="5669640" cy="280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096381"/>
              </p:ext>
            </p:extLst>
          </p:nvPr>
        </p:nvGraphicFramePr>
        <p:xfrm>
          <a:off x="3286078" y="2694547"/>
          <a:ext cx="5315763" cy="2267746"/>
        </p:xfrm>
        <a:graphic>
          <a:graphicData uri="http://schemas.openxmlformats.org/drawingml/2006/table">
            <a:tbl>
              <a:tblPr/>
              <a:tblGrid>
                <a:gridCol w="1285922">
                  <a:extLst>
                    <a:ext uri="{9D8B030D-6E8A-4147-A177-3AD203B41FA5}">
                      <a16:colId xmlns:a16="http://schemas.microsoft.com/office/drawing/2014/main" xmlns="" val="939683436"/>
                    </a:ext>
                  </a:extLst>
                </a:gridCol>
                <a:gridCol w="992459">
                  <a:extLst>
                    <a:ext uri="{9D8B030D-6E8A-4147-A177-3AD203B41FA5}">
                      <a16:colId xmlns:a16="http://schemas.microsoft.com/office/drawing/2014/main" xmlns="" val="2334283741"/>
                    </a:ext>
                  </a:extLst>
                </a:gridCol>
                <a:gridCol w="1037063">
                  <a:extLst>
                    <a:ext uri="{9D8B030D-6E8A-4147-A177-3AD203B41FA5}">
                      <a16:colId xmlns:a16="http://schemas.microsoft.com/office/drawing/2014/main" xmlns="" val="3187648750"/>
                    </a:ext>
                  </a:extLst>
                </a:gridCol>
                <a:gridCol w="1014761">
                  <a:extLst>
                    <a:ext uri="{9D8B030D-6E8A-4147-A177-3AD203B41FA5}">
                      <a16:colId xmlns:a16="http://schemas.microsoft.com/office/drawing/2014/main" xmlns="" val="313078691"/>
                    </a:ext>
                  </a:extLst>
                </a:gridCol>
                <a:gridCol w="985558">
                  <a:extLst>
                    <a:ext uri="{9D8B030D-6E8A-4147-A177-3AD203B41FA5}">
                      <a16:colId xmlns:a16="http://schemas.microsoft.com/office/drawing/2014/main" xmlns="" val="3264853101"/>
                    </a:ext>
                  </a:extLst>
                </a:gridCol>
              </a:tblGrid>
              <a:tr h="668176">
                <a:tc rowSpan="2"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00" dirty="0">
                          <a:effectLst/>
                          <a:latin typeface="+mj-lt"/>
                        </a:rPr>
                      </a:br>
                      <a:endParaRPr lang="ru-RU" sz="100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00" b="0" dirty="0" smtClean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Финансирование</a:t>
                      </a:r>
                      <a:r>
                        <a:rPr lang="ru-RU" sz="1050" b="1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, тыс. руб.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2025 </a:t>
                      </a: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ru-RU" sz="1050" b="1" i="1" dirty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план)</a:t>
                      </a: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2026</a:t>
                      </a:r>
                      <a:endParaRPr lang="ru-RU" sz="1050" b="1" i="1" dirty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2027</a:t>
                      </a:r>
                      <a:endParaRPr lang="ru-RU" sz="1050" b="1" i="1" dirty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endParaRPr lang="ru-RU" sz="1050" b="1" i="1" dirty="0" smtClean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1" dirty="0" smtClean="0">
                          <a:solidFill>
                            <a:srgbClr val="7030A0"/>
                          </a:solidFill>
                          <a:effectLst/>
                          <a:latin typeface="+mj-lt"/>
                        </a:rPr>
                        <a:t>2028</a:t>
                      </a:r>
                      <a:endParaRPr lang="ru-RU" sz="1050" b="1" i="1" dirty="0">
                        <a:solidFill>
                          <a:srgbClr val="7030A0"/>
                        </a:solidFill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5000">
                          <a:schemeClr val="accent1">
                            <a:lumMod val="5000"/>
                            <a:lumOff val="9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92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4023318561"/>
                  </a:ext>
                </a:extLst>
              </a:tr>
              <a:tr h="1599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smtClean="0">
                          <a:effectLst/>
                          <a:latin typeface="+mj-lt"/>
                        </a:rPr>
                        <a:t>201 035,7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258 988,9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188 701,0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dirty="0">
                          <a:effectLst/>
                          <a:latin typeface="+mj-lt"/>
                        </a:rPr>
                        <a:t/>
                      </a:r>
                      <a:br>
                        <a:rPr lang="ru-RU" sz="1050" dirty="0">
                          <a:effectLst/>
                          <a:latin typeface="+mj-lt"/>
                        </a:rPr>
                      </a:br>
                      <a:endParaRPr lang="ru-RU" sz="1050" dirty="0">
                        <a:effectLst/>
                        <a:latin typeface="+mj-lt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050" b="1" i="0" u="none" strike="noStrike" dirty="0" smtClean="0">
                          <a:effectLst/>
                          <a:latin typeface="+mj-lt"/>
                        </a:rPr>
                        <a:t>190 629,0</a:t>
                      </a:r>
                      <a:endParaRPr lang="ru-RU" sz="1050" i="0" u="none" strike="noStrike" dirty="0">
                        <a:effectLst/>
                        <a:latin typeface="+mj-lt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2628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818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CustomShape 1"/>
          <p:cNvSpPr/>
          <p:nvPr/>
        </p:nvSpPr>
        <p:spPr>
          <a:xfrm>
            <a:off x="465120" y="273240"/>
            <a:ext cx="8227080" cy="99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 Показатели реализации муниципальной программы </a:t>
            </a:r>
            <a:endParaRPr lang="ru-RU" sz="1600" b="1" strike="noStrike" spc="-1" dirty="0" smtClean="0">
              <a:solidFill>
                <a:srgbClr val="9F2936"/>
              </a:solidFill>
              <a:latin typeface="Arial"/>
              <a:ea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«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Основные направления развития культуры в Уватском муниципальном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округе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» на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2026-2028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10" name="CustomShape 2"/>
          <p:cNvSpPr/>
          <p:nvPr/>
        </p:nvSpPr>
        <p:spPr>
          <a:xfrm>
            <a:off x="268920" y="2277000"/>
            <a:ext cx="3006000" cy="265788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Arial"/>
                <a:ea typeface="DejaVu Sans"/>
              </a:rPr>
              <a:t>Развитие библиотечного дела с учетом многофункциональности и специализации в культурно-просветительской работе с населением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13533" y="6113472"/>
            <a:ext cx="54313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            2025                           2026                           2027                               2028</a:t>
            </a:r>
            <a:endParaRPr lang="ru-RU" sz="11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429037798"/>
              </p:ext>
            </p:extLst>
          </p:nvPr>
        </p:nvGraphicFramePr>
        <p:xfrm>
          <a:off x="3613533" y="1397000"/>
          <a:ext cx="516690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697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1"/>
          <p:cNvSpPr/>
          <p:nvPr/>
        </p:nvSpPr>
        <p:spPr>
          <a:xfrm>
            <a:off x="457200" y="273240"/>
            <a:ext cx="8227080" cy="99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 Показатели реализации муниципальной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программы</a:t>
            </a: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«Основные направления развития культуры в Уватском муниципальном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округе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» на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2026-2028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13" name="CustomShape 2"/>
          <p:cNvSpPr/>
          <p:nvPr/>
        </p:nvSpPr>
        <p:spPr>
          <a:xfrm>
            <a:off x="268920" y="2277000"/>
            <a:ext cx="3150000" cy="257508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музейной деятельности и сохранение народных </a:t>
            </a:r>
            <a:r>
              <a:rPr lang="ru-RU" sz="120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промыслов </a:t>
            </a: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и ремесел </a:t>
            </a:r>
            <a:r>
              <a:rPr lang="ru-RU" sz="1200" b="1" spc="-1" dirty="0">
                <a:solidFill>
                  <a:srgbClr val="000000"/>
                </a:solidFill>
              </a:rPr>
              <a:t>художественных с </a:t>
            </a:r>
            <a:r>
              <a:rPr lang="ru-RU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применением традиционных и инновационных форм работы</a:t>
            </a:r>
            <a:endParaRPr lang="ru-RU" sz="1200" b="0" strike="noStrike" spc="-1" dirty="0">
              <a:latin typeface="Arial"/>
            </a:endParaRPr>
          </a:p>
        </p:txBody>
      </p:sp>
      <p:graphicFrame>
        <p:nvGraphicFramePr>
          <p:cNvPr id="314" name="Диаграмма 4"/>
          <p:cNvGraphicFramePr/>
          <p:nvPr>
            <p:extLst>
              <p:ext uri="{D42A27DB-BD31-4B8C-83A1-F6EECF244321}">
                <p14:modId xmlns:p14="http://schemas.microsoft.com/office/powerpoint/2010/main" val="2993208336"/>
              </p:ext>
            </p:extLst>
          </p:nvPr>
        </p:nvGraphicFramePr>
        <p:xfrm>
          <a:off x="3751286" y="1725591"/>
          <a:ext cx="5256360" cy="37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88955" y="5633813"/>
            <a:ext cx="29745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2025          2026            2027           2028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9743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457200" y="273240"/>
            <a:ext cx="8227080" cy="99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 Показатели реализации муниципальной программы </a:t>
            </a:r>
            <a:endParaRPr lang="ru-RU" sz="1600" b="1" strike="noStrike" spc="-1" dirty="0" smtClean="0">
              <a:solidFill>
                <a:srgbClr val="9F2936"/>
              </a:solidFill>
              <a:latin typeface="Arial"/>
              <a:ea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«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Основные направления развития культуры в Уватском муниципальном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округе»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на </a:t>
            </a:r>
            <a:r>
              <a:rPr lang="ru-RU" sz="1600" b="1" strike="noStrike" spc="-1" dirty="0" smtClean="0">
                <a:solidFill>
                  <a:srgbClr val="9F2936"/>
                </a:solidFill>
                <a:latin typeface="Arial"/>
                <a:ea typeface="Times New Roman"/>
              </a:rPr>
              <a:t>2026-2028 </a:t>
            </a:r>
            <a:r>
              <a:rPr lang="ru-RU" sz="1600" b="1" strike="noStrike" spc="-1" dirty="0">
                <a:solidFill>
                  <a:srgbClr val="9F2936"/>
                </a:solidFill>
                <a:latin typeface="Arial"/>
                <a:ea typeface="Times New Roman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285480" y="2421000"/>
            <a:ext cx="3211920" cy="223128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Arial"/>
                <a:ea typeface="DejaVu Sans"/>
              </a:rPr>
              <a:t>Сохранение и развитие профессиональных искусств, традиционной народной культуры, народного самодеятельного творчества и обеспечение доступа населения к информационным ресурсам</a:t>
            </a:r>
            <a:endParaRPr lang="ru-RU" sz="1200" b="0" strike="noStrike" spc="-1">
              <a:latin typeface="Arial"/>
            </a:endParaRPr>
          </a:p>
        </p:txBody>
      </p:sp>
      <p:graphicFrame>
        <p:nvGraphicFramePr>
          <p:cNvPr id="317" name="Диаграмма 4"/>
          <p:cNvGraphicFramePr/>
          <p:nvPr>
            <p:extLst>
              <p:ext uri="{D42A27DB-BD31-4B8C-83A1-F6EECF244321}">
                <p14:modId xmlns:p14="http://schemas.microsoft.com/office/powerpoint/2010/main" val="2732051053"/>
              </p:ext>
            </p:extLst>
          </p:nvPr>
        </p:nvGraphicFramePr>
        <p:xfrm>
          <a:off x="3636000" y="1556640"/>
          <a:ext cx="5184360" cy="38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99969" y="5402881"/>
            <a:ext cx="2985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   2025               2026              2027              2028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98731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03225" y="188913"/>
            <a:ext cx="8391525" cy="8175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Муниципальная программа «Основные направления развития физической культуры и спорта, молодежной политики в </a:t>
            </a:r>
            <a:r>
              <a:rPr lang="ru-RU" sz="1600" b="1" spc="-1" dirty="0" err="1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округе на 2026-2028 годы»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6" name="Table 2"/>
          <p:cNvGraphicFramePr/>
          <p:nvPr/>
        </p:nvGraphicFramePr>
        <p:xfrm>
          <a:off x="493713" y="1008063"/>
          <a:ext cx="8212137" cy="2671763"/>
        </p:xfrm>
        <a:graphic>
          <a:graphicData uri="http://schemas.openxmlformats.org/drawingml/2006/table">
            <a:tbl>
              <a:tblPr/>
              <a:tblGrid>
                <a:gridCol w="3538671"/>
                <a:gridCol w="1279884"/>
                <a:gridCol w="1131914"/>
                <a:gridCol w="1130474"/>
                <a:gridCol w="1131194"/>
              </a:tblGrid>
              <a:tr h="424326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Направления расходов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Финансовые затраты на реализацию программы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(тыс. рублей)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L="91446" marR="91446" marT="45708" marB="45708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3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 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ru-RU" sz="1100" b="1" strike="noStrike" spc="-1" dirty="0" err="1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справочно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2027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2028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449880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ВСЕГО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 том числе на: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548 854,4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546 991,4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555  599,8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569 592,8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707931">
                <a:tc>
                  <a:txBody>
                    <a:bodyPr/>
                    <a:lstStyle/>
                    <a:p>
                      <a:pPr marL="257040" indent="-16812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организацию  физкультурно-оздоровительной работы, проведение и участие в спортивных мероприятиях различных уровней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455 070,6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449 767,0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463 306,3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475 790,0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  <a:tr h="706491">
                <a:tc>
                  <a:txBody>
                    <a:bodyPr/>
                    <a:lstStyle/>
                    <a:p>
                      <a:pPr marL="257040" indent="-16812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развитие творческого, спортивного, патриотического и интеллектуального потенциала детей и молодежи, дополнительное образование детей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91</a:t>
                      </a:r>
                      <a:r>
                        <a:rPr lang="ru-RU" sz="1200" b="1" strike="noStrike" kern="1200" spc="-1" baseline="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 783,8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97 224,4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92 293,5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2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  <a:cs typeface="+mn-cs"/>
                        </a:rPr>
                        <a:t>93 802,8</a:t>
                      </a:r>
                      <a:endParaRPr lang="ru-RU" sz="12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  <a:ea typeface="Microsoft YaHei"/>
                        <a:cs typeface="+mn-cs"/>
                      </a:endParaRPr>
                    </a:p>
                  </a:txBody>
                  <a:tcPr marL="38162" marR="38162" marT="45708" marB="45708">
                    <a:lnL w="5760">
                      <a:solidFill>
                        <a:srgbClr val="000000"/>
                      </a:solidFill>
                    </a:lnL>
                    <a:lnR w="5760">
                      <a:solidFill>
                        <a:srgbClr val="000000"/>
                      </a:solidFill>
                    </a:lnR>
                    <a:lnT w="5760">
                      <a:solidFill>
                        <a:srgbClr val="000000"/>
                      </a:solidFill>
                    </a:lnT>
                    <a:lnB w="576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47" name="CustomShape 3"/>
          <p:cNvSpPr/>
          <p:nvPr/>
        </p:nvSpPr>
        <p:spPr>
          <a:xfrm>
            <a:off x="5940425" y="3789363"/>
            <a:ext cx="3046413" cy="2301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Реализация программы направлена на развитие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 dirty="0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молодежной политики,  физической культуры и спорта в </a:t>
            </a:r>
            <a:r>
              <a:rPr lang="ru-RU" sz="1400" b="1" spc="-1" dirty="0" err="1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Уватском</a:t>
            </a:r>
            <a:r>
              <a:rPr lang="ru-RU" sz="1400" b="1" spc="-1" dirty="0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</a:t>
            </a:r>
            <a:r>
              <a:rPr lang="ru-RU" sz="1400" b="1" spc="-1">
                <a:solidFill>
                  <a:srgbClr val="C3260C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муниципальном округе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3115" name="Диаграмма 5"/>
          <p:cNvGraphicFramePr>
            <a:graphicFrameLocks/>
          </p:cNvGraphicFramePr>
          <p:nvPr/>
        </p:nvGraphicFramePr>
        <p:xfrm>
          <a:off x="555625" y="3594100"/>
          <a:ext cx="4641850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Диаграмма" r:id="rId5" imgW="4645555" imgH="2883658" progId="Excel.Chart.8">
                  <p:embed/>
                </p:oleObj>
              </mc:Choice>
              <mc:Fallback>
                <p:oleObj name="Диаграмма" r:id="rId5" imgW="4645555" imgH="2883658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3594100"/>
                        <a:ext cx="4641850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77059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328613" y="260350"/>
            <a:ext cx="8416925" cy="10620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Показатели реализации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муниципальной программы «Основные направления развития физической культуры, спорта и молодежной политики в </a:t>
            </a:r>
            <a:r>
              <a:rPr lang="ru-RU" sz="1600" b="1" spc="-1" dirty="0" err="1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191D34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округе на 2026-2028 годы»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539750" y="4652963"/>
            <a:ext cx="3309938" cy="7286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FF0000"/>
                </a:solidFill>
              </a:rPr>
              <a:t>Охват детей в возрасте от 5 до 18 лет программами дополнительного образования, %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4537075" y="4652963"/>
            <a:ext cx="4137025" cy="7286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 dirty="0">
                <a:solidFill>
                  <a:srgbClr val="FF0000"/>
                </a:solidFill>
              </a:rPr>
              <a:t>Доля граждан Уватского муниципального </a:t>
            </a:r>
            <a:r>
              <a:rPr lang="ru-RU" altLang="ru-RU" sz="1400" b="1" dirty="0" smtClean="0">
                <a:solidFill>
                  <a:srgbClr val="FF0000"/>
                </a:solidFill>
              </a:rPr>
              <a:t>округа, </a:t>
            </a:r>
            <a:r>
              <a:rPr lang="ru-RU" altLang="ru-RU" sz="1400" b="1" dirty="0">
                <a:solidFill>
                  <a:srgbClr val="FF0000"/>
                </a:solidFill>
              </a:rPr>
              <a:t>систематически занимающихся физической культурой и спортом, %</a:t>
            </a:r>
            <a:endParaRPr lang="ru-RU" altLang="ru-RU" dirty="0">
              <a:solidFill>
                <a:srgbClr val="000000"/>
              </a:solidFill>
            </a:endParaRPr>
          </a:p>
        </p:txBody>
      </p:sp>
      <p:graphicFrame>
        <p:nvGraphicFramePr>
          <p:cNvPr id="4101" name="Диаграмма 6"/>
          <p:cNvGraphicFramePr>
            <a:graphicFrameLocks/>
          </p:cNvGraphicFramePr>
          <p:nvPr/>
        </p:nvGraphicFramePr>
        <p:xfrm>
          <a:off x="633413" y="1319213"/>
          <a:ext cx="3783012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2" name="Диаграмма" r:id="rId4" imgW="3802391" imgH="3390984" progId="Excel.Chart.8">
                  <p:embed/>
                </p:oleObj>
              </mc:Choice>
              <mc:Fallback>
                <p:oleObj name="Диаграмма" r:id="rId4" imgW="3802391" imgH="339098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1319213"/>
                        <a:ext cx="3783012" cy="337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Диаграмма 10"/>
          <p:cNvGraphicFramePr>
            <a:graphicFrameLocks/>
          </p:cNvGraphicFramePr>
          <p:nvPr/>
        </p:nvGraphicFramePr>
        <p:xfrm>
          <a:off x="5008563" y="1350963"/>
          <a:ext cx="3179762" cy="337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3" name="Диаграмма" r:id="rId6" imgW="3208099" imgH="3299400" progId="Excel.Chart.8">
                  <p:embed/>
                </p:oleObj>
              </mc:Choice>
              <mc:Fallback>
                <p:oleObj name="Диаграмма" r:id="rId6" imgW="3208099" imgH="329940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8563" y="1350963"/>
                        <a:ext cx="3179762" cy="337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0064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83" y="826815"/>
            <a:ext cx="82438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845007"/>
              </p:ext>
            </p:extLst>
          </p:nvPr>
        </p:nvGraphicFramePr>
        <p:xfrm>
          <a:off x="377758" y="1340768"/>
          <a:ext cx="8424936" cy="5224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6290"/>
                <a:gridCol w="1296144"/>
                <a:gridCol w="1224136"/>
                <a:gridCol w="1278366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723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3247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Социальное обслуживание населения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71 798,0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73 848,0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75 816,0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Обеспечение предоставления гражданам субсидий на оплату жилых помещений и коммунальных услуг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Предоставление гражданам субсидий на оплату жилых помещений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 коммунальных услуг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3 077,0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3 305,0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3 489,0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поддержка отдельных категорий граждан в отношении проезда на транспорте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1 820,70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1 893,54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1 969,28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поддержка отдельных категорий граждан в отношении газификации жилых домов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3432,0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2 496,0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2 340,0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Социальная поддержка многодетным семьям (технологические присоединения)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388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Средства местного бюджета: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8 114,49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1 000,27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1 031,67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</a:t>
                      </a:r>
                      <a:r>
                        <a:rPr lang="ru-RU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1. Обеспечение социальной защищенности отдельных категорий граждан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7 007,49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1 000,27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1 031,67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 2. Обеспечение защиты прав и интересов семей и детей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1 107,0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Arial" pitchFamily="34" charset="0"/>
                          <a:cs typeface="Arial" pitchFamily="34" charset="0"/>
                        </a:rPr>
                        <a:t>Задача 3. Повышение эффективности информационного обеспечения социальной</a:t>
                      </a:r>
                      <a:r>
                        <a:rPr lang="ru-RU" sz="1200" i="1" baseline="0" dirty="0" smtClean="0">
                          <a:latin typeface="Arial" pitchFamily="34" charset="0"/>
                          <a:cs typeface="Arial" pitchFamily="34" charset="0"/>
                        </a:rPr>
                        <a:t> поддержки населения</a:t>
                      </a:r>
                      <a:endParaRPr lang="ru-RU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8415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Всего по программе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88 518,2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82 828,8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84 </a:t>
                      </a:r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941,9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118929"/>
            <a:ext cx="790733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«Социальная поддержка населения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Уватского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округа на 2026-2028 годы»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79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43" y="1214439"/>
            <a:ext cx="824388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«Обеспечение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безбарьерной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среды жизнедеятельности и социальной интеграции инвалидов в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Уватском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муниципальном округе» на 2026-2028 годы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586274"/>
              </p:ext>
            </p:extLst>
          </p:nvPr>
        </p:nvGraphicFramePr>
        <p:xfrm>
          <a:off x="629517" y="2996952"/>
          <a:ext cx="8208913" cy="3244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3521"/>
                <a:gridCol w="1296144"/>
                <a:gridCol w="1152128"/>
                <a:gridCol w="1207120"/>
              </a:tblGrid>
              <a:tr h="453346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Общий объем финансирования муниципальной программы, тыс.руб.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075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5334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спортивно-массовых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и физкультурно-оздоровительных мероприятий районного и областного значения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800,0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800,0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" pitchFamily="34" charset="0"/>
                          <a:cs typeface="Arial" pitchFamily="34" charset="0"/>
                        </a:rPr>
                        <a:t>800,0</a:t>
                      </a:r>
                      <a:endParaRPr lang="ru-RU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537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Новогодней ёлки для инвалидов, детей-инвалидов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91,2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5892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Организация и проведение районного фестиваля творчества инвалидов</a:t>
                      </a:r>
                      <a:r>
                        <a:rPr lang="ru-RU" sz="1200" baseline="0" dirty="0" smtClean="0">
                          <a:latin typeface="Arial" pitchFamily="34" charset="0"/>
                          <a:cs typeface="Arial" pitchFamily="34" charset="0"/>
                        </a:rPr>
                        <a:t> «Добру и пониманию путь открыт»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16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itchFamily="34" charset="0"/>
                          <a:cs typeface="Arial" pitchFamily="34" charset="0"/>
                        </a:rPr>
                        <a:t>Фестиваль творчества детей-инвалидов «Будущее для всех»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110,0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0" dirty="0" smtClean="0"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Всего по программе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001,2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800,0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itchFamily="34" charset="0"/>
                          <a:cs typeface="Arial" pitchFamily="34" charset="0"/>
                        </a:rPr>
                        <a:t>800,0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17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smtClean="0">
                <a:solidFill>
                  <a:prstClr val="black"/>
                </a:solidFill>
                <a:cs typeface="Times New Roman" pitchFamily="18" charset="0"/>
              </a:rPr>
              <a:t>: </a:t>
            </a:r>
            <a:endParaRPr lang="ru-RU" altLang="ru-RU" sz="600" smtClean="0">
              <a:solidFill>
                <a:prstClr val="black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8" name="Text Box 47"/>
          <p:cNvSpPr txBox="1">
            <a:spLocks noChangeArrowheads="1"/>
          </p:cNvSpPr>
          <p:nvPr/>
        </p:nvSpPr>
        <p:spPr bwMode="auto">
          <a:xfrm>
            <a:off x="594518" y="198822"/>
            <a:ext cx="7921625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жилищно-коммунального хозяйства Уватского муниципального округа» на 2026-2028 годы</a:t>
            </a:r>
          </a:p>
        </p:txBody>
      </p:sp>
      <p:sp>
        <p:nvSpPr>
          <p:cNvPr id="52231" name="Text Box 453"/>
          <p:cNvSpPr txBox="1">
            <a:spLocks noChangeArrowheads="1"/>
          </p:cNvSpPr>
          <p:nvPr/>
        </p:nvSpPr>
        <p:spPr bwMode="auto">
          <a:xfrm>
            <a:off x="2843808" y="2653095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6600"/>
                </a:solidFill>
                <a:latin typeface="Arial" charset="0"/>
              </a:rPr>
              <a:t>Перечень мероприятий программы:</a:t>
            </a:r>
          </a:p>
        </p:txBody>
      </p:sp>
      <p:pic>
        <p:nvPicPr>
          <p:cNvPr id="15476" name="Рисунок 9" descr="358778_vie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44058"/>
            <a:ext cx="2160588" cy="136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0" descr="133636766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15415_504x295_dc4e0fbd063fd3d5e43190d3391d6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28634" y="1164124"/>
            <a:ext cx="2304256" cy="14012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6325" y="991446"/>
            <a:ext cx="3900850" cy="1746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задачи Программы:</a:t>
            </a:r>
            <a:endParaRPr lang="ru-RU" sz="14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1.Развитие конкуренции на рынке жилищно-коммунальных услуг;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2.Обеспечение благоустройства территорий Уватского муниципального </a:t>
            </a:r>
            <a:r>
              <a:rPr lang="ru-RU" sz="8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округа;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3.Развитие новых форм управления жилищным фондом и обеспечение его сохранности;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4.Повышение качества предоставляемых коммунальных услуг;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850" b="1" dirty="0">
                <a:latin typeface="Arial" panose="020B0604020202020204" pitchFamily="34" charset="0"/>
                <a:cs typeface="Arial" panose="020B0604020202020204" pitchFamily="34" charset="0"/>
              </a:rPr>
              <a:t>5.Устойчивое функционирование муниципальных предприятий жилищно-коммунального хозяйства, обеспечивающих предоставление бесперебойного и качественного теплоснабжения, водоснабжения и водоотведения на территории Уватского муниципального </a:t>
            </a:r>
            <a:r>
              <a:rPr lang="ru-RU" sz="85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округа.</a:t>
            </a:r>
            <a:endParaRPr lang="ru-RU" sz="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92778"/>
              </p:ext>
            </p:extLst>
          </p:nvPr>
        </p:nvGraphicFramePr>
        <p:xfrm>
          <a:off x="335077" y="2945485"/>
          <a:ext cx="8497812" cy="3682208"/>
        </p:xfrm>
        <a:graphic>
          <a:graphicData uri="http://schemas.openxmlformats.org/drawingml/2006/table">
            <a:tbl>
              <a:tblPr/>
              <a:tblGrid>
                <a:gridCol w="742289">
                  <a:extLst>
                    <a:ext uri="{9D8B030D-6E8A-4147-A177-3AD203B41FA5}">
                      <a16:colId xmlns="" xmlns:a16="http://schemas.microsoft.com/office/drawing/2014/main" val="1320996221"/>
                    </a:ext>
                  </a:extLst>
                </a:gridCol>
                <a:gridCol w="4775861">
                  <a:extLst>
                    <a:ext uri="{9D8B030D-6E8A-4147-A177-3AD203B41FA5}">
                      <a16:colId xmlns="" xmlns:a16="http://schemas.microsoft.com/office/drawing/2014/main" val="2553925225"/>
                    </a:ext>
                  </a:extLst>
                </a:gridCol>
                <a:gridCol w="745791">
                  <a:extLst>
                    <a:ext uri="{9D8B030D-6E8A-4147-A177-3AD203B41FA5}">
                      <a16:colId xmlns="" xmlns:a16="http://schemas.microsoft.com/office/drawing/2014/main" val="3940613527"/>
                    </a:ext>
                  </a:extLst>
                </a:gridCol>
                <a:gridCol w="745791">
                  <a:extLst>
                    <a:ext uri="{9D8B030D-6E8A-4147-A177-3AD203B41FA5}">
                      <a16:colId xmlns="" xmlns:a16="http://schemas.microsoft.com/office/drawing/2014/main" val="4156138605"/>
                    </a:ext>
                  </a:extLst>
                </a:gridCol>
                <a:gridCol w="742289">
                  <a:extLst>
                    <a:ext uri="{9D8B030D-6E8A-4147-A177-3AD203B41FA5}">
                      <a16:colId xmlns="" xmlns:a16="http://schemas.microsoft.com/office/drawing/2014/main" val="2065423737"/>
                    </a:ext>
                  </a:extLst>
                </a:gridCol>
                <a:gridCol w="745791">
                  <a:extLst>
                    <a:ext uri="{9D8B030D-6E8A-4147-A177-3AD203B41FA5}">
                      <a16:colId xmlns="" xmlns:a16="http://schemas.microsoft.com/office/drawing/2014/main" val="3788636826"/>
                    </a:ext>
                  </a:extLst>
                </a:gridCol>
              </a:tblGrid>
              <a:tr h="18120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№п/п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мероприятия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(план)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Объемы финансирования программы, тыс.руб.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11755962"/>
                  </a:ext>
                </a:extLst>
              </a:tr>
              <a:tr h="1269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 год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2027 год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2028 год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31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91037213"/>
                  </a:ext>
                </a:extLst>
              </a:tr>
              <a:tr h="1269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9399717"/>
                  </a:ext>
                </a:extLst>
              </a:tr>
              <a:tr h="4925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содержание МКУ, созданного в целях обеспечения реализации полномочий ОМС Тюменской области в сфере муниципального хозяйства, в том числе в сфере ЖКХ, благоустройства, содержания и ремонта объектов муниципальной собственности, инженерной инфраструктуры, дорожного хозяйства и иных мероприятий по жизнеобеспечению в Уватском муниципальном районе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21 317,8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21 682,8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22 528,6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23 360,2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175575"/>
                  </a:ext>
                </a:extLst>
              </a:tr>
              <a:tr h="1812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Мероприятия по улучшению материально-технической базы, приобретению имущества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3804524"/>
                  </a:ext>
                </a:extLst>
              </a:tr>
              <a:tr h="2483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Обеспечение реализации мероприятий по повышению комфортности проживания граждан (приобретение двух тракторов)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5 650,0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7910650"/>
                  </a:ext>
                </a:extLst>
              </a:tr>
              <a:tr h="2648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Уменьшение количества несанкционированных свалок отходов (мероприятия, направленные на рекультивацию и ликвидацию свалок отходов)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7 613,1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32107000"/>
                  </a:ext>
                </a:extLst>
              </a:tr>
              <a:tr h="288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Уменьшение количества несанкционированных свалок отходов (ликвидация свалки отходов в п.Туртас)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142 435,8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4807728"/>
                  </a:ext>
                </a:extLst>
              </a:tr>
              <a:tr h="1812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реализацию плана природоохранных мероприятий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21 762,3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3 323,0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3 323,0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3 323,0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87228"/>
                  </a:ext>
                </a:extLst>
              </a:tr>
              <a:tr h="1812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Проведение капитального ремонта муниципального жилого фонда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1 779,8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6 358,1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6 063,0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6 063,0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7276509"/>
                  </a:ext>
                </a:extLst>
              </a:tr>
              <a:tr h="3697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Уплата взносов на капитальный ремонт общего имущества в многоквартирных домах органами местного самоуправления в НО «Фонд капитального ремонта Тюменской области», как собственниками помещений в многоквартирных домах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2 437,2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3 940,0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3 940,0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3 940,0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5965035"/>
                  </a:ext>
                </a:extLst>
              </a:tr>
              <a:tr h="1812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Мероприятия в области коммунального хозяйства 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831,7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21388460"/>
                  </a:ext>
                </a:extLst>
              </a:tr>
              <a:tr h="4274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Обеспечение выполнения мероприятий по капитальному ремонту, строительству, реконструкции объектов коммунального назначения и благоустройства (установка блочной станции подготовки питьевой воды в п.Першино Уватского района)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34 994,1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8038877"/>
                  </a:ext>
                </a:extLst>
              </a:tr>
              <a:tr h="2741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устойчивости и эффективности работы инженерных систем и приведению их в техническое исправное состояние)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25 684,4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41 502,0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43 328,0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45 191,0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F2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38172"/>
                  </a:ext>
                </a:extLst>
              </a:tr>
              <a:tr h="1269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Всего: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264 709,2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78 105,9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80 482,6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83 177,2</a:t>
                      </a:r>
                    </a:p>
                  </a:txBody>
                  <a:tcPr marL="4878" marR="4878" marT="487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9C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0632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236869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907704" y="260648"/>
            <a:ext cx="5569537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 Программы осуществляется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помощью основных показателей</a:t>
            </a:r>
          </a:p>
        </p:txBody>
      </p:sp>
      <p:sp>
        <p:nvSpPr>
          <p:cNvPr id="16388" name="Text Box 1725"/>
          <p:cNvSpPr txBox="1">
            <a:spLocks noChangeArrowheads="1"/>
          </p:cNvSpPr>
          <p:nvPr/>
        </p:nvSpPr>
        <p:spPr bwMode="auto">
          <a:xfrm>
            <a:off x="323528" y="5988477"/>
            <a:ext cx="8561387" cy="71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altLang="ru-RU" sz="1300" b="1" dirty="0" smtClean="0">
                <a:solidFill>
                  <a:srgbClr val="0000CC"/>
                </a:solidFill>
              </a:rPr>
              <a:t>Реализация программы направлена </a:t>
            </a:r>
            <a:r>
              <a:rPr lang="ru-RU" altLang="ru-RU" sz="1300" b="1" dirty="0" smtClean="0">
                <a:solidFill>
                  <a:srgbClr val="0000CC"/>
                </a:solidFill>
                <a:latin typeface="Arial"/>
                <a:cs typeface="Times New Roman"/>
              </a:rPr>
              <a:t>у</a:t>
            </a:r>
            <a:r>
              <a:rPr lang="ru-RU" sz="1300" b="1" dirty="0" smtClean="0">
                <a:solidFill>
                  <a:srgbClr val="0000CC"/>
                </a:solidFill>
                <a:latin typeface="Arial"/>
                <a:ea typeface="Times New Roman"/>
                <a:cs typeface="Times New Roman"/>
              </a:rPr>
              <a:t>довлетворение потребностей населения в качественных жилищно-коммунальных услугах и формирование политики по созданию условий для управления собственниками жилищным фондом</a:t>
            </a:r>
            <a:endParaRPr lang="ru-RU" sz="1300" dirty="0">
              <a:solidFill>
                <a:srgbClr val="0000CC"/>
              </a:solidFill>
              <a:latin typeface="Arial"/>
              <a:ea typeface="Times New Roman"/>
              <a:cs typeface="Times New Roman"/>
            </a:endParaRPr>
          </a:p>
        </p:txBody>
      </p:sp>
      <p:pic>
        <p:nvPicPr>
          <p:cNvPr id="6" name="Рисунок 10" descr="133636766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541304"/>
              </p:ext>
            </p:extLst>
          </p:nvPr>
        </p:nvGraphicFramePr>
        <p:xfrm>
          <a:off x="355041" y="845420"/>
          <a:ext cx="8529874" cy="5117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551">
                  <a:extLst>
                    <a:ext uri="{9D8B030D-6E8A-4147-A177-3AD203B41FA5}">
                      <a16:colId xmlns="" xmlns:a16="http://schemas.microsoft.com/office/drawing/2014/main" val="3354603211"/>
                    </a:ext>
                  </a:extLst>
                </a:gridCol>
                <a:gridCol w="4896544">
                  <a:extLst>
                    <a:ext uri="{9D8B030D-6E8A-4147-A177-3AD203B41FA5}">
                      <a16:colId xmlns="" xmlns:a16="http://schemas.microsoft.com/office/drawing/2014/main" val="75342929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391494835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37545565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342540229"/>
                    </a:ext>
                  </a:extLst>
                </a:gridCol>
                <a:gridCol w="712515">
                  <a:extLst>
                    <a:ext uri="{9D8B030D-6E8A-4147-A177-3AD203B41FA5}">
                      <a16:colId xmlns="" xmlns:a16="http://schemas.microsoft.com/office/drawing/2014/main" val="3153757146"/>
                    </a:ext>
                  </a:extLst>
                </a:gridCol>
              </a:tblGrid>
              <a:tr h="27341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 показателей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8300147"/>
                  </a:ext>
                </a:extLst>
              </a:tr>
              <a:tr h="288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(оценка)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5922105"/>
                  </a:ext>
                </a:extLst>
              </a:tr>
              <a:tr h="1301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организаций коммунального комплекса, осуществляющих производство товаров, оказание услуг по водо-, тепло-, газо-, электроснабжению, водоотведению, очистке сточных вод, утилизации (захоронению) твердых коммунальных отходов и использующих объекты коммунальной инфраструктуры на праве частной собственности, по договору аренды или концессии, участие субъекта Российской Федерации или (муниципального </a:t>
                      </a:r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округа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уставном капитале которых составляет не более 25 %, в общем числе организаций коммунального комплекса, осуществляющих свою деятельность на территории муниципального </a:t>
                      </a:r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округа,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2569271"/>
                  </a:ext>
                </a:extLst>
              </a:tr>
              <a:tr h="352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обустройства контейнерных площадок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59,1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74,5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87,0</a:t>
                      </a:r>
                      <a:endParaRPr lang="ru-RU" sz="9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71432647"/>
                  </a:ext>
                </a:extLst>
              </a:tr>
              <a:tr h="511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общей площади многоквартирных домов, в отношении которых проведен капитальный ремонт в установленный срок в рамках реализации региональной программы капитального ремонта,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2,3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97763627"/>
                  </a:ext>
                </a:extLst>
              </a:tr>
              <a:tr h="4229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площади жилых помещений в </a:t>
                      </a:r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населенных </a:t>
                      </a:r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пунктах, оборудованной всеми видами благоустройства,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59,0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59,8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60,5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3506341"/>
                  </a:ext>
                </a:extLst>
              </a:tr>
              <a:tr h="815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многоквартирных домов, в которых собственники помещений выбрали и реализуют один из способов управления многоквартирными домами, в общем числе многоквартирных домов, в которых собственники помещений должны выбрать способ управления данными домами,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54,5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58,0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60,2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63,6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3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53909725"/>
                  </a:ext>
                </a:extLst>
              </a:tr>
              <a:tr h="237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водопроводной сети,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94184"/>
                  </a:ext>
                </a:extLst>
              </a:tr>
              <a:tr h="2377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канализационной сети,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03133330"/>
                  </a:ext>
                </a:extLst>
              </a:tr>
              <a:tr h="2600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сети теплоснабжения, нуждающейся в замене,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5080164"/>
                  </a:ext>
                </a:extLst>
              </a:tr>
              <a:tr h="1188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Надежное и бесперебойное теплоснабжение потребителей Уватского муниципального округа в отопительном сезоне (количество прекращений подачи тепловой энергии котельной)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74" marR="4874" marT="4874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311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43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263920" y="205915"/>
            <a:ext cx="8724616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Муниципальная программа </a:t>
            </a:r>
            <a:r>
              <a:rPr lang="ru-RU" sz="1600" b="1" dirty="0"/>
              <a:t>«Переселение граждан из непригодных для проживания жилых помещений и многоквартирных домов, признанных аварийными и подлежащими сносу в </a:t>
            </a:r>
            <a:r>
              <a:rPr lang="ru-RU" sz="1600" b="1" dirty="0" err="1"/>
              <a:t>Уватском</a:t>
            </a:r>
            <a:r>
              <a:rPr lang="ru-RU" sz="1600" b="1" dirty="0"/>
              <a:t> муниципальном округе» на 2026-2028 </a:t>
            </a:r>
            <a:r>
              <a:rPr lang="ru-RU" sz="1600" b="1" dirty="0" smtClean="0"/>
              <a:t>годы</a:t>
            </a:r>
            <a:endParaRPr lang="ru-RU" sz="1600" b="1" dirty="0"/>
          </a:p>
        </p:txBody>
      </p:sp>
      <p:graphicFrame>
        <p:nvGraphicFramePr>
          <p:cNvPr id="144" name="Table 2"/>
          <p:cNvGraphicFramePr/>
          <p:nvPr>
            <p:extLst>
              <p:ext uri="{D42A27DB-BD31-4B8C-83A1-F6EECF244321}">
                <p14:modId xmlns:p14="http://schemas.microsoft.com/office/powerpoint/2010/main" val="3908855841"/>
              </p:ext>
            </p:extLst>
          </p:nvPr>
        </p:nvGraphicFramePr>
        <p:xfrm>
          <a:off x="851239" y="1786092"/>
          <a:ext cx="7533041" cy="3526724"/>
        </p:xfrm>
        <a:graphic>
          <a:graphicData uri="http://schemas.openxmlformats.org/drawingml/2006/table">
            <a:tbl>
              <a:tblPr/>
              <a:tblGrid>
                <a:gridCol w="345552"/>
                <a:gridCol w="2594468"/>
                <a:gridCol w="824459"/>
                <a:gridCol w="1004143"/>
                <a:gridCol w="967547"/>
                <a:gridCol w="898436"/>
                <a:gridCol w="898436"/>
              </a:tblGrid>
              <a:tr h="40700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№ п/п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Наименования показателя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Единица </a:t>
                      </a:r>
                      <a:r>
                        <a:rPr lang="ru-RU" sz="1200" b="1" strike="noStrike" spc="-1" dirty="0" err="1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измере-ния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Базовое значение </a:t>
                      </a:r>
                      <a:r>
                        <a:rPr lang="ru-RU" sz="1200" b="1" strike="noStrike" spc="-1" dirty="0" err="1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показате</a:t>
                      </a: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-ля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(2025 год)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Значение показателей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</a:tr>
              <a:tr h="836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2026 год (план)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2027 год (план)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2028 год (план)</a:t>
                      </a:r>
                      <a:endParaRPr lang="ru-RU" sz="1200" b="0" strike="noStrike" spc="-1" dirty="0" smtClean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67C8"/>
                    </a:solidFill>
                  </a:tcPr>
                </a:tc>
              </a:tr>
              <a:tr h="13994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площади снесенных аварийных домов в общей площади признанных непригодными и аварийными домов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1,2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70,7</a:t>
                      </a: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77,6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100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8838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Доля аварийного жилья в общем жилищном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фонде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%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2,5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2,4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2,2</a:t>
                      </a: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latin typeface="Arial"/>
                        </a:rPr>
                        <a:t>0</a:t>
                      </a:r>
                    </a:p>
                  </a:txBody>
                  <a:tcPr marL="68400" marR="68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</a:tbl>
          </a:graphicData>
        </a:graphic>
      </p:graphicFrame>
      <p:sp>
        <p:nvSpPr>
          <p:cNvPr id="145" name="CustomShape 3"/>
          <p:cNvSpPr/>
          <p:nvPr/>
        </p:nvSpPr>
        <p:spPr>
          <a:xfrm>
            <a:off x="414228" y="1412776"/>
            <a:ext cx="84240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182880" indent="-181800" algn="ctr">
              <a:lnSpc>
                <a:spcPct val="100000"/>
              </a:lnSpc>
              <a:spcBef>
                <a:spcPts val="261"/>
              </a:spcBef>
              <a:spcAft>
                <a:spcPts val="300"/>
              </a:spcAft>
            </a:pPr>
            <a:r>
              <a:rPr lang="ru-RU" sz="1300" b="1" strike="noStrike" spc="-1" dirty="0">
                <a:solidFill>
                  <a:srgbClr val="821A08"/>
                </a:solidFill>
                <a:latin typeface="Trebuchet MS"/>
                <a:ea typeface="DejaVu Sans"/>
              </a:rPr>
              <a:t>Оценка эффективности Программы будет осуществляться с применением следующих показателей: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06950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251640" y="116640"/>
            <a:ext cx="8568720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ru-RU" sz="1300" b="1" strike="noStrike" spc="-1" dirty="0">
                <a:solidFill>
                  <a:srgbClr val="191D34"/>
                </a:solidFill>
                <a:latin typeface="Arial"/>
              </a:rPr>
              <a:t>План мероприятий по реализации муниципальной программы </a:t>
            </a:r>
            <a:r>
              <a:rPr lang="ru-RU" sz="1400" b="1" dirty="0"/>
              <a:t>«Переселение граждан из непригодных для проживания жилых помещений и многоквартирных домов, признанных аварийными и подлежащими сносу в </a:t>
            </a:r>
            <a:r>
              <a:rPr lang="ru-RU" sz="1400" b="1" dirty="0" err="1"/>
              <a:t>Уватском</a:t>
            </a:r>
            <a:r>
              <a:rPr lang="ru-RU" sz="1400" b="1" dirty="0"/>
              <a:t> муниципальном округе» на 2026-2028 годы</a:t>
            </a:r>
          </a:p>
        </p:txBody>
      </p:sp>
      <p:sp>
        <p:nvSpPr>
          <p:cNvPr id="150" name="CustomShape 2"/>
          <p:cNvSpPr/>
          <p:nvPr/>
        </p:nvSpPr>
        <p:spPr>
          <a:xfrm>
            <a:off x="236840" y="6165304"/>
            <a:ext cx="8707680" cy="52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В результате реализации Программы прогнозируется снижение темпов роста непригодного для проживания жилищного фонда посредством ликвидации существующего </a:t>
            </a:r>
            <a:r>
              <a:rPr lang="ru-RU" sz="950" b="1" strike="noStrike" spc="-1">
                <a:solidFill>
                  <a:srgbClr val="191D34"/>
                </a:solidFill>
                <a:latin typeface="Arial"/>
              </a:rPr>
              <a:t>на </a:t>
            </a:r>
            <a:r>
              <a:rPr lang="ru-RU" sz="950" b="1" strike="noStrike" spc="-1" smtClean="0">
                <a:solidFill>
                  <a:srgbClr val="191D34"/>
                </a:solidFill>
                <a:latin typeface="Arial"/>
              </a:rPr>
              <a:t>01.01.2026 </a:t>
            </a: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жилищного фонда, признанного в установленном законодательством порядке непригодным для проживания или аварийным и подлежащим сносу</a:t>
            </a:r>
            <a:endParaRPr lang="ru-RU" sz="950" b="0" strike="noStrike" spc="-1" dirty="0">
              <a:latin typeface="Arial"/>
            </a:endParaRPr>
          </a:p>
        </p:txBody>
      </p:sp>
      <p:graphicFrame>
        <p:nvGraphicFramePr>
          <p:cNvPr id="5" name="Table 3"/>
          <p:cNvGraphicFramePr/>
          <p:nvPr>
            <p:extLst>
              <p:ext uri="{D42A27DB-BD31-4B8C-83A1-F6EECF244321}">
                <p14:modId xmlns:p14="http://schemas.microsoft.com/office/powerpoint/2010/main" val="2026751306"/>
              </p:ext>
            </p:extLst>
          </p:nvPr>
        </p:nvGraphicFramePr>
        <p:xfrm>
          <a:off x="162680" y="1196752"/>
          <a:ext cx="8856000" cy="4825298"/>
        </p:xfrm>
        <a:graphic>
          <a:graphicData uri="http://schemas.openxmlformats.org/drawingml/2006/table">
            <a:tbl>
              <a:tblPr/>
              <a:tblGrid>
                <a:gridCol w="5489440"/>
                <a:gridCol w="1224136"/>
                <a:gridCol w="1224136"/>
                <a:gridCol w="918288"/>
              </a:tblGrid>
              <a:tr h="55137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Финансовые затраты на реализацию программы (тыс. руб.)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18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 год </a:t>
                      </a: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8693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Цель - ликвидация многоквартирных домов, признанных в установленном порядке аварийными и подлежащими сносу или реконструкции, расположенных в </a:t>
                      </a:r>
                      <a:r>
                        <a:rPr lang="ru-RU" sz="1100" b="1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Уватском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 муниципальном округе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794">
                <a:tc gridSpan="4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Задача 1. Расселение аварийных многоквартирных домов </a:t>
                      </a:r>
                      <a:endParaRPr lang="ru-RU" sz="1100" b="1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1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Признание жилых помещений непригодными для проживания и многоквартирных домов аварийными и подлежащими сносу или реконструкции, оценка изымаемых жилых помещений, оценка и экспертиза жилых помещений, приобретенных для переселения граждан из аварийного жилищного фонда  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912,7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8642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(строительство) жилья и переселение граждан из аварийного и непригодного для проживания жилищного фонда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368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Консервация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жилых помещений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4077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Временная эксплуатация объектов, охрана объектов, экспертиза технического состояния, демонтаж, утилизация (ликвидация) объектов</a:t>
                      </a: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88794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latin typeface="Arial"/>
                          <a:ea typeface="Calibri"/>
                        </a:rPr>
                        <a:t>Задача 2. Снижение доли аварийного жилищного фонда в </a:t>
                      </a:r>
                      <a:r>
                        <a:rPr lang="ru-RU" sz="1100" b="1" strike="noStrike" spc="-1" dirty="0" err="1" smtClean="0">
                          <a:solidFill>
                            <a:srgbClr val="C00000"/>
                          </a:solidFill>
                          <a:latin typeface="Arial"/>
                          <a:ea typeface="Calibri"/>
                        </a:rPr>
                        <a:t>Уватском</a:t>
                      </a: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latin typeface="Arial"/>
                          <a:ea typeface="Calibri"/>
                        </a:rPr>
                        <a:t> муниципальном округе</a:t>
                      </a:r>
                      <a:endParaRPr lang="ru-RU" sz="1100" b="1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4454">
                <a:tc>
                  <a:txBody>
                    <a:bodyPr/>
                    <a:lstStyle/>
                    <a:p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Снос (реконструкция) аварийного и непригодного для проживания жилищного фонда, разработка проектов сноса расселенных домов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887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ИТОГО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5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912,7</a:t>
                      </a:r>
                      <a:endParaRPr lang="ru-RU" sz="1100" b="1" strike="noStrike" spc="-50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strike="noStrike" spc="-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0,00</a:t>
                      </a:r>
                      <a:endParaRPr lang="ru-RU" sz="1100" b="1" strike="noStrike" spc="-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4065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7620000" y="5688013"/>
            <a:ext cx="757238" cy="3603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2"/>
          <p:cNvSpPr/>
          <p:nvPr/>
        </p:nvSpPr>
        <p:spPr>
          <a:xfrm>
            <a:off x="539750" y="404813"/>
            <a:ext cx="7837488" cy="7175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Муниципальная программа «Основные направления развития туризма                                           в </a:t>
            </a:r>
            <a:r>
              <a:rPr lang="ru-RU" sz="1600" b="1" spc="-1" dirty="0" err="1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округе на 2026-2028 годы»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628775"/>
            <a:ext cx="2725738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7" name="Table 3"/>
          <p:cNvGraphicFramePr/>
          <p:nvPr/>
        </p:nvGraphicFramePr>
        <p:xfrm>
          <a:off x="3203575" y="1277938"/>
          <a:ext cx="4575176" cy="1517650"/>
        </p:xfrm>
        <a:graphic>
          <a:graphicData uri="http://schemas.openxmlformats.org/drawingml/2006/table">
            <a:tbl>
              <a:tblPr/>
              <a:tblGrid>
                <a:gridCol w="1143074"/>
                <a:gridCol w="1145594"/>
                <a:gridCol w="1143074"/>
                <a:gridCol w="1143434"/>
              </a:tblGrid>
              <a:tr h="567904">
                <a:tc gridSpan="4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Общий объем финансирования муниципальной программы, тыс. руб.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556388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2025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</a:t>
                      </a:r>
                      <a:r>
                        <a:rPr lang="ru-RU" sz="1200" b="0" strike="noStrike" spc="-1" dirty="0" err="1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справочно</a:t>
                      </a: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2026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2027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2028 </a:t>
                      </a:r>
                      <a:r>
                        <a:rPr lang="ru-RU" sz="1600" b="0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3EB"/>
                    </a:solidFill>
                  </a:tcPr>
                </a:tc>
              </a:tr>
              <a:tr h="393358"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735,0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500,0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500,0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6" marR="90006" marT="45706" marB="45706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  <p:sp>
        <p:nvSpPr>
          <p:cNvPr id="58" name="CustomShape 4"/>
          <p:cNvSpPr/>
          <p:nvPr/>
        </p:nvSpPr>
        <p:spPr>
          <a:xfrm>
            <a:off x="2700338" y="5688013"/>
            <a:ext cx="5873750" cy="515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 dirty="0">
                <a:solidFill>
                  <a:srgbClr val="0C779D"/>
                </a:solidFill>
              </a:rPr>
              <a:t>Количество прибывших российских / иностранных туристов и экскурсантов в </a:t>
            </a:r>
            <a:r>
              <a:rPr lang="ru-RU" altLang="ru-RU" sz="1400" b="1" dirty="0" err="1">
                <a:solidFill>
                  <a:srgbClr val="0C779D"/>
                </a:solidFill>
              </a:rPr>
              <a:t>Уватский</a:t>
            </a:r>
            <a:r>
              <a:rPr lang="ru-RU" altLang="ru-RU" sz="1400" b="1" dirty="0">
                <a:solidFill>
                  <a:srgbClr val="0C779D"/>
                </a:solidFill>
              </a:rPr>
              <a:t> муниципальный </a:t>
            </a:r>
            <a:r>
              <a:rPr lang="ru-RU" altLang="ru-RU" sz="1400" b="1" dirty="0" smtClean="0">
                <a:solidFill>
                  <a:srgbClr val="0C779D"/>
                </a:solidFill>
              </a:rPr>
              <a:t>округ </a:t>
            </a:r>
            <a:endParaRPr lang="ru-RU" altLang="ru-RU" dirty="0">
              <a:solidFill>
                <a:srgbClr val="000000"/>
              </a:solidFill>
            </a:endParaRPr>
          </a:p>
        </p:txBody>
      </p:sp>
      <p:graphicFrame>
        <p:nvGraphicFramePr>
          <p:cNvPr id="5145" name="Диаграмма 4"/>
          <p:cNvGraphicFramePr>
            <a:graphicFrameLocks/>
          </p:cNvGraphicFramePr>
          <p:nvPr/>
        </p:nvGraphicFramePr>
        <p:xfrm>
          <a:off x="3397250" y="2898775"/>
          <a:ext cx="4386263" cy="26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5" name="Диаграмма" r:id="rId5" imgW="4404464" imgH="2644056" progId="Excel.Chart.8">
                  <p:embed/>
                </p:oleObj>
              </mc:Choice>
              <mc:Fallback>
                <p:oleObj name="Диаграмма" r:id="rId5" imgW="4404464" imgH="2644056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0" y="2898775"/>
                        <a:ext cx="4386263" cy="262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83256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11"/>
          <p:cNvSpPr/>
          <p:nvPr/>
        </p:nvSpPr>
        <p:spPr>
          <a:xfrm>
            <a:off x="539640" y="441360"/>
            <a:ext cx="802296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191D34"/>
                </a:solidFill>
                <a:latin typeface="Arial"/>
              </a:rPr>
              <a:t>Муниципальная программа: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191D34"/>
                </a:solidFill>
                <a:latin typeface="Arial"/>
              </a:rPr>
              <a:t>«Развитие торговли в Уватском муниципальном округе на 2026-2028 годы»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6" name="Таблица 1"/>
          <p:cNvGraphicFramePr/>
          <p:nvPr>
            <p:extLst>
              <p:ext uri="{D42A27DB-BD31-4B8C-83A1-F6EECF244321}">
                <p14:modId xmlns:p14="http://schemas.microsoft.com/office/powerpoint/2010/main" val="3759757407"/>
              </p:ext>
            </p:extLst>
          </p:nvPr>
        </p:nvGraphicFramePr>
        <p:xfrm>
          <a:off x="323640" y="3898896"/>
          <a:ext cx="8568000" cy="2554440"/>
        </p:xfrm>
        <a:graphic>
          <a:graphicData uri="http://schemas.openxmlformats.org/drawingml/2006/table">
            <a:tbl>
              <a:tblPr/>
              <a:tblGrid>
                <a:gridCol w="3665520"/>
                <a:gridCol w="1126800"/>
                <a:gridCol w="943920"/>
                <a:gridCol w="943920"/>
                <a:gridCol w="943920"/>
                <a:gridCol w="943920"/>
              </a:tblGrid>
              <a:tr h="644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Показатель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Единица измерения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2025 год (оценка)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2026 год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2027 год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2028 год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</a:tr>
              <a:tr h="451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Оборот розничной торговли в расчете на душу населения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тыс.руб./чел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300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321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343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343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</a:tr>
              <a:tr h="6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Доля торговых объектов, расположенных на территории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округа,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внесенных в торговый реестр, в общем количестве таких объектов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93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94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94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</a:tr>
              <a:tr h="403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Обеспеченность населения  площадью стационарных торговых объектов (количеством)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252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252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252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252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</a:tr>
              <a:tr h="4088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Обеспеченность труднодоступных населенных пунктов товарами первой необходимости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%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56,3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56,3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56,3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56,3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D1F676"/>
                    </a:solidFill>
                  </a:tcPr>
                </a:tc>
              </a:tr>
            </a:tbl>
          </a:graphicData>
        </a:graphic>
      </p:graphicFrame>
      <p:sp>
        <p:nvSpPr>
          <p:cNvPr id="47" name="Прямоугольник 9"/>
          <p:cNvSpPr/>
          <p:nvPr/>
        </p:nvSpPr>
        <p:spPr>
          <a:xfrm>
            <a:off x="467640" y="3303360"/>
            <a:ext cx="806436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AD0101"/>
                </a:solidFill>
                <a:latin typeface="Arial"/>
              </a:rPr>
              <a:t>Оценка эффективности программы будет проводиться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AD0101"/>
                </a:solidFill>
                <a:latin typeface="Arial"/>
              </a:rPr>
              <a:t>с помощью целевых показателей: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Picture 6" descr="https://www.zelenograd.ru/img/e/6/0/e60f8a557b77d28ab6ad43c0a1b5dbb1.jpg"/>
          <p:cNvPicPr/>
          <p:nvPr/>
        </p:nvPicPr>
        <p:blipFill>
          <a:blip r:embed="rId2"/>
          <a:stretch/>
        </p:blipFill>
        <p:spPr>
          <a:xfrm>
            <a:off x="4641840" y="1065240"/>
            <a:ext cx="4250160" cy="2112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9" name="Диаграмма 5"/>
          <p:cNvGraphicFramePr/>
          <p:nvPr/>
        </p:nvGraphicFramePr>
        <p:xfrm>
          <a:off x="323640" y="1026000"/>
          <a:ext cx="4176000" cy="215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611323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2"/>
          <p:cNvSpPr/>
          <p:nvPr/>
        </p:nvSpPr>
        <p:spPr>
          <a:xfrm>
            <a:off x="611560" y="188640"/>
            <a:ext cx="806400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FF0000"/>
                </a:solidFill>
                <a:latin typeface="Arial"/>
              </a:rPr>
              <a:t>Перечень мероприятий к муниципальной программе 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FF0000"/>
                </a:solidFill>
                <a:latin typeface="Arial"/>
              </a:rPr>
              <a:t>«Развитие торговли в </a:t>
            </a:r>
            <a:r>
              <a:rPr lang="ru-RU" sz="1400" b="1" strike="noStrike" spc="-1" dirty="0" err="1">
                <a:solidFill>
                  <a:srgbClr val="FF0000"/>
                </a:solidFill>
                <a:latin typeface="Arial"/>
              </a:rPr>
              <a:t>Уватском</a:t>
            </a:r>
            <a:r>
              <a:rPr lang="ru-RU" sz="1400" b="1" strike="noStrike" spc="-1" dirty="0">
                <a:solidFill>
                  <a:srgbClr val="FF0000"/>
                </a:solidFill>
                <a:latin typeface="Arial"/>
              </a:rPr>
              <a:t> муниципальном округе на 2026-2028 годы»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1" name="Таблица 3"/>
          <p:cNvGraphicFramePr/>
          <p:nvPr>
            <p:extLst>
              <p:ext uri="{D42A27DB-BD31-4B8C-83A1-F6EECF244321}">
                <p14:modId xmlns:p14="http://schemas.microsoft.com/office/powerpoint/2010/main" val="1759104796"/>
              </p:ext>
            </p:extLst>
          </p:nvPr>
        </p:nvGraphicFramePr>
        <p:xfrm>
          <a:off x="287380" y="726652"/>
          <a:ext cx="8712360" cy="5647468"/>
        </p:xfrm>
        <a:graphic>
          <a:graphicData uri="http://schemas.openxmlformats.org/drawingml/2006/table">
            <a:tbl>
              <a:tblPr/>
              <a:tblGrid>
                <a:gridCol w="5824800"/>
                <a:gridCol w="988200"/>
                <a:gridCol w="911160"/>
                <a:gridCol w="988200"/>
              </a:tblGrid>
              <a:tr h="4302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70C0"/>
                          </a:solidFill>
                          <a:latin typeface="Arial"/>
                        </a:rPr>
                        <a:t>Наименование мероприятия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Финансовые затраты на реализацию программы (тыс. рублей)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98144">
                <a:tc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2026 год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2027 год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2028 год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</a:tr>
              <a:tr h="227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1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3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4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70C0"/>
                          </a:solidFill>
                          <a:latin typeface="Arial"/>
                        </a:rPr>
                        <a:t>5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</a:tr>
              <a:tr h="26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 Формирование и ведение торгового реестра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41,00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42,00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44,00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</a:tr>
              <a:tr h="686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Возмещение</a:t>
                      </a:r>
                      <a:r>
                        <a:rPr lang="en-US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части расходов по доставке товаров первой необходимости в труднодоступные населенные пункты (субвенция на поддержку труднодоступных территорий в части обеспечения населения товарами первой необходимости и бытовыми услугами)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124,9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124,9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124,9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</a:tr>
              <a:tr h="51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Осуществление мер по созданию и функционированию системы  информационного обеспечения  в сфере торговой деятельности на 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муниципальном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уровне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rowSpan="8"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Финансирование мероприятия осуществляется за счет расходов, предусмотренных на содержание органов местного самоуправления </a:t>
                      </a:r>
                      <a:r>
                        <a:rPr lang="ru-RU" sz="1100" b="1" strike="noStrike" spc="-1" dirty="0" err="1">
                          <a:solidFill>
                            <a:srgbClr val="000000"/>
                          </a:solidFill>
                          <a:latin typeface="Arial"/>
                        </a:rPr>
                        <a:t>Уватского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муниципального </a:t>
                      </a:r>
                      <a:r>
                        <a:rPr lang="ru-RU" sz="1100" b="1" strike="noStrike" spc="-1" smtClean="0">
                          <a:solidFill>
                            <a:srgbClr val="000000"/>
                          </a:solidFill>
                          <a:latin typeface="Arial"/>
                        </a:rPr>
                        <a:t>округа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rowSpan="8"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rowSpan="8" h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82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Информирование населения по актуальным вопросам защиты прав потребителей, размещенных на официальном сайте и в СМИ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4299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Подготовка предложений и замечаний к проектам федеральных, областных и муниципальных нормативных правовых актов в сфере торговли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2054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Проведение мониторинга цен на отдельные социально значимые товары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Разработка и актуализация схемы размещения нестационарных торговых объектов в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округе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54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Ежегодная актуализация дислокации торговых объектов, объектов общественного питания, объектов, оказывающих бытовые услуги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43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Организация и проведение ярмарок по реализации сельскохозяйственной продукции и продуктов питания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94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Актуализация и исполнение административных регламентов по предоставлению муниципальных услуг по вопросам регулирования потребительского рынка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 gridSpan="3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18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ИТОГО</a:t>
                      </a:r>
                      <a:endParaRPr lang="ru-RU" sz="11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8160" marR="3816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165,9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166,9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168,9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blipFill rotWithShape="0">
                      <a:blip r:embed="rId2"/>
                      <a:tile tx="0" ty="0" sx="100000" sy="100000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83084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8704756"/>
              </p:ext>
            </p:extLst>
          </p:nvPr>
        </p:nvGraphicFramePr>
        <p:xfrm>
          <a:off x="1187624" y="1556792"/>
          <a:ext cx="4322904" cy="3217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CustomShape 1"/>
          <p:cNvSpPr/>
          <p:nvPr/>
        </p:nvSpPr>
        <p:spPr>
          <a:xfrm>
            <a:off x="-62640" y="-55440"/>
            <a:ext cx="228600" cy="481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Verdana"/>
                <a:ea typeface="DejaVu Sans"/>
              </a:rPr>
              <a:t> </a:t>
            </a:r>
            <a:endParaRPr lang="ru-RU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55" name="CustomShape 2"/>
          <p:cNvSpPr/>
          <p:nvPr/>
        </p:nvSpPr>
        <p:spPr>
          <a:xfrm>
            <a:off x="465120" y="432360"/>
            <a:ext cx="8420400" cy="1226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Муниципальная программа </a:t>
            </a:r>
            <a:r>
              <a:rPr lang="ru-RU" sz="1500" b="1" strike="noStrike" spc="-1" dirty="0" smtClean="0">
                <a:solidFill>
                  <a:srgbClr val="073C65"/>
                </a:solidFill>
                <a:latin typeface="Arial"/>
                <a:ea typeface="DejaVu Sans"/>
              </a:rPr>
              <a:t>«Реализация государственной национальной политики                   в </a:t>
            </a:r>
            <a:r>
              <a:rPr lang="ru-RU" sz="1500" b="1" strike="noStrike" spc="-1" dirty="0" err="1" smtClean="0">
                <a:solidFill>
                  <a:srgbClr val="073C65"/>
                </a:solidFill>
                <a:latin typeface="Arial"/>
                <a:ea typeface="DejaVu Sans"/>
              </a:rPr>
              <a:t>Уватском</a:t>
            </a:r>
            <a:r>
              <a:rPr lang="ru-RU" sz="1500" b="1" strike="noStrike" spc="-1" smtClean="0">
                <a:solidFill>
                  <a:srgbClr val="073C65"/>
                </a:solidFill>
                <a:latin typeface="Arial"/>
                <a:ea typeface="DejaVu Sans"/>
              </a:rPr>
              <a:t> муниципальном округе </a:t>
            </a:r>
            <a:r>
              <a:rPr lang="ru-RU" sz="1500" b="1" strike="noStrike" spc="-1" dirty="0" smtClean="0">
                <a:solidFill>
                  <a:srgbClr val="073C65"/>
                </a:solidFill>
                <a:latin typeface="Arial"/>
                <a:ea typeface="DejaVu Sans"/>
              </a:rPr>
              <a:t>на  2026-2028 </a:t>
            </a:r>
            <a:r>
              <a:rPr lang="ru-RU" sz="1500" b="1" strike="noStrike" spc="-1" dirty="0">
                <a:solidFill>
                  <a:srgbClr val="073C65"/>
                </a:solidFill>
                <a:latin typeface="Arial"/>
                <a:ea typeface="DejaVu Sans"/>
              </a:rPr>
              <a:t>годы»</a:t>
            </a:r>
            <a:endParaRPr lang="ru-RU" sz="1500" b="0" strike="noStrike" spc="-1" dirty="0">
              <a:latin typeface="Arial"/>
            </a:endParaRPr>
          </a:p>
        </p:txBody>
      </p:sp>
      <p:sp>
        <p:nvSpPr>
          <p:cNvPr id="56" name="CustomShape 3"/>
          <p:cNvSpPr/>
          <p:nvPr/>
        </p:nvSpPr>
        <p:spPr>
          <a:xfrm>
            <a:off x="6012000" y="2493000"/>
            <a:ext cx="2203920" cy="20818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Объем средств муниципального бюджета, направленных на реализацию программы</a:t>
            </a:r>
            <a:endParaRPr lang="ru-RU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0000"/>
                </a:solidFill>
                <a:latin typeface="Verdana"/>
                <a:ea typeface="DejaVu Sans"/>
              </a:rPr>
              <a:t>(тыс. рублей)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5085184"/>
            <a:ext cx="8208912" cy="10081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Реализация программы направлена на укрепление единства российской нации, обеспечение межмуниципального межконфессионального согласия, общественно-политической стабильности на территории Уватского муниципального округа, профилактику этнического, религиозного и политического экстремизма</a:t>
            </a:r>
            <a:endParaRPr lang="ru-RU" sz="1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0902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мероприятий к муниципальной программе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годы»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395288" y="6219825"/>
            <a:ext cx="8636000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5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Реализация программы направлена на 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практическое решение вопросов местного значения по участию Уватского муниципального округа в профилактике терроризма, а также в минимизации и (или) ликвидации последствий его проявлений в рамках реализации государственной политики Российской Федерации в области профилактики терроризма</a:t>
            </a:r>
            <a:endParaRPr lang="ru-RU" altLang="ru-RU" sz="95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74265"/>
              </p:ext>
            </p:extLst>
          </p:nvPr>
        </p:nvGraphicFramePr>
        <p:xfrm>
          <a:off x="251520" y="809128"/>
          <a:ext cx="8547422" cy="5173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2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95719">
                  <a:extLst>
                    <a:ext uri="{9D8B030D-6E8A-4147-A177-3AD203B41FA5}">
                      <a16:colId xmlns="" xmlns:a16="http://schemas.microsoft.com/office/drawing/2014/main" val="1613838979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30598">
                  <a:extLst>
                    <a:ext uri="{9D8B030D-6E8A-4147-A177-3AD203B41FA5}">
                      <a16:colId xmlns="" xmlns:a16="http://schemas.microsoft.com/office/drawing/2014/main" val="4164863271"/>
                    </a:ext>
                  </a:extLst>
                </a:gridCol>
              </a:tblGrid>
              <a:tr h="402624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2028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310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9888">
                <a:tc gridSpan="5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Организация и осуществление мероприятий мониторинга политических, социально-экономических и иных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процессов, оказывающих влияние на ситуацию в сфере противодействия терроризму в </a:t>
                      </a:r>
                      <a:r>
                        <a:rPr lang="ru-RU" sz="900" b="0" kern="1200" baseline="0" dirty="0" err="1" smtClean="0">
                          <a:solidFill>
                            <a:srgbClr val="C00000"/>
                          </a:solidFill>
                          <a:effectLst/>
                        </a:rPr>
                        <a:t>Уватском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муниципальном округе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365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Реализация мероприятий, направленных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на выявление причин и условий, а также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угрозообразующих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факторов способствующих проявлениям терроризма (сбор и обобщение информации об общественно-политических, социально-экономических и иных процессах в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Уватском</a:t>
                      </a:r>
                      <a:r>
                        <a:rPr lang="ru-RU" sz="800" b="0" kern="1200" baseline="0" dirty="0" smtClean="0">
                          <a:effectLst/>
                        </a:rPr>
                        <a:t> муниципальном округе могущих оказать негативное влияние на ситуацию в сфере противодействия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полученной информации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rowSpan="4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Выработка предложений для АТК Уватского муниципального округа, направленных для устранения причин и условий, способствующих формированию социальной базы идеологии терроризма, снижению уровня защищенности потенциальных объектов террористических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посягательств, в том числе мест массового пребывания людей и степени готовности сил и средств, для минимизации и ликвидации последствий террористических проявлений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контроля со стороны АТК Уватского муниципального округа за реализацией принятых мер и обеспечение дальнейшего функционирования Мониторинга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плановых и внеочередных заседаний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АТК Уватского муниципального округа.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проведенном заседании и направление подписанного протокола заседания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5820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Организация и проведение в </a:t>
                      </a:r>
                      <a:r>
                        <a:rPr lang="ru-RU" sz="900" b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</a:t>
                      </a: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муниципальном округе мероприятий противодействия идеологии терроризма, в том числе реализация информационно-пропагандистских мероприятий по разъяснению сущности терроризма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его общественной опасности, а также по формированию у граждан неприятия идеологии терроризма путем распространения информационных материалов, печатной продукции, проведения разъяснительной работы и иных мероприятий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мероприятий Комплексного плана противодействия идеологии терроризма в Российской федерации на 2019-2023 годы исполнителями которых являются органы местного самоуправления, а также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проведении мероприятий, организуемых в рамках Комплексного плана исполнительными органами государственной власти Тюменской области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антитеррористической комиссии в Тюменской области (далее – АТК в ТО) информации о исполнении мероприятий Комплексного плана идеологии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общественно профилактических мероприятий по противодействию идеологии терроризма с молодежью (студенты, учащиеся), представителями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национальных сообществ и землячеств, мигрантами.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мероприятиями, количестве проведенных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мероприятий по противодействию идеологии терроризма (в сравнении с аналогичным периодом прошлого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332888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496703"/>
              </p:ext>
            </p:extLst>
          </p:nvPr>
        </p:nvGraphicFramePr>
        <p:xfrm>
          <a:off x="179512" y="116632"/>
          <a:ext cx="8862839" cy="6544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0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2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00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139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405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2028 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адресных профилактических мероприятий по противодействию идеологии терроризма, в том числе с: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подразделениях по делам несовершеннолетних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округу;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освободившимися из мест лишения свободы за совершение преступлений террористической направленности;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отбывающими наказание за совершение преступлений террористической направленности в учреждениях управления ФСИН России по Тюменской области;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бывшими (амнистированными) участниками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родственниками(жены, дети, братья, сестры 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членов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(уничтоженных, действующих, осужденных);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 в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округу по подозрению в совершении преступлений экстремистского характера;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лицам получившим религиозное образование за рубежом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адресными профилактическими мероприятиями, количестве проведенных адресных профилактических мероприятий по противодействию идеологии терроризма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396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размещения в средствах массовой информации материалов антитеррористической направленности, в том числе: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телевидении;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печати;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радиостанциях;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информационных агентствах;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сети интернет;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использованием средств наружной рекламы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аппарат АТК в ТО сведений о количестве размещенных материалов антитеррористической направленности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распространение памяток, буклетов иной агитационной продукции по вопросам профилактики терроризма.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агитационной продукции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подготовки (переподготовки) муниципальных служащих, принимающих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противодействии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муниципальных служащих, прошедших подготовку (переподготовку)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общественно-политических,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культурных и спортивных мероприятий в рамках Дня солидарности в борьбе с терроризмом – 3 сентября.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в рамках Дня солидарности в борьбе с терроризмом мероприятий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2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981519"/>
              </p:ext>
            </p:extLst>
          </p:nvPr>
        </p:nvGraphicFramePr>
        <p:xfrm>
          <a:off x="251520" y="116632"/>
          <a:ext cx="8547422" cy="67860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2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1743">
                  <a:extLst>
                    <a:ext uri="{9D8B030D-6E8A-4147-A177-3AD203B41FA5}">
                      <a16:colId xmlns="" xmlns:a16="http://schemas.microsoft.com/office/drawing/2014/main" val="1741622787"/>
                    </a:ext>
                  </a:extLst>
                </a:gridCol>
                <a:gridCol w="1062500">
                  <a:extLst>
                    <a:ext uri="{9D8B030D-6E8A-4147-A177-3AD203B41FA5}">
                      <a16:colId xmlns="" xmlns:a16="http://schemas.microsoft.com/office/drawing/2014/main" val="2439475058"/>
                    </a:ext>
                  </a:extLst>
                </a:gridCol>
                <a:gridCol w="6441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95093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4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2028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415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5637">
                <a:tc>
                  <a:txBody>
                    <a:bodyPr/>
                    <a:lstStyle/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интервью председателя и членов антитеррористической комиссии Уватского муниципального округа по антитеррористической тематике для региональных муниципальных средств массовой информации.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 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аппарат АТК ТО сведений о проведенных интервью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6275">
                <a:tc gridSpan="5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выполнения требований к антитеррористической 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защищенности 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потенциальных объектов террористических посягательств, находящихся в муниципальной собственности, а также в ведении Уватского муниципального округа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64178">
                <a:tc>
                  <a:txBody>
                    <a:bodyPr/>
                    <a:lstStyle/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организационных мероприятий по обеспечению антитеррористической защищенности потенциальных объектов террористических посягательств, включая их обследование и категорирование, с учетом степени потенциальной опасности и угрозы совершения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них террористического акта и его возможных последствий.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Ведение (формирование и актуализация) в аппарате антитеррористической комиссии Уватского муниципального округа (далее АТК МО) перечней (реестров) потенциальных объектов террористических посягательств.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Предоставление в аппарат АТК ТО сведений о количестве обследованных, категорированных и паспортизированных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4272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 мероприятий по обеспечению  антитеррористической защищенности потенциальных объектов террористических посягательств, находящихся в собственности Уватского муниципального округа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приобретение, монтаж, ремонт 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обслуживание систем: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видеонаблюдения и архивации данных;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оповещение и управления эвакуацией;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контроля и управления доступом;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соответствующего 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места массового пребывания людей, аварийно-спасательных служб, правоохранительных органов и органов безопасности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52147"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 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600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событие:</a:t>
                      </a:r>
                    </a:p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защищенности потенциальных объектов террористических посягательств, находящихся в собственности Уватского муниципального округа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605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контроля за обеспечением правообладателями потенциальных объектов террористических посягательств, находящихся на территории Уватского муниципального округа  их антитеррористической защищенности,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приобретение, монтаж, ремонт и обслуживание систем: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видеонаблюдения и архивации данных;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оповещение и управления эвакуацией;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контроля и управления доступом;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соответствующего 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места массового пребывания людей, аварийно-спасательных служб, правоохранительных органов и органов безопасности.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 защищенности потенциальных объектов террористических посягательств, находящихся в ведении органов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местного самоуправления  Уватского  муниципального округа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89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797549"/>
              </p:ext>
            </p:extLst>
          </p:nvPr>
        </p:nvGraphicFramePr>
        <p:xfrm>
          <a:off x="251520" y="332656"/>
          <a:ext cx="8577864" cy="52477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8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4803">
                  <a:extLst>
                    <a:ext uri="{9D8B030D-6E8A-4147-A177-3AD203B41FA5}">
                      <a16:colId xmlns="" xmlns:a16="http://schemas.microsoft.com/office/drawing/2014/main" val="4008835805"/>
                    </a:ext>
                  </a:extLst>
                </a:gridCol>
                <a:gridCol w="54803">
                  <a:extLst>
                    <a:ext uri="{9D8B030D-6E8A-4147-A177-3AD203B41FA5}">
                      <a16:colId xmlns="" xmlns:a16="http://schemas.microsoft.com/office/drawing/2014/main" val="1361937942"/>
                    </a:ext>
                  </a:extLst>
                </a:gridCol>
                <a:gridCol w="8569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2500">
                  <a:extLst>
                    <a:ext uri="{9D8B030D-6E8A-4147-A177-3AD203B41FA5}">
                      <a16:colId xmlns="" xmlns:a16="http://schemas.microsoft.com/office/drawing/2014/main" val="982433106"/>
                    </a:ext>
                  </a:extLst>
                </a:gridCol>
                <a:gridCol w="6441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043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6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2028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в соответствии с планом, утвержденным председателем АТК Уватского муниципального округа, плановых и внеплановых проверок состояния антитеррористической защищенности потенциальных объектов террористических посягательств, расположенных на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территории Уватского муниципального округа.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проведенных плановых и внеплановых проверок состояния террористической защищенности потенциальных объектов террористических посягательств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 мероприятий по актуализации (корректировке) паспортов безопасности потенциальных объектов террористических посягательств.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ТО сведение о количестве актуализированных (откорректированных) паспортов безопасности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5820">
                <a:tc gridSpan="7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Осуществление мероприятий по заблаговременной подготовке муниципальных сил и средств к минимизации и (или) ликвидации последствий террористических проявлений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432">
                <a:tc gridSpan="2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муниципальных нормативно-правовых актов, регулирующих деятельность в сфере профилактики терроризма, минимизация и (или) ликвидация последствий проявления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0432">
                <a:tc gridSpan="2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и корректировка Плана действий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Уватского муниципального округа по предупреждению и ликвидации чрезвычайных ситуаций природного и техногенного характера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0432">
                <a:tc gridSpan="2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Оказание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поддержки гражданам и их объединениям, участвующим в охране общественного порядка, создание условий для деятельности народных дружин  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479,0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479,0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479,0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0432">
                <a:tc gridSpan="2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сил и средств Уватского </a:t>
                      </a:r>
                      <a:r>
                        <a:rPr lang="ru-RU" sz="800" b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муниципального округа</a:t>
                      </a:r>
                      <a:r>
                        <a:rPr lang="ru-RU" sz="800" b="0" baseline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учениях антитеррористического характера, проводимых оперативным штабом в Тюменской области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0432">
                <a:tc gridSpan="2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подготовки населения в области обеспечения безопасности жизнедеятельности, в том числе способам защиты и действиям при возникновении террористической угрозы, в том числе: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Инструктажей и тренировок с муниципальными служащими, персоналом подведомственных учреждений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организаций по действиям, связанными с угрозой совершения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мероприятий в рамках Месячника безопасности в ходе которых обучать учащихся образовательных организаций и учреждений, персонала дошкольных и спортивных учреждений действиям при угрозе или совершении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Руководителей и специалистов ответственных за обеспечение антитеррористической защищенности объектов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2042">
                <a:tc gridSpan="2"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по программе, в том числе</a:t>
                      </a:r>
                      <a:endParaRPr lang="ru-RU" sz="8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479,0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479,0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479,0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4963">
                <a:tc gridSpan="2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C00000"/>
                          </a:solidFill>
                          <a:effectLst/>
                        </a:rPr>
                        <a:t>ИТОГО</a:t>
                      </a: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9403" marR="29403" marT="7231" marB="0" anchor="ctr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479,0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479,0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479,0</a:t>
                      </a: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5609076"/>
            <a:ext cx="89065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>
                <a:solidFill>
                  <a:schemeClr val="accent1">
                    <a:lumMod val="75000"/>
                  </a:schemeClr>
                </a:solidFill>
                <a:latin typeface="Arial, sans-serif"/>
              </a:rPr>
              <a:t>Реализация мероприятий Программы позволит достичь следующих результатов: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800" dirty="0">
                <a:solidFill>
                  <a:schemeClr val="accent1">
                    <a:lumMod val="75000"/>
                  </a:schemeClr>
                </a:solidFill>
                <a:latin typeface="Arial, sans-serif"/>
              </a:rPr>
              <a:t>а) стойкое неприятие населением, в первую очередь молодежью идеологии терроризма, раскрывать преступную сущность терроризма и его общественную опасность;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800" dirty="0">
                <a:solidFill>
                  <a:schemeClr val="accent1">
                    <a:lumMod val="75000"/>
                  </a:schemeClr>
                </a:solidFill>
                <a:latin typeface="Arial, sans-serif"/>
              </a:rPr>
              <a:t>б) обеспечить воздействие на причины и условия, способствующие террористическим проявлениям на потенциальных объектах террористических посягательств;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800" dirty="0">
                <a:solidFill>
                  <a:schemeClr val="accent1">
                    <a:lumMod val="75000"/>
                  </a:schemeClr>
                </a:solidFill>
                <a:latin typeface="Arial, sans-serif"/>
              </a:rPr>
              <a:t>в) заблаговременную подготовку муниципальных сил и средств к выполнению мероприятий по минимизации и (или) ликвидации последствий возможных террористических проявлений.</a:t>
            </a:r>
            <a:endParaRPr lang="ru-RU" sz="80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753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2397</TotalTime>
  <Words>7297</Words>
  <Application>Microsoft Office PowerPoint</Application>
  <PresentationFormat>Экран (4:3)</PresentationFormat>
  <Paragraphs>1494</Paragraphs>
  <Slides>39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Воздушный поток</vt:lpstr>
      <vt:lpstr>Лист</vt:lpstr>
      <vt:lpstr>Лист Microsoft Excel 97-2003</vt:lpstr>
      <vt:lpstr>Диаграмма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Медведевы</dc:creator>
  <cp:lastModifiedBy>Филатова Мария Геннадьевна</cp:lastModifiedBy>
  <cp:revision>373</cp:revision>
  <cp:lastPrinted>2023-11-14T10:25:19Z</cp:lastPrinted>
  <dcterms:created xsi:type="dcterms:W3CDTF">2016-11-15T06:23:41Z</dcterms:created>
  <dcterms:modified xsi:type="dcterms:W3CDTF">2025-11-14T11:08:18Z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46</vt:i4>
  </property>
</Properties>
</file>