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8"/>
  </p:notesMasterIdLst>
  <p:sldIdLst>
    <p:sldId id="281" r:id="rId2"/>
    <p:sldId id="308" r:id="rId3"/>
    <p:sldId id="283" r:id="rId4"/>
    <p:sldId id="302" r:id="rId5"/>
    <p:sldId id="303" r:id="rId6"/>
    <p:sldId id="304" r:id="rId7"/>
    <p:sldId id="305" r:id="rId8"/>
    <p:sldId id="289" r:id="rId9"/>
    <p:sldId id="284" r:id="rId10"/>
    <p:sldId id="290" r:id="rId11"/>
    <p:sldId id="291" r:id="rId12"/>
    <p:sldId id="292" r:id="rId13"/>
    <p:sldId id="288" r:id="rId14"/>
    <p:sldId id="269" r:id="rId15"/>
    <p:sldId id="306" r:id="rId16"/>
    <p:sldId id="27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CCCCFF"/>
    <a:srgbClr val="FF3399"/>
    <a:srgbClr val="FF33CC"/>
    <a:srgbClr val="FF9966"/>
    <a:srgbClr val="66FF66"/>
    <a:srgbClr val="FFCCFF"/>
    <a:srgbClr val="0033CC"/>
    <a:srgbClr val="FF9999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4" y="-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../embeddings/oleObject1.bin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.xlsx"/><Relationship Id="rId1" Type="http://schemas.openxmlformats.org/officeDocument/2006/relationships/image" Target="../media/image3.jpeg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202</a:t>
            </a:r>
            <a:r>
              <a:rPr lang="ru-RU" dirty="0" smtClean="0"/>
              <a:t>3 год</a:t>
            </a:r>
            <a:endParaRPr lang="en-US" dirty="0"/>
          </a:p>
        </c:rich>
      </c:tx>
      <c:layout>
        <c:manualLayout>
          <c:xMode val="edge"/>
          <c:yMode val="edge"/>
          <c:x val="0.7362964086853323"/>
          <c:y val="2.3795668269019174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922370275532499"/>
          <c:y val="0.25473627741942712"/>
          <c:w val="0.84036094240562476"/>
          <c:h val="0.73201402599987297"/>
        </c:manualLayout>
      </c:layout>
      <c:pie3DChart>
        <c:varyColors val="1"/>
        <c:ser>
          <c:idx val="0"/>
          <c:order val="0"/>
          <c:tx>
            <c:strRef>
              <c:f>'Структура налог доходов'!$C$4</c:f>
              <c:strCache>
                <c:ptCount val="1"/>
                <c:pt idx="0">
                  <c:v>2023</c:v>
                </c:pt>
              </c:strCache>
            </c:strRef>
          </c:tx>
          <c:explosion val="14"/>
          <c:dPt>
            <c:idx val="0"/>
            <c:bubble3D val="0"/>
            <c:spPr>
              <a:gradFill flip="none" rotWithShape="1">
                <a:gsLst>
                  <a:gs pos="0">
                    <a:schemeClr val="accent6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6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6">
                      <a:lumMod val="75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bubble3D val="0"/>
            <c:spPr>
              <a:solidFill>
                <a:srgbClr val="FF6699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bubble3D val="0"/>
            <c:spPr>
              <a:solidFill>
                <a:srgbClr val="92D050"/>
              </a:solidFill>
            </c:spPr>
          </c:dPt>
          <c:dPt>
            <c:idx val="3"/>
            <c:bubble3D val="0"/>
            <c:spPr>
              <a:solidFill>
                <a:srgbClr val="FFFF00"/>
              </a:solidFill>
              <a:ln>
                <a:solidFill>
                  <a:srgbClr val="FFFF00"/>
                </a:solidFill>
              </a:ln>
            </c:spPr>
          </c:dPt>
          <c:dPt>
            <c:idx val="4"/>
            <c:bubble3D val="0"/>
            <c:spPr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-0.66655443158821648"/>
                  <c:y val="-2.223758631469414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9.8915135608048987E-2"/>
                  <c:y val="1.084193713225637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2.9142207617805841E-2"/>
                  <c:y val="-0.14392563741667089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7.2952570056281502E-2"/>
                  <c:y val="-0.1370088366547321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22993128257213241"/>
                  <c:y val="8.7067813554792279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numFmt formatCode="General" sourceLinked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/>
              <a:lstStyle/>
              <a:p>
                <a:pPr>
                  <a:defRPr b="1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howLeaderLines val="0"/>
          </c:dLbls>
          <c:cat>
            <c:strRef>
              <c:f>'Структура налог доходов'!$B$5:$B$9</c:f>
              <c:strCache>
                <c:ptCount val="5"/>
                <c:pt idx="0">
                  <c:v>Налог на доходы физических лиц </c:v>
                </c:pt>
                <c:pt idx="1">
                  <c:v>Акцизы на нефтепродукты</c:v>
                </c:pt>
                <c:pt idx="2">
                  <c:v>Налоги на совокупный доход</c:v>
                </c:pt>
                <c:pt idx="3">
                  <c:v>Земельный налог</c:v>
                </c:pt>
                <c:pt idx="4">
                  <c:v>Государственная пошлина</c:v>
                </c:pt>
              </c:strCache>
            </c:strRef>
          </c:cat>
          <c:val>
            <c:numRef>
              <c:f>'Структура налог доходов'!$C$5:$C$9</c:f>
              <c:numCache>
                <c:formatCode>#,##0.0</c:formatCode>
                <c:ptCount val="5"/>
                <c:pt idx="0">
                  <c:v>643228.80000000005</c:v>
                </c:pt>
                <c:pt idx="1">
                  <c:v>23732.2</c:v>
                </c:pt>
                <c:pt idx="2">
                  <c:v>20872.099999999999</c:v>
                </c:pt>
                <c:pt idx="3">
                  <c:v>-0.2</c:v>
                </c:pt>
                <c:pt idx="4">
                  <c:v>3016.4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84290714718060167"/>
          <c:y val="7.8137837496733711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922369155999849"/>
          <c:y val="0.24933344649892142"/>
          <c:w val="0.84036094240562476"/>
          <c:h val="0.73201402599987297"/>
        </c:manualLayout>
      </c:layout>
      <c:pie3DChart>
        <c:varyColors val="1"/>
        <c:ser>
          <c:idx val="0"/>
          <c:order val="0"/>
          <c:tx>
            <c:strRef>
              <c:f>'[Диаграмма в Microsoft PowerPoint]Структура неналог доходов (2)'!$C$4</c:f>
              <c:strCache>
                <c:ptCount val="1"/>
                <c:pt idx="0">
                  <c:v>2023 год</c:v>
                </c:pt>
              </c:strCache>
            </c:strRef>
          </c:tx>
          <c:explosion val="25"/>
          <c:dPt>
            <c:idx val="0"/>
            <c:bubble3D val="0"/>
            <c:explosion val="28"/>
            <c:spPr>
              <a:gradFill flip="none" rotWithShape="1">
                <a:gsLst>
                  <a:gs pos="0">
                    <a:schemeClr val="accent6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6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6">
                      <a:lumMod val="75000"/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bubble3D val="0"/>
            <c:spPr>
              <a:solidFill>
                <a:srgbClr val="FF6699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bubble3D val="0"/>
            <c:explosion val="24"/>
            <c:spPr>
              <a:solidFill>
                <a:srgbClr val="92D050"/>
              </a:solidFill>
            </c:spPr>
          </c:dPt>
          <c:dPt>
            <c:idx val="3"/>
            <c:bubble3D val="0"/>
            <c:spPr>
              <a:solidFill>
                <a:srgbClr val="FFFF00"/>
              </a:solidFill>
              <a:ln>
                <a:solidFill>
                  <a:srgbClr val="FFFF00"/>
                </a:solidFill>
              </a:ln>
            </c:spPr>
          </c:dPt>
          <c:dPt>
            <c:idx val="4"/>
            <c:bubble3D val="0"/>
            <c:explosion val="23"/>
            <c:spPr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9.1237434647595413E-4"/>
                  <c:y val="-1.6745366593323281E-2"/>
                </c:manualLayout>
              </c:layout>
              <c:numFmt formatCode="General" sourceLinked="0"/>
              <c:spPr>
                <a:solidFill>
                  <a:schemeClr val="accent6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accent4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/>
                <a:lstStyle/>
                <a:p>
                  <a:pPr>
                    <a:defRPr b="1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4597989543615264"/>
                  <c:y val="-9.0006345439112623E-2"/>
                </c:manualLayout>
              </c:layout>
              <c:numFmt formatCode="General" sourceLinked="0"/>
              <c:spPr>
                <a:solidFill>
                  <a:srgbClr val="FFCCFF"/>
                </a:solidFill>
                <a:ln w="9525" cap="flat" cmpd="sng" algn="ctr">
                  <a:solidFill>
                    <a:schemeClr val="accent4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/>
                <a:lstStyle/>
                <a:p>
                  <a:pPr>
                    <a:defRPr b="1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12499535730770542"/>
                  <c:y val="2.3624481857812719E-2"/>
                </c:manualLayout>
              </c:layout>
              <c:numFmt formatCode="General" sourceLinked="0"/>
              <c:spPr>
                <a:solidFill>
                  <a:schemeClr val="accent3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accent4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/>
                <a:lstStyle/>
                <a:p>
                  <a:pPr>
                    <a:defRPr b="1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3.649497385903816E-2"/>
                  <c:y val="-0.16120052411678903"/>
                </c:manualLayout>
              </c:layout>
              <c:numFmt formatCode="General" sourceLinked="0"/>
              <c:spPr>
                <a:solidFill>
                  <a:srgbClr val="FFFF99"/>
                </a:solidFill>
                <a:ln w="9525" cap="flat" cmpd="sng" algn="ctr">
                  <a:solidFill>
                    <a:schemeClr val="accent4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/>
                <a:lstStyle/>
                <a:p>
                  <a:pPr>
                    <a:defRPr b="1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17335112583043127"/>
                  <c:y val="-9.3964086462788518E-2"/>
                </c:manualLayout>
              </c:layout>
              <c:numFmt formatCode="General" sourceLinked="0"/>
              <c:spPr>
                <a:solidFill>
                  <a:schemeClr val="accent1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accent4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/>
                <a:lstStyle/>
                <a:p>
                  <a:pPr>
                    <a:defRPr b="1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0.11952103938834999"/>
                  <c:y val="6.2386624045813507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0.2119214280454535"/>
                  <c:y val="0.10397770674302251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-6.2950149810680575E-2"/>
                  <c:y val="-1.6174309937803544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-3.1959306826960902E-2"/>
                  <c:y val="-3.6969851286408006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1.4526957648618593E-2"/>
                  <c:y val="-6.1231316193113255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0"/>
              <c:layout>
                <c:manualLayout>
                  <c:x val="5.749086278644161E-2"/>
                  <c:y val="-6.8163163309314753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1"/>
              <c:layout>
                <c:manualLayout>
                  <c:x val="0.24538387073020479"/>
                  <c:y val="-7.8560933983617007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numFmt formatCode="General" sourceLinked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/>
              <a:lstStyle/>
              <a:p>
                <a:pPr>
                  <a:defRPr b="1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1"/>
            <c:showVal val="1"/>
            <c:showCatName val="1"/>
            <c:showSerName val="0"/>
            <c:showPercent val="1"/>
            <c:showBubbleSize val="0"/>
            <c:showLeaderLines val="0"/>
          </c:dLbls>
          <c:cat>
            <c:strRef>
              <c:f>'[Диаграмма в Microsoft PowerPoint]Структура неналог доходов (2)'!$B$5:$B$9</c:f>
              <c:strCache>
                <c:ptCount val="5"/>
                <c:pt idx="0">
                  <c:v>ДОХОДЫ ОТ ИСПОЛЬЗОВАНИЯ ИМУЩЕСТВА, НАХОДЯЩЕГОСЯ В ГОСУДАРСТВЕННОЙ И МУНИЦИПАЛЬНОЙ СОБСТВЕННОСТИ
</c:v>
                </c:pt>
                <c:pt idx="1">
                  <c:v>ПЛАТЕЖИ ПРИ ПОЛЬЗОВАНИИ ПРИРОДНЫМИ РЕСУРСАМИ
</c:v>
                </c:pt>
                <c:pt idx="2">
                  <c:v>ДОХОДЫ ОТ ОКАЗАНИЯ ПЛАТНЫХ УСЛУГ И КОМПЕНСАЦИИ ЗАТРАТ ГОСУДАРСТВА</c:v>
                </c:pt>
                <c:pt idx="3">
                  <c:v>ДОХОДЫ ОТ ПРОДАЖИ МАТЕРИАЛЬНЫХ И НЕМАТЕРИАЛЬНЫХ АКТИВОВ</c:v>
                </c:pt>
                <c:pt idx="4">
                  <c:v>ШТРАФЫ, САНКЦИИ, ВОЗМЕЩЕНИЕ УЩЕРБА
</c:v>
                </c:pt>
              </c:strCache>
            </c:strRef>
          </c:cat>
          <c:val>
            <c:numRef>
              <c:f>'[Диаграмма в Microsoft PowerPoint]Структура неналог доходов (2)'!$C$5:$C$9</c:f>
              <c:numCache>
                <c:formatCode>#,##0.0</c:formatCode>
                <c:ptCount val="5"/>
                <c:pt idx="0">
                  <c:v>40366</c:v>
                </c:pt>
                <c:pt idx="1">
                  <c:v>19927.3</c:v>
                </c:pt>
                <c:pt idx="2">
                  <c:v>8015.4</c:v>
                </c:pt>
                <c:pt idx="3">
                  <c:v>4015.7</c:v>
                </c:pt>
                <c:pt idx="4">
                  <c:v>5382.8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368197725284337"/>
          <c:y val="1.1214784702636791E-2"/>
          <c:w val="0.33965135608048996"/>
          <c:h val="0.98878521529736318"/>
        </c:manualLayout>
      </c:layout>
      <c:overlay val="0"/>
      <c:txPr>
        <a:bodyPr/>
        <a:lstStyle/>
        <a:p>
          <a:pPr>
            <a:defRPr sz="9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3984842874323065E-2"/>
          <c:y val="5.2090631528201835E-2"/>
          <c:w val="0.6135573717306656"/>
          <c:h val="0.8859236751250249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9966"/>
              </a:solidFill>
            </c:spPr>
          </c:dPt>
          <c:dPt>
            <c:idx val="1"/>
            <c:bubble3D val="0"/>
            <c:spPr>
              <a:solidFill>
                <a:schemeClr val="tx1"/>
              </a:solidFill>
            </c:spPr>
          </c:dPt>
          <c:dPt>
            <c:idx val="2"/>
            <c:bubble3D val="0"/>
            <c:spPr>
              <a:solidFill>
                <a:srgbClr val="FF3300"/>
              </a:solidFill>
            </c:spPr>
          </c:dPt>
          <c:dPt>
            <c:idx val="3"/>
            <c:bubble3D val="0"/>
            <c:spPr>
              <a:solidFill>
                <a:srgbClr val="FFFF00"/>
              </a:solidFill>
            </c:spPr>
          </c:dPt>
          <c:dPt>
            <c:idx val="4"/>
            <c:bubble3D val="0"/>
            <c:spPr>
              <a:solidFill>
                <a:srgbClr val="66FF66"/>
              </a:solidFill>
            </c:spPr>
          </c:dPt>
          <c:dPt>
            <c:idx val="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rgbClr val="FFC000"/>
              </a:solidFill>
            </c:spPr>
          </c:dPt>
          <c:dPt>
            <c:idx val="9"/>
            <c:bubble3D val="0"/>
            <c:spPr>
              <a:solidFill>
                <a:srgbClr val="FFCCFF"/>
              </a:solidFill>
            </c:spPr>
          </c:dPt>
          <c:dPt>
            <c:idx val="1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Lbls>
            <c:dLbl>
              <c:idx val="1"/>
              <c:layout>
                <c:manualLayout>
                  <c:x val="-2.9325787145985809E-2"/>
                  <c:y val="-2.65459025414031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2379220870320647E-2"/>
                  <c:y val="1.06486689163854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8.4564310203068524E-2"/>
                  <c:y val="9.1508626356770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14285017634525224"/>
                  <c:y val="1.16143923567995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10617258969528592"/>
                  <c:y val="-0.241541106063040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6.1272707528583173E-2"/>
                  <c:y val="5.31755608471019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8.0878428008037212E-2"/>
                  <c:y val="0.108693750943469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5.5544673793321613E-2"/>
                  <c:y val="-7.633461401740366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'мун район'!$C$2:$C$12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КУЛЬТУРА, КИНЕМАТОГРАФИЯ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  <c:pt idx="10">
                  <c:v>МЕЖБЮДЖЕТНЫЕ ТРАНСФЕРТЫ ОБЩЕГО ХАРАКТЕРА БЮДЖЕТАМ БЮДЖЕТНОЙ СИСТЕМЫ РОССИЙСКОЙ ФЕДЕРАЦИИ</c:v>
                </c:pt>
              </c:strCache>
            </c:strRef>
          </c:cat>
          <c:val>
            <c:numRef>
              <c:f>'мун район'!$D$2:$D$12</c:f>
              <c:numCache>
                <c:formatCode>_-* #,##0.0_р_._-;\-* #,##0.0_р_._-;_-* "-"?_р_._-;_-@_-</c:formatCode>
                <c:ptCount val="11"/>
                <c:pt idx="0">
                  <c:v>203353.7</c:v>
                </c:pt>
                <c:pt idx="1">
                  <c:v>4036</c:v>
                </c:pt>
                <c:pt idx="2">
                  <c:v>24158.7</c:v>
                </c:pt>
                <c:pt idx="3">
                  <c:v>360890.5</c:v>
                </c:pt>
                <c:pt idx="4">
                  <c:v>126635.1</c:v>
                </c:pt>
                <c:pt idx="5">
                  <c:v>16914.8</c:v>
                </c:pt>
                <c:pt idx="6">
                  <c:v>1082956.2</c:v>
                </c:pt>
                <c:pt idx="7">
                  <c:v>169611</c:v>
                </c:pt>
                <c:pt idx="8">
                  <c:v>87430.3</c:v>
                </c:pt>
                <c:pt idx="9">
                  <c:v>326739</c:v>
                </c:pt>
                <c:pt idx="10">
                  <c:v>111434.1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368197725284337"/>
          <c:y val="2.7742246504901168E-2"/>
          <c:w val="0.33965135608048996"/>
          <c:h val="0.9722577534950988"/>
        </c:manualLayout>
      </c:layout>
      <c:overlay val="0"/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blipFill>
          <a:blip xmlns:r="http://schemas.openxmlformats.org/officeDocument/2006/relationships" r:embed="rId1"/>
          <a:tile tx="0" ty="0" sx="100000" sy="100000" flip="none" algn="tl"/>
        </a:blipFill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5004396325459319"/>
          <c:y val="3.7037037037037035E-2"/>
          <c:w val="0.51924577824686147"/>
          <c:h val="0.84288390186747797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'мун район'!$D$17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FF33CC"/>
            </a:solidFill>
          </c:spPr>
          <c:invertIfNegative val="0"/>
          <c:dLbls>
            <c:dLbl>
              <c:idx val="0"/>
              <c:layout>
                <c:manualLayout>
                  <c:x val="5.308202001287883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1369696786656996E-2"/>
                  <c:y val="-5.97377184895294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794505033421313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6232727107991235E-2"/>
                  <c:y val="-5.97377184895294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solidFill>
                      <a:srgbClr val="FF3399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'мун район'!$C$18:$C$21</c:f>
              <c:strCache>
                <c:ptCount val="4"/>
                <c:pt idx="0">
                  <c:v>ОБРАЗОВАНИЕ</c:v>
                </c:pt>
                <c:pt idx="1">
                  <c:v>КУЛЬТУРА, КИНЕМАТОГРАФИЯ</c:v>
                </c:pt>
                <c:pt idx="2">
                  <c:v>СОЦИАЛЬНАЯ ПОЛИТИКА</c:v>
                </c:pt>
                <c:pt idx="3">
                  <c:v>ФИЗИЧЕСКАЯ КУЛЬТУРА И СПОРТ</c:v>
                </c:pt>
              </c:strCache>
            </c:strRef>
          </c:cat>
          <c:val>
            <c:numRef>
              <c:f>'мун район'!$D$18:$D$21</c:f>
              <c:numCache>
                <c:formatCode>_-* #,##0.0_р_._-;\-* #,##0.0_р_._-;_-* "-"??_р_._-;_-@_-</c:formatCode>
                <c:ptCount val="4"/>
                <c:pt idx="0">
                  <c:v>1152458</c:v>
                </c:pt>
                <c:pt idx="1">
                  <c:v>171669.7</c:v>
                </c:pt>
                <c:pt idx="2">
                  <c:v>98230</c:v>
                </c:pt>
                <c:pt idx="3">
                  <c:v>329613.40000000002</c:v>
                </c:pt>
              </c:numCache>
            </c:numRef>
          </c:val>
        </c:ser>
        <c:ser>
          <c:idx val="1"/>
          <c:order val="1"/>
          <c:tx>
            <c:strRef>
              <c:f>'мун район'!$E$17</c:f>
              <c:strCache>
                <c:ptCount val="1"/>
                <c:pt idx="0">
                  <c:v>фактическое исполнение</c:v>
                </c:pt>
              </c:strCache>
            </c:strRef>
          </c:tx>
          <c:spPr>
            <a:solidFill>
              <a:srgbClr val="CCCCFF"/>
            </a:solidFill>
          </c:spPr>
          <c:invertIfNegative val="0"/>
          <c:dLbls>
            <c:dLbl>
              <c:idx val="0"/>
              <c:layout>
                <c:manualLayout>
                  <c:x val="3.4246464524437956E-2"/>
                  <c:y val="-1.19475436979058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3972525167106566E-2"/>
                  <c:y val="-2.98688592447647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2534141298216059E-2"/>
                  <c:y val="-8.96065777342941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938343420310364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'мун район'!$C$18:$C$21</c:f>
              <c:strCache>
                <c:ptCount val="4"/>
                <c:pt idx="0">
                  <c:v>ОБРАЗОВАНИЕ</c:v>
                </c:pt>
                <c:pt idx="1">
                  <c:v>КУЛЬТУРА, КИНЕМАТОГРАФИЯ</c:v>
                </c:pt>
                <c:pt idx="2">
                  <c:v>СОЦИАЛЬНАЯ ПОЛИТИКА</c:v>
                </c:pt>
                <c:pt idx="3">
                  <c:v>ФИЗИЧЕСКАЯ КУЛЬТУРА И СПОРТ</c:v>
                </c:pt>
              </c:strCache>
            </c:strRef>
          </c:cat>
          <c:val>
            <c:numRef>
              <c:f>'мун район'!$E$18:$E$21</c:f>
              <c:numCache>
                <c:formatCode>_-* #,##0.0_р_._-;\-* #,##0.0_р_._-;_-* "-"??_р_._-;_-@_-</c:formatCode>
                <c:ptCount val="4"/>
                <c:pt idx="0">
                  <c:v>1082956.2</c:v>
                </c:pt>
                <c:pt idx="1">
                  <c:v>169611</c:v>
                </c:pt>
                <c:pt idx="2">
                  <c:v>87430.3</c:v>
                </c:pt>
                <c:pt idx="3">
                  <c:v>326739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4261248"/>
        <c:axId val="34476032"/>
        <c:axId val="0"/>
      </c:bar3DChart>
      <c:catAx>
        <c:axId val="3426124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defRPr>
            </a:pPr>
            <a:endParaRPr lang="ru-RU"/>
          </a:p>
        </c:txPr>
        <c:crossAx val="34476032"/>
        <c:crosses val="autoZero"/>
        <c:auto val="1"/>
        <c:lblAlgn val="ctr"/>
        <c:lblOffset val="100"/>
        <c:noMultiLvlLbl val="0"/>
      </c:catAx>
      <c:valAx>
        <c:axId val="34476032"/>
        <c:scaling>
          <c:orientation val="minMax"/>
        </c:scaling>
        <c:delete val="1"/>
        <c:axPos val="b"/>
        <c:numFmt formatCode="_-* #,##0.0_р_._-;\-* #,##0.0_р_._-;_-* &quot;-&quot;??_р_._-;_-@_-" sourceLinked="1"/>
        <c:majorTickMark val="out"/>
        <c:minorTickMark val="none"/>
        <c:tickLblPos val="nextTo"/>
        <c:crossAx val="342612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solidFill>
          <a:schemeClr val="bg2">
            <a:lumMod val="90000"/>
          </a:schemeClr>
        </a:solidFill>
      </c:spPr>
    </c:floor>
    <c:sideWall>
      <c:thickness val="0"/>
      <c:spPr>
        <a:solidFill>
          <a:schemeClr val="accent3">
            <a:lumMod val="40000"/>
            <a:lumOff val="60000"/>
          </a:schemeClr>
        </a:solidFill>
      </c:spPr>
    </c:sideWall>
    <c:backWall>
      <c:thickness val="0"/>
      <c:spPr>
        <a:solidFill>
          <a:schemeClr val="accent3">
            <a:lumMod val="40000"/>
            <a:lumOff val="60000"/>
          </a:schemeClr>
        </a:solidFill>
      </c:spPr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3.6670842953643215E-2"/>
                  <c:y val="-8.51437962831716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3655627922530062E-2"/>
                  <c:y val="-8.21029464159154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3178381719962909E-2"/>
                  <c:y val="-4.56127480088419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'мун район'!$C$30:$C$32</c:f>
              <c:strCache>
                <c:ptCount val="3"/>
                <c:pt idx="0">
                  <c:v>Субвенции бюджетам бюджетной системы Российской Федерации</c:v>
                </c:pt>
                <c:pt idx="1">
                  <c:v>Дотации на выравнивание бюджетной обеспеченности</c:v>
                </c:pt>
                <c:pt idx="2">
                  <c:v>Иные межбюджетные трансферты</c:v>
                </c:pt>
              </c:strCache>
            </c:strRef>
          </c:cat>
          <c:val>
            <c:numRef>
              <c:f>'мун район'!$D$30:$D$32</c:f>
              <c:numCache>
                <c:formatCode>_-* #,##0.0_р_._-;\-* #,##0.0_р_._-;_-* "-"?_р_._-;_-@_-</c:formatCode>
                <c:ptCount val="3"/>
                <c:pt idx="0">
                  <c:v>4036</c:v>
                </c:pt>
                <c:pt idx="1">
                  <c:v>43648</c:v>
                </c:pt>
                <c:pt idx="2">
                  <c:v>67786.100000000006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4667520"/>
        <c:axId val="35078912"/>
        <c:axId val="0"/>
      </c:bar3DChart>
      <c:catAx>
        <c:axId val="346675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accent1">
                    <a:lumMod val="50000"/>
                  </a:schemeClr>
                </a:solidFill>
              </a:defRPr>
            </a:pPr>
            <a:endParaRPr lang="ru-RU"/>
          </a:p>
        </c:txPr>
        <c:crossAx val="35078912"/>
        <c:crosses val="autoZero"/>
        <c:auto val="1"/>
        <c:lblAlgn val="ctr"/>
        <c:lblOffset val="100"/>
        <c:noMultiLvlLbl val="0"/>
      </c:catAx>
      <c:valAx>
        <c:axId val="35078912"/>
        <c:scaling>
          <c:orientation val="minMax"/>
        </c:scaling>
        <c:delete val="1"/>
        <c:axPos val="l"/>
        <c:numFmt formatCode="_-* #,##0.0_р_._-;\-* #,##0.0_р_._-;_-* &quot;-&quot;?_р_._-;_-@_-" sourceLinked="1"/>
        <c:majorTickMark val="out"/>
        <c:minorTickMark val="none"/>
        <c:tickLblPos val="nextTo"/>
        <c:crossAx val="346675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474CB9-27D3-458C-BFB1-AB56044EA3B3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8CB49EB-5F65-49BE-88C2-DCEBB4EB97DF}">
      <dgm:prSet phldrT="[Текст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</a:t>
          </a:r>
        </a:p>
        <a:p>
          <a:pPr lvl="0" defTabSz="1066800">
            <a:lnSpc>
              <a:spcPct val="90000"/>
            </a:lnSpc>
          </a:pPr>
          <a:endParaRPr lang="ru-RU" dirty="0"/>
        </a:p>
      </dgm:t>
    </dgm:pt>
    <dgm:pt modelId="{D440CA7C-AF91-4FC2-B9DD-C6531DBD2F84}" type="parTrans" cxnId="{66EEB4FF-55D9-4307-9673-2B644B451E37}">
      <dgm:prSet/>
      <dgm:spPr/>
      <dgm:t>
        <a:bodyPr/>
        <a:lstStyle/>
        <a:p>
          <a:endParaRPr lang="ru-RU"/>
        </a:p>
      </dgm:t>
    </dgm:pt>
    <dgm:pt modelId="{4D1012D4-09A7-4334-B411-82E8E664F8D8}" type="sibTrans" cxnId="{66EEB4FF-55D9-4307-9673-2B644B451E37}">
      <dgm:prSet/>
      <dgm:spPr/>
      <dgm:t>
        <a:bodyPr/>
        <a:lstStyle/>
        <a:p>
          <a:endParaRPr lang="ru-RU"/>
        </a:p>
      </dgm:t>
    </dgm:pt>
    <dgm:pt modelId="{E5240C8A-07C5-49E9-B4E3-EDB6C03BAB19}">
      <dgm:prSet phldrT="[Текст]" custT="1"/>
      <dgm:spPr>
        <a:solidFill>
          <a:srgbClr val="E9EEF1"/>
        </a:solidFill>
      </dgm:spPr>
      <dgm:t>
        <a:bodyPr/>
        <a:lstStyle/>
        <a:p>
          <a:r>
            <a:rPr lang="ru-RU" sz="1300" dirty="0" smtClean="0"/>
            <a:t>Отчет составляется финансовым органом администрации района на основании сводной бюджетной отчетности</a:t>
          </a:r>
          <a:endParaRPr lang="ru-RU" sz="1300" dirty="0"/>
        </a:p>
      </dgm:t>
    </dgm:pt>
    <dgm:pt modelId="{FD8257D7-7771-4628-994F-C996772EA37D}" type="parTrans" cxnId="{1E2E5578-85BE-4317-858B-B6DC5D107053}">
      <dgm:prSet/>
      <dgm:spPr/>
      <dgm:t>
        <a:bodyPr/>
        <a:lstStyle/>
        <a:p>
          <a:endParaRPr lang="ru-RU"/>
        </a:p>
      </dgm:t>
    </dgm:pt>
    <dgm:pt modelId="{8587C029-269D-4030-9E24-A02CD08A5E39}" type="sibTrans" cxnId="{1E2E5578-85BE-4317-858B-B6DC5D107053}">
      <dgm:prSet/>
      <dgm:spPr/>
      <dgm:t>
        <a:bodyPr/>
        <a:lstStyle/>
        <a:p>
          <a:endParaRPr lang="ru-RU"/>
        </a:p>
      </dgm:t>
    </dgm:pt>
    <dgm:pt modelId="{925508AC-432D-4FE9-A38E-817E7976F4C2}">
      <dgm:prSet phldrT="[Текст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</a:t>
          </a:r>
          <a:endParaRPr lang="ru-RU" sz="1500" b="1" dirty="0">
            <a:solidFill>
              <a:schemeClr val="accent1">
                <a:lumMod val="50000"/>
              </a:schemeClr>
            </a:solidFill>
          </a:endParaRPr>
        </a:p>
      </dgm:t>
    </dgm:pt>
    <dgm:pt modelId="{226969BC-85C5-43EA-920C-53EC7A85E431}" type="parTrans" cxnId="{437AAEB5-2B24-4D89-8258-7C85E59EC9C7}">
      <dgm:prSet/>
      <dgm:spPr/>
      <dgm:t>
        <a:bodyPr/>
        <a:lstStyle/>
        <a:p>
          <a:endParaRPr lang="ru-RU"/>
        </a:p>
      </dgm:t>
    </dgm:pt>
    <dgm:pt modelId="{9469BAFD-1114-4AEA-9BB6-A9AB72A5E223}" type="sibTrans" cxnId="{437AAEB5-2B24-4D89-8258-7C85E59EC9C7}">
      <dgm:prSet/>
      <dgm:spPr/>
      <dgm:t>
        <a:bodyPr/>
        <a:lstStyle/>
        <a:p>
          <a:endParaRPr lang="ru-RU"/>
        </a:p>
      </dgm:t>
    </dgm:pt>
    <dgm:pt modelId="{4A1A26C5-9C51-4B58-94E8-D5BCDC1FD5A7}">
      <dgm:prSet phldrT="[Текст]" custT="1"/>
      <dgm:spPr>
        <a:solidFill>
          <a:srgbClr val="E9EEF1"/>
        </a:solidFill>
      </dgm:spPr>
      <dgm:t>
        <a:bodyPr/>
        <a:lstStyle/>
        <a:p>
          <a:r>
            <a:rPr lang="ru-RU" altLang="ru-RU" sz="13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На заседании  Думы района проводятся публичные слушания</a:t>
          </a:r>
          <a:endParaRPr lang="ru-RU" sz="1300" dirty="0">
            <a:solidFill>
              <a:schemeClr val="tx1"/>
            </a:solidFill>
            <a:latin typeface="+mn-lt"/>
          </a:endParaRPr>
        </a:p>
      </dgm:t>
    </dgm:pt>
    <dgm:pt modelId="{77E57400-BCAA-4F5F-AE55-0ABEC9404E2A}" type="parTrans" cxnId="{0CC9BD03-40BA-4194-873A-A39C740FCF32}">
      <dgm:prSet/>
      <dgm:spPr/>
      <dgm:t>
        <a:bodyPr/>
        <a:lstStyle/>
        <a:p>
          <a:endParaRPr lang="ru-RU"/>
        </a:p>
      </dgm:t>
    </dgm:pt>
    <dgm:pt modelId="{D8D1F1D0-FE5F-4091-8FB4-01031F6614FC}" type="sibTrans" cxnId="{0CC9BD03-40BA-4194-873A-A39C740FCF32}">
      <dgm:prSet/>
      <dgm:spPr/>
      <dgm:t>
        <a:bodyPr/>
        <a:lstStyle/>
        <a:p>
          <a:endParaRPr lang="ru-RU"/>
        </a:p>
      </dgm:t>
    </dgm:pt>
    <dgm:pt modelId="{118EEDC4-8E77-4D05-AD75-38F4B76D93D7}">
      <dgm:prSet custT="1"/>
      <dgm:spPr>
        <a:solidFill>
          <a:srgbClr val="E9EEF1"/>
        </a:solidFill>
      </dgm:spPr>
      <dgm:t>
        <a:bodyPr/>
        <a:lstStyle/>
        <a:p>
          <a:r>
            <a:rPr lang="ru-RU" sz="1300" dirty="0" smtClean="0"/>
            <a:t>Не позднее 1 апреля текущего года отчет об исполнении бюджета направляется в контрольно – счетную палату для проверки и подготовки заключения</a:t>
          </a:r>
        </a:p>
      </dgm:t>
    </dgm:pt>
    <dgm:pt modelId="{9929CB7D-992C-4FF5-AC92-3E5CDE67E60E}" type="parTrans" cxnId="{2055D5A4-0F56-4DE8-ACA5-B11B96970079}">
      <dgm:prSet/>
      <dgm:spPr/>
      <dgm:t>
        <a:bodyPr/>
        <a:lstStyle/>
        <a:p>
          <a:endParaRPr lang="ru-RU"/>
        </a:p>
      </dgm:t>
    </dgm:pt>
    <dgm:pt modelId="{9EEC61F2-A9CE-4643-AA6A-DF56CEE0DA58}" type="sibTrans" cxnId="{2055D5A4-0F56-4DE8-ACA5-B11B96970079}">
      <dgm:prSet/>
      <dgm:spPr/>
      <dgm:t>
        <a:bodyPr/>
        <a:lstStyle/>
        <a:p>
          <a:endParaRPr lang="ru-RU"/>
        </a:p>
      </dgm:t>
    </dgm:pt>
    <dgm:pt modelId="{51A21B0A-FC07-4163-AFA5-46F30D19C6FE}">
      <dgm:prSet custT="1"/>
      <dgm:spPr>
        <a:solidFill>
          <a:srgbClr val="E9EEF1"/>
        </a:solidFill>
      </dgm:spPr>
      <dgm:t>
        <a:bodyPr/>
        <a:lstStyle/>
        <a:p>
          <a:r>
            <a:rPr lang="ru-RU" sz="1300" dirty="0" smtClean="0"/>
            <a:t>В течение месяца заключение представляется в Думу и администрацию района</a:t>
          </a:r>
        </a:p>
      </dgm:t>
    </dgm:pt>
    <dgm:pt modelId="{903A484F-E8B4-4494-B67C-1871797D0B57}" type="parTrans" cxnId="{9A91C4DB-D908-46FE-B328-C37C75D4C206}">
      <dgm:prSet/>
      <dgm:spPr/>
      <dgm:t>
        <a:bodyPr/>
        <a:lstStyle/>
        <a:p>
          <a:endParaRPr lang="ru-RU"/>
        </a:p>
      </dgm:t>
    </dgm:pt>
    <dgm:pt modelId="{838404A9-BC63-40A2-B44E-8586C6B90A40}" type="sibTrans" cxnId="{9A91C4DB-D908-46FE-B328-C37C75D4C206}">
      <dgm:prSet/>
      <dgm:spPr/>
      <dgm:t>
        <a:bodyPr/>
        <a:lstStyle/>
        <a:p>
          <a:endParaRPr lang="ru-RU"/>
        </a:p>
      </dgm:t>
    </dgm:pt>
    <dgm:pt modelId="{AC3777F4-0E3D-4F21-B4AF-3B58FFDF24FF}">
      <dgm:prSet custT="1"/>
      <dgm:spPr>
        <a:solidFill>
          <a:srgbClr val="E9EEF1"/>
        </a:solidFill>
      </dgm:spPr>
      <dgm:t>
        <a:bodyPr/>
        <a:lstStyle/>
        <a:p>
          <a:r>
            <a:rPr lang="ru-RU" sz="1300" dirty="0" smtClean="0"/>
            <a:t>Отчет  представляется Главой района в Думу не позднее 1 мая текущего года</a:t>
          </a:r>
        </a:p>
      </dgm:t>
    </dgm:pt>
    <dgm:pt modelId="{E39DE499-4A5D-4BCE-8B69-E7AD2D159943}" type="parTrans" cxnId="{377AA708-DD60-4F42-9955-03030597EDF9}">
      <dgm:prSet/>
      <dgm:spPr/>
      <dgm:t>
        <a:bodyPr/>
        <a:lstStyle/>
        <a:p>
          <a:endParaRPr lang="ru-RU"/>
        </a:p>
      </dgm:t>
    </dgm:pt>
    <dgm:pt modelId="{106FD670-921D-43DD-86A5-ED1E776D1702}" type="sibTrans" cxnId="{377AA708-DD60-4F42-9955-03030597EDF9}">
      <dgm:prSet/>
      <dgm:spPr/>
      <dgm:t>
        <a:bodyPr/>
        <a:lstStyle/>
        <a:p>
          <a:endParaRPr lang="ru-RU"/>
        </a:p>
      </dgm:t>
    </dgm:pt>
    <dgm:pt modelId="{5394F9BC-066C-401D-B86F-133CE8540854}">
      <dgm:prSet phldrT="[Текст]" custT="1"/>
      <dgm:spPr>
        <a:solidFill>
          <a:srgbClr val="E9EEF1"/>
        </a:soli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Отчет утверждается Решением Думы района</a:t>
          </a:r>
          <a:endParaRPr lang="ru-RU" sz="1300" dirty="0">
            <a:solidFill>
              <a:schemeClr val="tx1"/>
            </a:solidFill>
            <a:latin typeface="+mn-lt"/>
          </a:endParaRPr>
        </a:p>
      </dgm:t>
    </dgm:pt>
    <dgm:pt modelId="{90889CED-E2E6-4E7C-B171-361A431405CE}" type="sibTrans" cxnId="{743AB3D2-0E29-417C-BE75-AC0C30FB8676}">
      <dgm:prSet/>
      <dgm:spPr/>
      <dgm:t>
        <a:bodyPr/>
        <a:lstStyle/>
        <a:p>
          <a:endParaRPr lang="ru-RU"/>
        </a:p>
      </dgm:t>
    </dgm:pt>
    <dgm:pt modelId="{FCCC6A72-98B3-43DC-8564-7B8E2B0A5335}" type="parTrans" cxnId="{743AB3D2-0E29-417C-BE75-AC0C30FB8676}">
      <dgm:prSet/>
      <dgm:spPr/>
      <dgm:t>
        <a:bodyPr/>
        <a:lstStyle/>
        <a:p>
          <a:endParaRPr lang="ru-RU"/>
        </a:p>
      </dgm:t>
    </dgm:pt>
    <dgm:pt modelId="{8EAD1E66-720E-4A06-AD12-28DAA35BD874}">
      <dgm:prSet phldrT="[Текст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</a:t>
          </a:r>
          <a:endParaRPr lang="ru-RU" sz="1500" b="1" dirty="0">
            <a:solidFill>
              <a:schemeClr val="accent1">
                <a:lumMod val="50000"/>
              </a:schemeClr>
            </a:solidFill>
          </a:endParaRPr>
        </a:p>
      </dgm:t>
    </dgm:pt>
    <dgm:pt modelId="{D80FAD10-E9EE-429E-A1F4-47C4F6679407}" type="sibTrans" cxnId="{43313EFE-A871-4521-9F02-BF5291BBAAA9}">
      <dgm:prSet/>
      <dgm:spPr/>
      <dgm:t>
        <a:bodyPr/>
        <a:lstStyle/>
        <a:p>
          <a:endParaRPr lang="ru-RU"/>
        </a:p>
      </dgm:t>
    </dgm:pt>
    <dgm:pt modelId="{4D005970-05E1-427E-BC33-E1A5C36F068E}" type="parTrans" cxnId="{43313EFE-A871-4521-9F02-BF5291BBAAA9}">
      <dgm:prSet/>
      <dgm:spPr/>
      <dgm:t>
        <a:bodyPr/>
        <a:lstStyle/>
        <a:p>
          <a:endParaRPr lang="ru-RU"/>
        </a:p>
      </dgm:t>
    </dgm:pt>
    <dgm:pt modelId="{5F771349-08B8-4C88-ACBF-9D72C6AB0B77}">
      <dgm:prSet phldrT="[Текст]" custT="1"/>
      <dgm:spPr>
        <a:solidFill>
          <a:srgbClr val="E9EEF1"/>
        </a:solidFill>
      </dgm:spPr>
      <dgm:t>
        <a:bodyPr/>
        <a:lstStyle/>
        <a:p>
          <a:r>
            <a:rPr lang="ru-RU" altLang="ru-RU" sz="13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Дума рассматривает результаты внешней проверки отчета, а также результаты рассмотрения предложений, поступивших в ходе публичных слушаний</a:t>
          </a:r>
          <a:endParaRPr lang="ru-RU" sz="1300" dirty="0">
            <a:solidFill>
              <a:schemeClr val="tx1"/>
            </a:solidFill>
            <a:latin typeface="+mn-lt"/>
          </a:endParaRPr>
        </a:p>
      </dgm:t>
    </dgm:pt>
    <dgm:pt modelId="{76F5C8F1-DDEE-4125-9C0E-977ACC04B065}" type="parTrans" cxnId="{63C0515D-E3AC-47A8-9F1A-6F5E82143DBD}">
      <dgm:prSet/>
      <dgm:spPr/>
      <dgm:t>
        <a:bodyPr/>
        <a:lstStyle/>
        <a:p>
          <a:endParaRPr lang="ru-RU"/>
        </a:p>
      </dgm:t>
    </dgm:pt>
    <dgm:pt modelId="{833E046C-20C3-40E3-9263-4A6675ADE4D3}" type="sibTrans" cxnId="{63C0515D-E3AC-47A8-9F1A-6F5E82143DBD}">
      <dgm:prSet/>
      <dgm:spPr/>
      <dgm:t>
        <a:bodyPr/>
        <a:lstStyle/>
        <a:p>
          <a:endParaRPr lang="ru-RU"/>
        </a:p>
      </dgm:t>
    </dgm:pt>
    <dgm:pt modelId="{C82FDD33-3CE6-47C0-A503-A315D770D2AA}">
      <dgm:prSet phldrT="[Текст]" custT="1"/>
      <dgm:spPr>
        <a:solidFill>
          <a:srgbClr val="E9EEF1"/>
        </a:soli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Проект решения об исполнении местного бюджета за отчетный финансовый год рассматривается Думой в одном чтении</a:t>
          </a:r>
          <a:endParaRPr lang="ru-RU" sz="1300" dirty="0">
            <a:solidFill>
              <a:schemeClr val="tx1"/>
            </a:solidFill>
            <a:latin typeface="+mn-lt"/>
          </a:endParaRPr>
        </a:p>
      </dgm:t>
    </dgm:pt>
    <dgm:pt modelId="{6B5D3019-8822-4905-8018-0D65BFA24C1E}" type="parTrans" cxnId="{4AD7E79A-6C21-4736-BB83-B56F9D2C2A51}">
      <dgm:prSet/>
      <dgm:spPr/>
      <dgm:t>
        <a:bodyPr/>
        <a:lstStyle/>
        <a:p>
          <a:endParaRPr lang="ru-RU"/>
        </a:p>
      </dgm:t>
    </dgm:pt>
    <dgm:pt modelId="{11336C9E-1FA1-4D56-B3AB-F0116B066A6B}" type="sibTrans" cxnId="{4AD7E79A-6C21-4736-BB83-B56F9D2C2A51}">
      <dgm:prSet/>
      <dgm:spPr/>
      <dgm:t>
        <a:bodyPr/>
        <a:lstStyle/>
        <a:p>
          <a:endParaRPr lang="ru-RU"/>
        </a:p>
      </dgm:t>
    </dgm:pt>
    <dgm:pt modelId="{6BA81A5C-E4D1-449F-8BD5-BA9B8AE95F40}">
      <dgm:prSet phldrT="[Текст]" custT="1"/>
      <dgm:spPr>
        <a:solidFill>
          <a:srgbClr val="E9EEF1"/>
        </a:solidFill>
      </dgm:spPr>
      <dgm:t>
        <a:bodyPr/>
        <a:lstStyle/>
        <a:p>
          <a:r>
            <a:rPr lang="ru-RU" sz="13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Принятое решение об исполнении  бюджета подлежит обнародованию путем опубликования</a:t>
          </a:r>
          <a:endParaRPr lang="ru-RU" sz="1300" dirty="0">
            <a:solidFill>
              <a:schemeClr val="tx1"/>
            </a:solidFill>
            <a:latin typeface="+mn-lt"/>
          </a:endParaRPr>
        </a:p>
      </dgm:t>
    </dgm:pt>
    <dgm:pt modelId="{70AA868D-F801-4B54-9008-47CAFA61D00F}" type="parTrans" cxnId="{982E916D-DB3A-410F-94C9-B05C1DD0BC02}">
      <dgm:prSet/>
      <dgm:spPr/>
      <dgm:t>
        <a:bodyPr/>
        <a:lstStyle/>
        <a:p>
          <a:endParaRPr lang="ru-RU"/>
        </a:p>
      </dgm:t>
    </dgm:pt>
    <dgm:pt modelId="{F3A77D01-52D8-4F51-9FA8-8183DB387424}" type="sibTrans" cxnId="{982E916D-DB3A-410F-94C9-B05C1DD0BC02}">
      <dgm:prSet/>
      <dgm:spPr/>
      <dgm:t>
        <a:bodyPr/>
        <a:lstStyle/>
        <a:p>
          <a:endParaRPr lang="ru-RU"/>
        </a:p>
      </dgm:t>
    </dgm:pt>
    <dgm:pt modelId="{32C446D8-745B-4DA4-951E-AD592CB86B52}" type="pres">
      <dgm:prSet presAssocID="{30474CB9-27D3-458C-BFB1-AB56044EA3B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7D09C2F-E506-48E8-8E8A-26F40B66942B}" type="pres">
      <dgm:prSet presAssocID="{18CB49EB-5F65-49BE-88C2-DCEBB4EB97DF}" presName="composite" presStyleCnt="0"/>
      <dgm:spPr/>
    </dgm:pt>
    <dgm:pt modelId="{CF9DD88D-1CF0-4B0B-AECF-92F76E23352E}" type="pres">
      <dgm:prSet presAssocID="{18CB49EB-5F65-49BE-88C2-DCEBB4EB97DF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B7D93E-3DDE-49FC-B648-B7FD0EA9835E}" type="pres">
      <dgm:prSet presAssocID="{18CB49EB-5F65-49BE-88C2-DCEBB4EB97DF}" presName="descendantText" presStyleLbl="alignAcc1" presStyleIdx="0" presStyleCnt="3" custScaleY="147048" custLinFactNeighborX="0" custLinFactNeighborY="-21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D7D844-CB3A-4DE2-B3EB-2930D11CE4D4}" type="pres">
      <dgm:prSet presAssocID="{4D1012D4-09A7-4334-B411-82E8E664F8D8}" presName="sp" presStyleCnt="0"/>
      <dgm:spPr/>
    </dgm:pt>
    <dgm:pt modelId="{633D4829-F80D-4659-BAF4-11B7B153494B}" type="pres">
      <dgm:prSet presAssocID="{925508AC-432D-4FE9-A38E-817E7976F4C2}" presName="composite" presStyleCnt="0"/>
      <dgm:spPr/>
    </dgm:pt>
    <dgm:pt modelId="{3CC3998B-9BB3-436A-9574-AAA42FA3862B}" type="pres">
      <dgm:prSet presAssocID="{925508AC-432D-4FE9-A38E-817E7976F4C2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AE572D-32FF-43CD-8274-1CF13F7A75E2}" type="pres">
      <dgm:prSet presAssocID="{925508AC-432D-4FE9-A38E-817E7976F4C2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131894-ABD0-4528-AB85-2909D98A24F8}" type="pres">
      <dgm:prSet presAssocID="{9469BAFD-1114-4AEA-9BB6-A9AB72A5E223}" presName="sp" presStyleCnt="0"/>
      <dgm:spPr/>
    </dgm:pt>
    <dgm:pt modelId="{32AE8AB0-A4A9-485C-92BD-9F27DDCEA5DC}" type="pres">
      <dgm:prSet presAssocID="{8EAD1E66-720E-4A06-AD12-28DAA35BD874}" presName="composite" presStyleCnt="0"/>
      <dgm:spPr/>
    </dgm:pt>
    <dgm:pt modelId="{7C83A193-02E9-40F3-B1B6-38571B11D4AB}" type="pres">
      <dgm:prSet presAssocID="{8EAD1E66-720E-4A06-AD12-28DAA35BD874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0E7B5D-8CC0-4324-9941-2A014B167EBF}" type="pres">
      <dgm:prSet presAssocID="{8EAD1E66-720E-4A06-AD12-28DAA35BD874}" presName="descendantText" presStyleLbl="alignAcc1" presStyleIdx="2" presStyleCnt="3" custLinFactNeighborX="-6" custLinFactNeighborY="30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37AAEB5-2B24-4D89-8258-7C85E59EC9C7}" srcId="{30474CB9-27D3-458C-BFB1-AB56044EA3B3}" destId="{925508AC-432D-4FE9-A38E-817E7976F4C2}" srcOrd="1" destOrd="0" parTransId="{226969BC-85C5-43EA-920C-53EC7A85E431}" sibTransId="{9469BAFD-1114-4AEA-9BB6-A9AB72A5E223}"/>
    <dgm:cxn modelId="{2CB8C8BD-4E01-470D-9B2B-FF6CB590D945}" type="presOf" srcId="{6BA81A5C-E4D1-449F-8BD5-BA9B8AE95F40}" destId="{470E7B5D-8CC0-4324-9941-2A014B167EBF}" srcOrd="0" destOrd="1" presId="urn:microsoft.com/office/officeart/2005/8/layout/chevron2"/>
    <dgm:cxn modelId="{4AD7E79A-6C21-4736-BB83-B56F9D2C2A51}" srcId="{925508AC-432D-4FE9-A38E-817E7976F4C2}" destId="{C82FDD33-3CE6-47C0-A503-A315D770D2AA}" srcOrd="2" destOrd="0" parTransId="{6B5D3019-8822-4905-8018-0D65BFA24C1E}" sibTransId="{11336C9E-1FA1-4D56-B3AB-F0116B066A6B}"/>
    <dgm:cxn modelId="{43313EFE-A871-4521-9F02-BF5291BBAAA9}" srcId="{30474CB9-27D3-458C-BFB1-AB56044EA3B3}" destId="{8EAD1E66-720E-4A06-AD12-28DAA35BD874}" srcOrd="2" destOrd="0" parTransId="{4D005970-05E1-427E-BC33-E1A5C36F068E}" sibTransId="{D80FAD10-E9EE-429E-A1F4-47C4F6679407}"/>
    <dgm:cxn modelId="{FBE6BEB7-F687-4A90-B32E-0D1DE95462AF}" type="presOf" srcId="{30474CB9-27D3-458C-BFB1-AB56044EA3B3}" destId="{32C446D8-745B-4DA4-951E-AD592CB86B52}" srcOrd="0" destOrd="0" presId="urn:microsoft.com/office/officeart/2005/8/layout/chevron2"/>
    <dgm:cxn modelId="{E63F667B-1425-4FB6-BF04-7B9855E0B8DF}" type="presOf" srcId="{51A21B0A-FC07-4163-AFA5-46F30D19C6FE}" destId="{6DB7D93E-3DDE-49FC-B648-B7FD0EA9835E}" srcOrd="0" destOrd="2" presId="urn:microsoft.com/office/officeart/2005/8/layout/chevron2"/>
    <dgm:cxn modelId="{3F1BD338-7E09-4D09-966D-55AE43670511}" type="presOf" srcId="{925508AC-432D-4FE9-A38E-817E7976F4C2}" destId="{3CC3998B-9BB3-436A-9574-AAA42FA3862B}" srcOrd="0" destOrd="0" presId="urn:microsoft.com/office/officeart/2005/8/layout/chevron2"/>
    <dgm:cxn modelId="{B76F621B-8E76-4A6B-B853-7C7F167C9E49}" type="presOf" srcId="{118EEDC4-8E77-4D05-AD75-38F4B76D93D7}" destId="{6DB7D93E-3DDE-49FC-B648-B7FD0EA9835E}" srcOrd="0" destOrd="1" presId="urn:microsoft.com/office/officeart/2005/8/layout/chevron2"/>
    <dgm:cxn modelId="{743AB3D2-0E29-417C-BE75-AC0C30FB8676}" srcId="{8EAD1E66-720E-4A06-AD12-28DAA35BD874}" destId="{5394F9BC-066C-401D-B86F-133CE8540854}" srcOrd="0" destOrd="0" parTransId="{FCCC6A72-98B3-43DC-8564-7B8E2B0A5335}" sibTransId="{90889CED-E2E6-4E7C-B171-361A431405CE}"/>
    <dgm:cxn modelId="{E213BE9A-3D39-4B43-89FA-4CA6EC37BA52}" type="presOf" srcId="{C82FDD33-3CE6-47C0-A503-A315D770D2AA}" destId="{8CAE572D-32FF-43CD-8274-1CF13F7A75E2}" srcOrd="0" destOrd="2" presId="urn:microsoft.com/office/officeart/2005/8/layout/chevron2"/>
    <dgm:cxn modelId="{16898FC1-0D0E-43BE-9B9D-DDBE10A0B026}" type="presOf" srcId="{AC3777F4-0E3D-4F21-B4AF-3B58FFDF24FF}" destId="{6DB7D93E-3DDE-49FC-B648-B7FD0EA9835E}" srcOrd="0" destOrd="3" presId="urn:microsoft.com/office/officeart/2005/8/layout/chevron2"/>
    <dgm:cxn modelId="{C3354C10-71DA-4AB3-B2DB-77D9B42270DC}" type="presOf" srcId="{E5240C8A-07C5-49E9-B4E3-EDB6C03BAB19}" destId="{6DB7D93E-3DDE-49FC-B648-B7FD0EA9835E}" srcOrd="0" destOrd="0" presId="urn:microsoft.com/office/officeart/2005/8/layout/chevron2"/>
    <dgm:cxn modelId="{377AA708-DD60-4F42-9955-03030597EDF9}" srcId="{18CB49EB-5F65-49BE-88C2-DCEBB4EB97DF}" destId="{AC3777F4-0E3D-4F21-B4AF-3B58FFDF24FF}" srcOrd="3" destOrd="0" parTransId="{E39DE499-4A5D-4BCE-8B69-E7AD2D159943}" sibTransId="{106FD670-921D-43DD-86A5-ED1E776D1702}"/>
    <dgm:cxn modelId="{1E2E5578-85BE-4317-858B-B6DC5D107053}" srcId="{18CB49EB-5F65-49BE-88C2-DCEBB4EB97DF}" destId="{E5240C8A-07C5-49E9-B4E3-EDB6C03BAB19}" srcOrd="0" destOrd="0" parTransId="{FD8257D7-7771-4628-994F-C996772EA37D}" sibTransId="{8587C029-269D-4030-9E24-A02CD08A5E39}"/>
    <dgm:cxn modelId="{A424BC13-9871-4DA9-B96E-D95A095D24BD}" type="presOf" srcId="{5F771349-08B8-4C88-ACBF-9D72C6AB0B77}" destId="{8CAE572D-32FF-43CD-8274-1CF13F7A75E2}" srcOrd="0" destOrd="1" presId="urn:microsoft.com/office/officeart/2005/8/layout/chevron2"/>
    <dgm:cxn modelId="{29FE2B1E-8BE5-422F-9A4F-A7CD4B67FFB0}" type="presOf" srcId="{4A1A26C5-9C51-4B58-94E8-D5BCDC1FD5A7}" destId="{8CAE572D-32FF-43CD-8274-1CF13F7A75E2}" srcOrd="0" destOrd="0" presId="urn:microsoft.com/office/officeart/2005/8/layout/chevron2"/>
    <dgm:cxn modelId="{66EEB4FF-55D9-4307-9673-2B644B451E37}" srcId="{30474CB9-27D3-458C-BFB1-AB56044EA3B3}" destId="{18CB49EB-5F65-49BE-88C2-DCEBB4EB97DF}" srcOrd="0" destOrd="0" parTransId="{D440CA7C-AF91-4FC2-B9DD-C6531DBD2F84}" sibTransId="{4D1012D4-09A7-4334-B411-82E8E664F8D8}"/>
    <dgm:cxn modelId="{0CC9BD03-40BA-4194-873A-A39C740FCF32}" srcId="{925508AC-432D-4FE9-A38E-817E7976F4C2}" destId="{4A1A26C5-9C51-4B58-94E8-D5BCDC1FD5A7}" srcOrd="0" destOrd="0" parTransId="{77E57400-BCAA-4F5F-AE55-0ABEC9404E2A}" sibTransId="{D8D1F1D0-FE5F-4091-8FB4-01031F6614FC}"/>
    <dgm:cxn modelId="{58F9BE23-1709-4520-BAFE-E3309CC2CAA9}" type="presOf" srcId="{18CB49EB-5F65-49BE-88C2-DCEBB4EB97DF}" destId="{CF9DD88D-1CF0-4B0B-AECF-92F76E23352E}" srcOrd="0" destOrd="0" presId="urn:microsoft.com/office/officeart/2005/8/layout/chevron2"/>
    <dgm:cxn modelId="{982E916D-DB3A-410F-94C9-B05C1DD0BC02}" srcId="{8EAD1E66-720E-4A06-AD12-28DAA35BD874}" destId="{6BA81A5C-E4D1-449F-8BD5-BA9B8AE95F40}" srcOrd="1" destOrd="0" parTransId="{70AA868D-F801-4B54-9008-47CAFA61D00F}" sibTransId="{F3A77D01-52D8-4F51-9FA8-8183DB387424}"/>
    <dgm:cxn modelId="{9A91C4DB-D908-46FE-B328-C37C75D4C206}" srcId="{18CB49EB-5F65-49BE-88C2-DCEBB4EB97DF}" destId="{51A21B0A-FC07-4163-AFA5-46F30D19C6FE}" srcOrd="2" destOrd="0" parTransId="{903A484F-E8B4-4494-B67C-1871797D0B57}" sibTransId="{838404A9-BC63-40A2-B44E-8586C6B90A40}"/>
    <dgm:cxn modelId="{63C0515D-E3AC-47A8-9F1A-6F5E82143DBD}" srcId="{925508AC-432D-4FE9-A38E-817E7976F4C2}" destId="{5F771349-08B8-4C88-ACBF-9D72C6AB0B77}" srcOrd="1" destOrd="0" parTransId="{76F5C8F1-DDEE-4125-9C0E-977ACC04B065}" sibTransId="{833E046C-20C3-40E3-9263-4A6675ADE4D3}"/>
    <dgm:cxn modelId="{2055D5A4-0F56-4DE8-ACA5-B11B96970079}" srcId="{18CB49EB-5F65-49BE-88C2-DCEBB4EB97DF}" destId="{118EEDC4-8E77-4D05-AD75-38F4B76D93D7}" srcOrd="1" destOrd="0" parTransId="{9929CB7D-992C-4FF5-AC92-3E5CDE67E60E}" sibTransId="{9EEC61F2-A9CE-4643-AA6A-DF56CEE0DA58}"/>
    <dgm:cxn modelId="{9D3F79A5-DEDB-4C91-BFC2-A00D15131C11}" type="presOf" srcId="{8EAD1E66-720E-4A06-AD12-28DAA35BD874}" destId="{7C83A193-02E9-40F3-B1B6-38571B11D4AB}" srcOrd="0" destOrd="0" presId="urn:microsoft.com/office/officeart/2005/8/layout/chevron2"/>
    <dgm:cxn modelId="{0AF30B72-5AEA-4395-9674-29D6C83F083A}" type="presOf" srcId="{5394F9BC-066C-401D-B86F-133CE8540854}" destId="{470E7B5D-8CC0-4324-9941-2A014B167EBF}" srcOrd="0" destOrd="0" presId="urn:microsoft.com/office/officeart/2005/8/layout/chevron2"/>
    <dgm:cxn modelId="{BACC5471-7F00-4679-B005-4027D076A719}" type="presParOf" srcId="{32C446D8-745B-4DA4-951E-AD592CB86B52}" destId="{47D09C2F-E506-48E8-8E8A-26F40B66942B}" srcOrd="0" destOrd="0" presId="urn:microsoft.com/office/officeart/2005/8/layout/chevron2"/>
    <dgm:cxn modelId="{B8B63C54-1EF2-489E-92F2-BC9BDD566140}" type="presParOf" srcId="{47D09C2F-E506-48E8-8E8A-26F40B66942B}" destId="{CF9DD88D-1CF0-4B0B-AECF-92F76E23352E}" srcOrd="0" destOrd="0" presId="urn:microsoft.com/office/officeart/2005/8/layout/chevron2"/>
    <dgm:cxn modelId="{41FC91D3-4768-4FA1-9DF6-152972539509}" type="presParOf" srcId="{47D09C2F-E506-48E8-8E8A-26F40B66942B}" destId="{6DB7D93E-3DDE-49FC-B648-B7FD0EA9835E}" srcOrd="1" destOrd="0" presId="urn:microsoft.com/office/officeart/2005/8/layout/chevron2"/>
    <dgm:cxn modelId="{D1A3C06E-CA7B-4FF7-AF6A-71EF0AE4B1AE}" type="presParOf" srcId="{32C446D8-745B-4DA4-951E-AD592CB86B52}" destId="{EED7D844-CB3A-4DE2-B3EB-2930D11CE4D4}" srcOrd="1" destOrd="0" presId="urn:microsoft.com/office/officeart/2005/8/layout/chevron2"/>
    <dgm:cxn modelId="{DF3464EA-1DB8-4389-A315-28657BFFA989}" type="presParOf" srcId="{32C446D8-745B-4DA4-951E-AD592CB86B52}" destId="{633D4829-F80D-4659-BAF4-11B7B153494B}" srcOrd="2" destOrd="0" presId="urn:microsoft.com/office/officeart/2005/8/layout/chevron2"/>
    <dgm:cxn modelId="{1209030C-00DB-40A0-83F3-B7262DE72665}" type="presParOf" srcId="{633D4829-F80D-4659-BAF4-11B7B153494B}" destId="{3CC3998B-9BB3-436A-9574-AAA42FA3862B}" srcOrd="0" destOrd="0" presId="urn:microsoft.com/office/officeart/2005/8/layout/chevron2"/>
    <dgm:cxn modelId="{6E922D75-979C-4B97-8E9D-8F0F761D1BC1}" type="presParOf" srcId="{633D4829-F80D-4659-BAF4-11B7B153494B}" destId="{8CAE572D-32FF-43CD-8274-1CF13F7A75E2}" srcOrd="1" destOrd="0" presId="urn:microsoft.com/office/officeart/2005/8/layout/chevron2"/>
    <dgm:cxn modelId="{E702F3BE-F785-44BE-A4CB-6EFEC877AFC2}" type="presParOf" srcId="{32C446D8-745B-4DA4-951E-AD592CB86B52}" destId="{88131894-ABD0-4528-AB85-2909D98A24F8}" srcOrd="3" destOrd="0" presId="urn:microsoft.com/office/officeart/2005/8/layout/chevron2"/>
    <dgm:cxn modelId="{6DCD608B-3570-4E03-B222-857D3B7844E2}" type="presParOf" srcId="{32C446D8-745B-4DA4-951E-AD592CB86B52}" destId="{32AE8AB0-A4A9-485C-92BD-9F27DDCEA5DC}" srcOrd="4" destOrd="0" presId="urn:microsoft.com/office/officeart/2005/8/layout/chevron2"/>
    <dgm:cxn modelId="{AF24F39F-D478-4904-B1DD-30FA53371DA1}" type="presParOf" srcId="{32AE8AB0-A4A9-485C-92BD-9F27DDCEA5DC}" destId="{7C83A193-02E9-40F3-B1B6-38571B11D4AB}" srcOrd="0" destOrd="0" presId="urn:microsoft.com/office/officeart/2005/8/layout/chevron2"/>
    <dgm:cxn modelId="{A081FA4C-2F17-4F2E-96D9-F52463323DFA}" type="presParOf" srcId="{32AE8AB0-A4A9-485C-92BD-9F27DDCEA5DC}" destId="{470E7B5D-8CC0-4324-9941-2A014B167EBF}" srcOrd="1" destOrd="0" presId="urn:microsoft.com/office/officeart/2005/8/layout/chevron2"/>
  </dgm:cxnLst>
  <dgm:bg>
    <a:solidFill>
      <a:schemeClr val="tx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64EDF8-41F3-46FF-9EE6-60ACCDA331BD}" type="doc">
      <dgm:prSet loTypeId="urn:microsoft.com/office/officeart/2005/8/layout/chevron1" loCatId="process" qsTypeId="urn:microsoft.com/office/officeart/2005/8/quickstyle/3d2" qsCatId="3D" csTypeId="urn:microsoft.com/office/officeart/2005/8/colors/accent1_2" csCatId="accent1" phldr="1"/>
      <dgm:spPr/>
    </dgm:pt>
    <dgm:pt modelId="{27E86ED0-F38B-4BDF-AF2F-92A1726EA0CD}">
      <dgm:prSet phldrT="[Текст]" custT="1"/>
      <dgm:spPr>
        <a:solidFill>
          <a:srgbClr val="007CC2"/>
        </a:solidFill>
      </dgm:spPr>
      <dgm:t>
        <a:bodyPr/>
        <a:lstStyle/>
        <a:p>
          <a:pPr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План</a:t>
          </a:r>
        </a:p>
        <a:p>
          <a:pPr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2 687 988,5</a:t>
          </a:r>
        </a:p>
        <a:p>
          <a:endParaRPr lang="ru-RU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05C2EF-FD31-4C85-9BA0-EF4AF0C61706}" type="parTrans" cxnId="{FD1B943D-8F4E-4F8A-BE21-A2F0530A299F}">
      <dgm:prSet/>
      <dgm:spPr/>
      <dgm:t>
        <a:bodyPr/>
        <a:lstStyle/>
        <a:p>
          <a:endParaRPr lang="ru-RU"/>
        </a:p>
      </dgm:t>
    </dgm:pt>
    <dgm:pt modelId="{129E7E21-B696-4DEE-9639-B30318F21CC1}" type="sibTrans" cxnId="{FD1B943D-8F4E-4F8A-BE21-A2F0530A299F}">
      <dgm:prSet/>
      <dgm:spPr/>
      <dgm:t>
        <a:bodyPr/>
        <a:lstStyle/>
        <a:p>
          <a:endParaRPr lang="ru-RU"/>
        </a:p>
      </dgm:t>
    </dgm:pt>
    <dgm:pt modelId="{EE0A0CAC-653F-4223-BD9E-466B589C114F}">
      <dgm:prSet phldrT="[Текст]" custT="1"/>
      <dgm:spPr>
        <a:solidFill>
          <a:srgbClr val="007CC2"/>
        </a:solidFill>
      </dgm:spPr>
      <dgm:t>
        <a:bodyPr/>
        <a:lstStyle/>
        <a:p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Факт </a:t>
          </a:r>
        </a:p>
        <a:p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2 654 882,5</a:t>
          </a:r>
        </a:p>
        <a:p>
          <a:endParaRPr lang="ru-RU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23FCCC7-DB47-4A96-95D6-83CA061B93D9}" type="parTrans" cxnId="{26FA876A-3443-44A2-822C-C974D6569D15}">
      <dgm:prSet/>
      <dgm:spPr/>
      <dgm:t>
        <a:bodyPr/>
        <a:lstStyle/>
        <a:p>
          <a:endParaRPr lang="ru-RU"/>
        </a:p>
      </dgm:t>
    </dgm:pt>
    <dgm:pt modelId="{996A6DA2-64B1-4DB3-A6B7-63E844471634}" type="sibTrans" cxnId="{26FA876A-3443-44A2-822C-C974D6569D15}">
      <dgm:prSet/>
      <dgm:spPr/>
      <dgm:t>
        <a:bodyPr/>
        <a:lstStyle/>
        <a:p>
          <a:endParaRPr lang="ru-RU"/>
        </a:p>
      </dgm:t>
    </dgm:pt>
    <dgm:pt modelId="{0FCFAD1C-5BFA-401C-8BCB-418F74DE3ED6}">
      <dgm:prSet phldrT="[Текст]" custT="1"/>
      <dgm:spPr>
        <a:solidFill>
          <a:srgbClr val="007CC2"/>
        </a:solidFill>
      </dgm:spPr>
      <dgm:t>
        <a:bodyPr/>
        <a:lstStyle/>
        <a:p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Исполнение </a:t>
          </a:r>
        </a:p>
        <a:p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98,8%</a:t>
          </a:r>
        </a:p>
        <a:p>
          <a:endParaRPr lang="ru-RU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FF0267-309D-4D6C-8355-17E1C98F0C8D}" type="parTrans" cxnId="{8E358B21-C051-4CE2-9E7E-FA2C72645EC6}">
      <dgm:prSet/>
      <dgm:spPr/>
      <dgm:t>
        <a:bodyPr/>
        <a:lstStyle/>
        <a:p>
          <a:endParaRPr lang="ru-RU"/>
        </a:p>
      </dgm:t>
    </dgm:pt>
    <dgm:pt modelId="{9D1A3174-87BA-4B56-8FC5-3418F0530726}" type="sibTrans" cxnId="{8E358B21-C051-4CE2-9E7E-FA2C72645EC6}">
      <dgm:prSet/>
      <dgm:spPr/>
      <dgm:t>
        <a:bodyPr/>
        <a:lstStyle/>
        <a:p>
          <a:endParaRPr lang="ru-RU"/>
        </a:p>
      </dgm:t>
    </dgm:pt>
    <dgm:pt modelId="{DEF8D61A-9C59-41D0-BF65-B1E8642BAB24}" type="pres">
      <dgm:prSet presAssocID="{9364EDF8-41F3-46FF-9EE6-60ACCDA331BD}" presName="Name0" presStyleCnt="0">
        <dgm:presLayoutVars>
          <dgm:dir/>
          <dgm:animLvl val="lvl"/>
          <dgm:resizeHandles val="exact"/>
        </dgm:presLayoutVars>
      </dgm:prSet>
      <dgm:spPr/>
    </dgm:pt>
    <dgm:pt modelId="{9A8C55A8-FEAC-4D0A-8B91-D73BD12D104C}" type="pres">
      <dgm:prSet presAssocID="{27E86ED0-F38B-4BDF-AF2F-92A1726EA0CD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661655-0E2D-4731-9391-854520762F38}" type="pres">
      <dgm:prSet presAssocID="{129E7E21-B696-4DEE-9639-B30318F21CC1}" presName="parTxOnlySpace" presStyleCnt="0"/>
      <dgm:spPr/>
    </dgm:pt>
    <dgm:pt modelId="{AB366AA0-7CDC-41AF-ADEA-0B61788BFAC5}" type="pres">
      <dgm:prSet presAssocID="{EE0A0CAC-653F-4223-BD9E-466B589C114F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C8402B-F6FA-4C15-B4C8-A5B82E7C32BB}" type="pres">
      <dgm:prSet presAssocID="{996A6DA2-64B1-4DB3-A6B7-63E844471634}" presName="parTxOnlySpace" presStyleCnt="0"/>
      <dgm:spPr/>
    </dgm:pt>
    <dgm:pt modelId="{F46BA553-E713-480E-B6C3-3E9C8FFB3BC6}" type="pres">
      <dgm:prSet presAssocID="{0FCFAD1C-5BFA-401C-8BCB-418F74DE3ED6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3B9ABBE-1563-4B61-B4F8-51BAE4133032}" type="presOf" srcId="{27E86ED0-F38B-4BDF-AF2F-92A1726EA0CD}" destId="{9A8C55A8-FEAC-4D0A-8B91-D73BD12D104C}" srcOrd="0" destOrd="0" presId="urn:microsoft.com/office/officeart/2005/8/layout/chevron1"/>
    <dgm:cxn modelId="{E167AA3A-1D68-4C1B-A4A6-B43AB22824AA}" type="presOf" srcId="{0FCFAD1C-5BFA-401C-8BCB-418F74DE3ED6}" destId="{F46BA553-E713-480E-B6C3-3E9C8FFB3BC6}" srcOrd="0" destOrd="0" presId="urn:microsoft.com/office/officeart/2005/8/layout/chevron1"/>
    <dgm:cxn modelId="{26FA876A-3443-44A2-822C-C974D6569D15}" srcId="{9364EDF8-41F3-46FF-9EE6-60ACCDA331BD}" destId="{EE0A0CAC-653F-4223-BD9E-466B589C114F}" srcOrd="1" destOrd="0" parTransId="{223FCCC7-DB47-4A96-95D6-83CA061B93D9}" sibTransId="{996A6DA2-64B1-4DB3-A6B7-63E844471634}"/>
    <dgm:cxn modelId="{3C01C84E-3AEE-4FCD-A4C7-ADDECC59E55B}" type="presOf" srcId="{EE0A0CAC-653F-4223-BD9E-466B589C114F}" destId="{AB366AA0-7CDC-41AF-ADEA-0B61788BFAC5}" srcOrd="0" destOrd="0" presId="urn:microsoft.com/office/officeart/2005/8/layout/chevron1"/>
    <dgm:cxn modelId="{8E358B21-C051-4CE2-9E7E-FA2C72645EC6}" srcId="{9364EDF8-41F3-46FF-9EE6-60ACCDA331BD}" destId="{0FCFAD1C-5BFA-401C-8BCB-418F74DE3ED6}" srcOrd="2" destOrd="0" parTransId="{4AFF0267-309D-4D6C-8355-17E1C98F0C8D}" sibTransId="{9D1A3174-87BA-4B56-8FC5-3418F0530726}"/>
    <dgm:cxn modelId="{81E5F52C-C6A4-4C69-B47E-7F6C744E9CC2}" type="presOf" srcId="{9364EDF8-41F3-46FF-9EE6-60ACCDA331BD}" destId="{DEF8D61A-9C59-41D0-BF65-B1E8642BAB24}" srcOrd="0" destOrd="0" presId="urn:microsoft.com/office/officeart/2005/8/layout/chevron1"/>
    <dgm:cxn modelId="{FD1B943D-8F4E-4F8A-BE21-A2F0530A299F}" srcId="{9364EDF8-41F3-46FF-9EE6-60ACCDA331BD}" destId="{27E86ED0-F38B-4BDF-AF2F-92A1726EA0CD}" srcOrd="0" destOrd="0" parTransId="{7D05C2EF-FD31-4C85-9BA0-EF4AF0C61706}" sibTransId="{129E7E21-B696-4DEE-9639-B30318F21CC1}"/>
    <dgm:cxn modelId="{6E6A4FD2-B5C1-4D99-9B5A-5C2803F26CB9}" type="presParOf" srcId="{DEF8D61A-9C59-41D0-BF65-B1E8642BAB24}" destId="{9A8C55A8-FEAC-4D0A-8B91-D73BD12D104C}" srcOrd="0" destOrd="0" presId="urn:microsoft.com/office/officeart/2005/8/layout/chevron1"/>
    <dgm:cxn modelId="{B8246B1A-C539-4F60-BFE6-B1AD72BFA856}" type="presParOf" srcId="{DEF8D61A-9C59-41D0-BF65-B1E8642BAB24}" destId="{36661655-0E2D-4731-9391-854520762F38}" srcOrd="1" destOrd="0" presId="urn:microsoft.com/office/officeart/2005/8/layout/chevron1"/>
    <dgm:cxn modelId="{0183C550-C355-44D6-8E87-F82500F8437C}" type="presParOf" srcId="{DEF8D61A-9C59-41D0-BF65-B1E8642BAB24}" destId="{AB366AA0-7CDC-41AF-ADEA-0B61788BFAC5}" srcOrd="2" destOrd="0" presId="urn:microsoft.com/office/officeart/2005/8/layout/chevron1"/>
    <dgm:cxn modelId="{DB74D7FC-A529-4C8C-8F7E-E829F4F0D1DA}" type="presParOf" srcId="{DEF8D61A-9C59-41D0-BF65-B1E8642BAB24}" destId="{17C8402B-F6FA-4C15-B4C8-A5B82E7C32BB}" srcOrd="3" destOrd="0" presId="urn:microsoft.com/office/officeart/2005/8/layout/chevron1"/>
    <dgm:cxn modelId="{607FAF36-60CA-4E55-923D-AFD454CA96AF}" type="presParOf" srcId="{DEF8D61A-9C59-41D0-BF65-B1E8642BAB24}" destId="{F46BA553-E713-480E-B6C3-3E9C8FFB3BC6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364EDF8-41F3-46FF-9EE6-60ACCDA331BD}" type="doc">
      <dgm:prSet loTypeId="urn:microsoft.com/office/officeart/2005/8/layout/chevron1" loCatId="process" qsTypeId="urn:microsoft.com/office/officeart/2005/8/quickstyle/3d2" qsCatId="3D" csTypeId="urn:microsoft.com/office/officeart/2005/8/colors/accent1_2" csCatId="accent1" phldr="1"/>
      <dgm:spPr/>
    </dgm:pt>
    <dgm:pt modelId="{27E86ED0-F38B-4BDF-AF2F-92A1726EA0CD}">
      <dgm:prSet phldrT="[Текст]" custT="1"/>
      <dgm:spPr>
        <a:solidFill>
          <a:srgbClr val="007CC2"/>
        </a:solidFill>
      </dgm:spPr>
      <dgm:t>
        <a:bodyPr/>
        <a:lstStyle/>
        <a:p>
          <a:pPr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План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2 718 223,3</a:t>
          </a:r>
          <a:endParaRPr lang="ru-RU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05C2EF-FD31-4C85-9BA0-EF4AF0C61706}" type="parTrans" cxnId="{FD1B943D-8F4E-4F8A-BE21-A2F0530A299F}">
      <dgm:prSet/>
      <dgm:spPr/>
      <dgm:t>
        <a:bodyPr/>
        <a:lstStyle/>
        <a:p>
          <a:endParaRPr lang="ru-RU"/>
        </a:p>
      </dgm:t>
    </dgm:pt>
    <dgm:pt modelId="{129E7E21-B696-4DEE-9639-B30318F21CC1}" type="sibTrans" cxnId="{FD1B943D-8F4E-4F8A-BE21-A2F0530A299F}">
      <dgm:prSet/>
      <dgm:spPr/>
      <dgm:t>
        <a:bodyPr/>
        <a:lstStyle/>
        <a:p>
          <a:endParaRPr lang="ru-RU"/>
        </a:p>
      </dgm:t>
    </dgm:pt>
    <dgm:pt modelId="{EE0A0CAC-653F-4223-BD9E-466B589C114F}">
      <dgm:prSet phldrT="[Текст]" custT="1"/>
      <dgm:spPr>
        <a:solidFill>
          <a:srgbClr val="007CC2"/>
        </a:solidFill>
      </dgm:spPr>
      <dgm:t>
        <a:bodyPr/>
        <a:lstStyle/>
        <a:p>
          <a:endParaRPr lang="ru-RU" sz="18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8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Факт</a:t>
          </a:r>
        </a:p>
        <a:p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2 514 159,4 </a:t>
          </a:r>
        </a:p>
        <a:p>
          <a:endParaRPr lang="ru-RU" sz="24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800" dirty="0"/>
        </a:p>
      </dgm:t>
    </dgm:pt>
    <dgm:pt modelId="{223FCCC7-DB47-4A96-95D6-83CA061B93D9}" type="parTrans" cxnId="{26FA876A-3443-44A2-822C-C974D6569D15}">
      <dgm:prSet/>
      <dgm:spPr/>
      <dgm:t>
        <a:bodyPr/>
        <a:lstStyle/>
        <a:p>
          <a:endParaRPr lang="ru-RU"/>
        </a:p>
      </dgm:t>
    </dgm:pt>
    <dgm:pt modelId="{996A6DA2-64B1-4DB3-A6B7-63E844471634}" type="sibTrans" cxnId="{26FA876A-3443-44A2-822C-C974D6569D15}">
      <dgm:prSet/>
      <dgm:spPr/>
      <dgm:t>
        <a:bodyPr/>
        <a:lstStyle/>
        <a:p>
          <a:endParaRPr lang="ru-RU"/>
        </a:p>
      </dgm:t>
    </dgm:pt>
    <dgm:pt modelId="{0FCFAD1C-5BFA-401C-8BCB-418F74DE3ED6}">
      <dgm:prSet phldrT="[Текст]" custT="1"/>
      <dgm:spPr>
        <a:solidFill>
          <a:srgbClr val="007CC2"/>
        </a:solidFill>
      </dgm:spPr>
      <dgm:t>
        <a:bodyPr/>
        <a:lstStyle/>
        <a:p>
          <a:endParaRPr lang="ru-RU" sz="1800" dirty="0" smtClean="0"/>
        </a:p>
        <a:p>
          <a:endParaRPr lang="ru-RU" sz="1800" dirty="0" smtClean="0"/>
        </a:p>
        <a:p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Исполнение</a:t>
          </a:r>
        </a:p>
        <a:p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92,5% </a:t>
          </a:r>
        </a:p>
        <a:p>
          <a:endParaRPr lang="ru-RU" sz="1800" dirty="0" smtClean="0"/>
        </a:p>
        <a:p>
          <a:endParaRPr lang="ru-RU" sz="1800" dirty="0"/>
        </a:p>
      </dgm:t>
    </dgm:pt>
    <dgm:pt modelId="{4AFF0267-309D-4D6C-8355-17E1C98F0C8D}" type="parTrans" cxnId="{8E358B21-C051-4CE2-9E7E-FA2C72645EC6}">
      <dgm:prSet/>
      <dgm:spPr/>
      <dgm:t>
        <a:bodyPr/>
        <a:lstStyle/>
        <a:p>
          <a:endParaRPr lang="ru-RU"/>
        </a:p>
      </dgm:t>
    </dgm:pt>
    <dgm:pt modelId="{9D1A3174-87BA-4B56-8FC5-3418F0530726}" type="sibTrans" cxnId="{8E358B21-C051-4CE2-9E7E-FA2C72645EC6}">
      <dgm:prSet/>
      <dgm:spPr/>
      <dgm:t>
        <a:bodyPr/>
        <a:lstStyle/>
        <a:p>
          <a:endParaRPr lang="ru-RU"/>
        </a:p>
      </dgm:t>
    </dgm:pt>
    <dgm:pt modelId="{DEF8D61A-9C59-41D0-BF65-B1E8642BAB24}" type="pres">
      <dgm:prSet presAssocID="{9364EDF8-41F3-46FF-9EE6-60ACCDA331BD}" presName="Name0" presStyleCnt="0">
        <dgm:presLayoutVars>
          <dgm:dir/>
          <dgm:animLvl val="lvl"/>
          <dgm:resizeHandles val="exact"/>
        </dgm:presLayoutVars>
      </dgm:prSet>
      <dgm:spPr/>
    </dgm:pt>
    <dgm:pt modelId="{9A8C55A8-FEAC-4D0A-8B91-D73BD12D104C}" type="pres">
      <dgm:prSet presAssocID="{27E86ED0-F38B-4BDF-AF2F-92A1726EA0CD}" presName="parTxOnly" presStyleLbl="node1" presStyleIdx="0" presStyleCnt="3" custLinFactNeighborX="-2348" custLinFactNeighborY="65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661655-0E2D-4731-9391-854520762F38}" type="pres">
      <dgm:prSet presAssocID="{129E7E21-B696-4DEE-9639-B30318F21CC1}" presName="parTxOnlySpace" presStyleCnt="0"/>
      <dgm:spPr/>
    </dgm:pt>
    <dgm:pt modelId="{AB366AA0-7CDC-41AF-ADEA-0B61788BFAC5}" type="pres">
      <dgm:prSet presAssocID="{EE0A0CAC-653F-4223-BD9E-466B589C114F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C8402B-F6FA-4C15-B4C8-A5B82E7C32BB}" type="pres">
      <dgm:prSet presAssocID="{996A6DA2-64B1-4DB3-A6B7-63E844471634}" presName="parTxOnlySpace" presStyleCnt="0"/>
      <dgm:spPr/>
    </dgm:pt>
    <dgm:pt modelId="{F46BA553-E713-480E-B6C3-3E9C8FFB3BC6}" type="pres">
      <dgm:prSet presAssocID="{0FCFAD1C-5BFA-401C-8BCB-418F74DE3ED6}" presName="parTxOnly" presStyleLbl="node1" presStyleIdx="2" presStyleCnt="3" custLinFactNeighborX="27206" custLinFactNeighborY="65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6FA876A-3443-44A2-822C-C974D6569D15}" srcId="{9364EDF8-41F3-46FF-9EE6-60ACCDA331BD}" destId="{EE0A0CAC-653F-4223-BD9E-466B589C114F}" srcOrd="1" destOrd="0" parTransId="{223FCCC7-DB47-4A96-95D6-83CA061B93D9}" sibTransId="{996A6DA2-64B1-4DB3-A6B7-63E844471634}"/>
    <dgm:cxn modelId="{11F926D3-0159-44B9-9D7F-8BFDC7A188D6}" type="presOf" srcId="{EE0A0CAC-653F-4223-BD9E-466B589C114F}" destId="{AB366AA0-7CDC-41AF-ADEA-0B61788BFAC5}" srcOrd="0" destOrd="0" presId="urn:microsoft.com/office/officeart/2005/8/layout/chevron1"/>
    <dgm:cxn modelId="{A1C70D8E-62FB-4A39-8F3D-B16978AE3540}" type="presOf" srcId="{9364EDF8-41F3-46FF-9EE6-60ACCDA331BD}" destId="{DEF8D61A-9C59-41D0-BF65-B1E8642BAB24}" srcOrd="0" destOrd="0" presId="urn:microsoft.com/office/officeart/2005/8/layout/chevron1"/>
    <dgm:cxn modelId="{FD1B943D-8F4E-4F8A-BE21-A2F0530A299F}" srcId="{9364EDF8-41F3-46FF-9EE6-60ACCDA331BD}" destId="{27E86ED0-F38B-4BDF-AF2F-92A1726EA0CD}" srcOrd="0" destOrd="0" parTransId="{7D05C2EF-FD31-4C85-9BA0-EF4AF0C61706}" sibTransId="{129E7E21-B696-4DEE-9639-B30318F21CC1}"/>
    <dgm:cxn modelId="{BB8B531F-8B0D-4AFB-93CE-567862CBD140}" type="presOf" srcId="{0FCFAD1C-5BFA-401C-8BCB-418F74DE3ED6}" destId="{F46BA553-E713-480E-B6C3-3E9C8FFB3BC6}" srcOrd="0" destOrd="0" presId="urn:microsoft.com/office/officeart/2005/8/layout/chevron1"/>
    <dgm:cxn modelId="{58A7C885-8413-4F46-92CF-E87E17894092}" type="presOf" srcId="{27E86ED0-F38B-4BDF-AF2F-92A1726EA0CD}" destId="{9A8C55A8-FEAC-4D0A-8B91-D73BD12D104C}" srcOrd="0" destOrd="0" presId="urn:microsoft.com/office/officeart/2005/8/layout/chevron1"/>
    <dgm:cxn modelId="{8E358B21-C051-4CE2-9E7E-FA2C72645EC6}" srcId="{9364EDF8-41F3-46FF-9EE6-60ACCDA331BD}" destId="{0FCFAD1C-5BFA-401C-8BCB-418F74DE3ED6}" srcOrd="2" destOrd="0" parTransId="{4AFF0267-309D-4D6C-8355-17E1C98F0C8D}" sibTransId="{9D1A3174-87BA-4B56-8FC5-3418F0530726}"/>
    <dgm:cxn modelId="{EF499875-8116-4CB1-B475-E9C64EC93866}" type="presParOf" srcId="{DEF8D61A-9C59-41D0-BF65-B1E8642BAB24}" destId="{9A8C55A8-FEAC-4D0A-8B91-D73BD12D104C}" srcOrd="0" destOrd="0" presId="urn:microsoft.com/office/officeart/2005/8/layout/chevron1"/>
    <dgm:cxn modelId="{34F15E6E-E27C-467E-95BD-D6496912EB3F}" type="presParOf" srcId="{DEF8D61A-9C59-41D0-BF65-B1E8642BAB24}" destId="{36661655-0E2D-4731-9391-854520762F38}" srcOrd="1" destOrd="0" presId="urn:microsoft.com/office/officeart/2005/8/layout/chevron1"/>
    <dgm:cxn modelId="{888EAC56-D021-45F1-8B6A-50887441AF54}" type="presParOf" srcId="{DEF8D61A-9C59-41D0-BF65-B1E8642BAB24}" destId="{AB366AA0-7CDC-41AF-ADEA-0B61788BFAC5}" srcOrd="2" destOrd="0" presId="urn:microsoft.com/office/officeart/2005/8/layout/chevron1"/>
    <dgm:cxn modelId="{4BF1C84F-1B4E-4A96-B049-A082BC3BA48D}" type="presParOf" srcId="{DEF8D61A-9C59-41D0-BF65-B1E8642BAB24}" destId="{17C8402B-F6FA-4C15-B4C8-A5B82E7C32BB}" srcOrd="3" destOrd="0" presId="urn:microsoft.com/office/officeart/2005/8/layout/chevron1"/>
    <dgm:cxn modelId="{BFE1406C-3F24-4635-AEC7-C698913CCE98}" type="presParOf" srcId="{DEF8D61A-9C59-41D0-BF65-B1E8642BAB24}" destId="{F46BA553-E713-480E-B6C3-3E9C8FFB3BC6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9DD88D-1CF0-4B0B-AECF-92F76E23352E}">
      <dsp:nvSpPr>
        <dsp:cNvPr id="0" name=""/>
        <dsp:cNvSpPr/>
      </dsp:nvSpPr>
      <dsp:spPr>
        <a:xfrm rot="5400000">
          <a:off x="-263466" y="538607"/>
          <a:ext cx="1756443" cy="1229510"/>
        </a:xfrm>
        <a:prstGeom prst="chevron">
          <a:avLst/>
        </a:prstGeom>
        <a:gradFill rotWithShape="1">
          <a:gsLst>
            <a:gs pos="0">
              <a:schemeClr val="accent4">
                <a:tint val="98000"/>
                <a:shade val="25000"/>
                <a:satMod val="250000"/>
              </a:schemeClr>
            </a:gs>
            <a:gs pos="68000">
              <a:schemeClr val="accent4">
                <a:tint val="86000"/>
                <a:satMod val="115000"/>
              </a:schemeClr>
            </a:gs>
            <a:gs pos="100000">
              <a:schemeClr val="accent4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4"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</a:t>
          </a:r>
        </a:p>
        <a:p>
          <a:pPr lvl="0" defTabSz="1066800">
            <a:lnSpc>
              <a:spcPct val="90000"/>
            </a:lnSpc>
            <a:spcBef>
              <a:spcPct val="0"/>
            </a:spcBef>
          </a:pPr>
          <a:endParaRPr lang="ru-RU" kern="1200" dirty="0"/>
        </a:p>
      </dsp:txBody>
      <dsp:txXfrm rot="-5400000">
        <a:off x="1" y="889895"/>
        <a:ext cx="1229510" cy="526933"/>
      </dsp:txXfrm>
    </dsp:sp>
    <dsp:sp modelId="{6DB7D93E-3DDE-49FC-B648-B7FD0EA9835E}">
      <dsp:nvSpPr>
        <dsp:cNvPr id="0" name=""/>
        <dsp:cNvSpPr/>
      </dsp:nvSpPr>
      <dsp:spPr>
        <a:xfrm rot="5400000">
          <a:off x="4210528" y="-2981017"/>
          <a:ext cx="1678829" cy="7640865"/>
        </a:xfrm>
        <a:prstGeom prst="round2SameRect">
          <a:avLst/>
        </a:prstGeom>
        <a:solidFill>
          <a:srgbClr val="E9EEF1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Отчет составляется финансовым органом администрации района на основании сводной бюджетной отчетности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Не позднее 1 апреля текущего года отчет об исполнении бюджета направляется в контрольно – счетную палату для проверки и подготовки заключения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В течение месяца заключение представляется в Думу и администрацию района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Отчет  представляется Главой района в Думу не позднее 1 мая текущего года</a:t>
          </a:r>
        </a:p>
      </dsp:txBody>
      <dsp:txXfrm rot="-5400000">
        <a:off x="1229510" y="81955"/>
        <a:ext cx="7558911" cy="1514921"/>
      </dsp:txXfrm>
    </dsp:sp>
    <dsp:sp modelId="{3CC3998B-9BB3-436A-9574-AAA42FA3862B}">
      <dsp:nvSpPr>
        <dsp:cNvPr id="0" name=""/>
        <dsp:cNvSpPr/>
      </dsp:nvSpPr>
      <dsp:spPr>
        <a:xfrm rot="5400000">
          <a:off x="-263466" y="2113703"/>
          <a:ext cx="1756443" cy="1229510"/>
        </a:xfrm>
        <a:prstGeom prst="chevron">
          <a:avLst/>
        </a:prstGeom>
        <a:gradFill rotWithShape="1">
          <a:gsLst>
            <a:gs pos="0">
              <a:schemeClr val="accent4">
                <a:tint val="98000"/>
                <a:shade val="25000"/>
                <a:satMod val="250000"/>
              </a:schemeClr>
            </a:gs>
            <a:gs pos="68000">
              <a:schemeClr val="accent4">
                <a:tint val="86000"/>
                <a:satMod val="115000"/>
              </a:schemeClr>
            </a:gs>
            <a:gs pos="100000">
              <a:schemeClr val="accent4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4"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</a:t>
          </a:r>
          <a:endParaRPr lang="ru-RU" sz="1500" b="1" kern="1200" dirty="0">
            <a:solidFill>
              <a:schemeClr val="accent1">
                <a:lumMod val="50000"/>
              </a:schemeClr>
            </a:solidFill>
          </a:endParaRPr>
        </a:p>
      </dsp:txBody>
      <dsp:txXfrm rot="-5400000">
        <a:off x="1" y="2464991"/>
        <a:ext cx="1229510" cy="526933"/>
      </dsp:txXfrm>
    </dsp:sp>
    <dsp:sp modelId="{8CAE572D-32FF-43CD-8274-1CF13F7A75E2}">
      <dsp:nvSpPr>
        <dsp:cNvPr id="0" name=""/>
        <dsp:cNvSpPr/>
      </dsp:nvSpPr>
      <dsp:spPr>
        <a:xfrm rot="5400000">
          <a:off x="4479099" y="-1399351"/>
          <a:ext cx="1141688" cy="7640865"/>
        </a:xfrm>
        <a:prstGeom prst="round2SameRect">
          <a:avLst/>
        </a:prstGeom>
        <a:solidFill>
          <a:srgbClr val="E9EEF1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30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На заседании  Думы района проводятся публичные слушания</a:t>
          </a:r>
          <a:endParaRPr lang="ru-RU" sz="1300" kern="1200" dirty="0">
            <a:solidFill>
              <a:schemeClr val="tx1"/>
            </a:solidFill>
            <a:latin typeface="+mn-lt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altLang="ru-RU" sz="130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Дума рассматривает результаты внешней проверки отчета, а также результаты рассмотрения предложений, поступивших в ходе публичных слушаний</a:t>
          </a:r>
          <a:endParaRPr lang="ru-RU" sz="1300" kern="1200" dirty="0">
            <a:solidFill>
              <a:schemeClr val="tx1"/>
            </a:solidFill>
            <a:latin typeface="+mn-lt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Проект решения об исполнении местного бюджета за отчетный финансовый год рассматривается Думой в одном чтении</a:t>
          </a:r>
          <a:endParaRPr lang="ru-RU" sz="1300" kern="1200" dirty="0">
            <a:solidFill>
              <a:schemeClr val="tx1"/>
            </a:solidFill>
            <a:latin typeface="+mn-lt"/>
          </a:endParaRPr>
        </a:p>
      </dsp:txBody>
      <dsp:txXfrm rot="-5400000">
        <a:off x="1229511" y="1905970"/>
        <a:ext cx="7585132" cy="1030222"/>
      </dsp:txXfrm>
    </dsp:sp>
    <dsp:sp modelId="{7C83A193-02E9-40F3-B1B6-38571B11D4AB}">
      <dsp:nvSpPr>
        <dsp:cNvPr id="0" name=""/>
        <dsp:cNvSpPr/>
      </dsp:nvSpPr>
      <dsp:spPr>
        <a:xfrm rot="5400000">
          <a:off x="-263466" y="3688800"/>
          <a:ext cx="1756443" cy="1229510"/>
        </a:xfrm>
        <a:prstGeom prst="chevron">
          <a:avLst/>
        </a:prstGeom>
        <a:gradFill rotWithShape="1">
          <a:gsLst>
            <a:gs pos="0">
              <a:schemeClr val="accent4">
                <a:tint val="98000"/>
                <a:shade val="25000"/>
                <a:satMod val="250000"/>
              </a:schemeClr>
            </a:gs>
            <a:gs pos="68000">
              <a:schemeClr val="accent4">
                <a:tint val="86000"/>
                <a:satMod val="115000"/>
              </a:schemeClr>
            </a:gs>
            <a:gs pos="100000">
              <a:schemeClr val="accent4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4"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5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</a:t>
          </a:r>
          <a:endParaRPr lang="ru-RU" sz="1500" b="1" kern="1200" dirty="0">
            <a:solidFill>
              <a:schemeClr val="accent1">
                <a:lumMod val="50000"/>
              </a:schemeClr>
            </a:solidFill>
          </a:endParaRPr>
        </a:p>
      </dsp:txBody>
      <dsp:txXfrm rot="-5400000">
        <a:off x="1" y="4040088"/>
        <a:ext cx="1229510" cy="526933"/>
      </dsp:txXfrm>
    </dsp:sp>
    <dsp:sp modelId="{470E7B5D-8CC0-4324-9941-2A014B167EBF}">
      <dsp:nvSpPr>
        <dsp:cNvPr id="0" name=""/>
        <dsp:cNvSpPr/>
      </dsp:nvSpPr>
      <dsp:spPr>
        <a:xfrm rot="5400000">
          <a:off x="4478640" y="210566"/>
          <a:ext cx="1141688" cy="7640865"/>
        </a:xfrm>
        <a:prstGeom prst="round2SameRect">
          <a:avLst/>
        </a:prstGeom>
        <a:solidFill>
          <a:srgbClr val="E9EEF1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Отчет утверждается Решением Думы района</a:t>
          </a:r>
          <a:endParaRPr lang="ru-RU" sz="1300" kern="1200" dirty="0">
            <a:solidFill>
              <a:schemeClr val="tx1"/>
            </a:solidFill>
            <a:latin typeface="+mn-lt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Принятое решение об исполнении  бюджета подлежит обнародованию путем опубликования</a:t>
          </a:r>
          <a:endParaRPr lang="ru-RU" sz="1300" kern="1200" dirty="0">
            <a:solidFill>
              <a:schemeClr val="tx1"/>
            </a:solidFill>
            <a:latin typeface="+mn-lt"/>
          </a:endParaRPr>
        </a:p>
      </dsp:txBody>
      <dsp:txXfrm rot="-5400000">
        <a:off x="1229052" y="3515888"/>
        <a:ext cx="7585132" cy="10302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8C55A8-FEAC-4D0A-8B91-D73BD12D104C}">
      <dsp:nvSpPr>
        <dsp:cNvPr id="0" name=""/>
        <dsp:cNvSpPr/>
      </dsp:nvSpPr>
      <dsp:spPr>
        <a:xfrm>
          <a:off x="2362" y="872321"/>
          <a:ext cx="2878632" cy="1151452"/>
        </a:xfrm>
        <a:prstGeom prst="chevron">
          <a:avLst/>
        </a:prstGeom>
        <a:solidFill>
          <a:srgbClr val="007CC2"/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План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2 687 988,5</a:t>
          </a:r>
        </a:p>
        <a:p>
          <a:pPr lvl="0" algn="ctr">
            <a:spcBef>
              <a:spcPct val="0"/>
            </a:spcBef>
          </a:pPr>
          <a:endParaRPr lang="ru-RU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8088" y="872321"/>
        <a:ext cx="1727180" cy="1151452"/>
      </dsp:txXfrm>
    </dsp:sp>
    <dsp:sp modelId="{AB366AA0-7CDC-41AF-ADEA-0B61788BFAC5}">
      <dsp:nvSpPr>
        <dsp:cNvPr id="0" name=""/>
        <dsp:cNvSpPr/>
      </dsp:nvSpPr>
      <dsp:spPr>
        <a:xfrm>
          <a:off x="2593131" y="872321"/>
          <a:ext cx="2878632" cy="1151452"/>
        </a:xfrm>
        <a:prstGeom prst="chevron">
          <a:avLst/>
        </a:prstGeom>
        <a:solidFill>
          <a:srgbClr val="007CC2"/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Факт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2 654 882,5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68857" y="872321"/>
        <a:ext cx="1727180" cy="1151452"/>
      </dsp:txXfrm>
    </dsp:sp>
    <dsp:sp modelId="{F46BA553-E713-480E-B6C3-3E9C8FFB3BC6}">
      <dsp:nvSpPr>
        <dsp:cNvPr id="0" name=""/>
        <dsp:cNvSpPr/>
      </dsp:nvSpPr>
      <dsp:spPr>
        <a:xfrm>
          <a:off x="5183900" y="872321"/>
          <a:ext cx="2878632" cy="1151452"/>
        </a:xfrm>
        <a:prstGeom prst="chevron">
          <a:avLst/>
        </a:prstGeom>
        <a:solidFill>
          <a:srgbClr val="007CC2"/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Исполнение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98,8%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59626" y="872321"/>
        <a:ext cx="1727180" cy="11514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8C55A8-FEAC-4D0A-8B91-D73BD12D104C}">
      <dsp:nvSpPr>
        <dsp:cNvPr id="0" name=""/>
        <dsp:cNvSpPr/>
      </dsp:nvSpPr>
      <dsp:spPr>
        <a:xfrm>
          <a:off x="0" y="879875"/>
          <a:ext cx="2878632" cy="1151452"/>
        </a:xfrm>
        <a:prstGeom prst="chevron">
          <a:avLst/>
        </a:prstGeom>
        <a:solidFill>
          <a:srgbClr val="007CC2"/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План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2 718 223,3</a:t>
          </a:r>
          <a:endParaRPr lang="ru-RU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5726" y="879875"/>
        <a:ext cx="1727180" cy="1151452"/>
      </dsp:txXfrm>
    </dsp:sp>
    <dsp:sp modelId="{AB366AA0-7CDC-41AF-ADEA-0B61788BFAC5}">
      <dsp:nvSpPr>
        <dsp:cNvPr id="0" name=""/>
        <dsp:cNvSpPr/>
      </dsp:nvSpPr>
      <dsp:spPr>
        <a:xfrm>
          <a:off x="2593131" y="872321"/>
          <a:ext cx="2878632" cy="1151452"/>
        </a:xfrm>
        <a:prstGeom prst="chevron">
          <a:avLst/>
        </a:prstGeom>
        <a:solidFill>
          <a:srgbClr val="007CC2"/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Факт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2 514 159,4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3168857" y="872321"/>
        <a:ext cx="1727180" cy="1151452"/>
      </dsp:txXfrm>
    </dsp:sp>
    <dsp:sp modelId="{F46BA553-E713-480E-B6C3-3E9C8FFB3BC6}">
      <dsp:nvSpPr>
        <dsp:cNvPr id="0" name=""/>
        <dsp:cNvSpPr/>
      </dsp:nvSpPr>
      <dsp:spPr>
        <a:xfrm>
          <a:off x="5186263" y="879875"/>
          <a:ext cx="2878632" cy="1151452"/>
        </a:xfrm>
        <a:prstGeom prst="chevron">
          <a:avLst/>
        </a:prstGeom>
        <a:solidFill>
          <a:srgbClr val="007CC2"/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Исполнение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92,5%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5761989" y="879875"/>
        <a:ext cx="1727180" cy="11514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0.21097</cdr:x>
      <cdr:y>0.85666</cdr:y>
    </cdr:from>
    <cdr:to>
      <cdr:x>0.34487</cdr:x>
      <cdr:y>0.90959</cdr:y>
    </cdr:to>
    <cdr:cxnSp macro="">
      <cdr:nvCxnSpPr>
        <cdr:cNvPr id="3" name="Прямая со стрелкой 2"/>
        <cdr:cNvCxnSpPr/>
      </cdr:nvCxnSpPr>
      <cdr:spPr>
        <a:xfrm xmlns:a="http://schemas.openxmlformats.org/drawingml/2006/main" flipV="1">
          <a:off x="1827074" y="4052956"/>
          <a:ext cx="1159606" cy="250383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chemeClr val="accent6">
              <a:lumMod val="50000"/>
            </a:schemeClr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0.37962</cdr:x>
      <cdr:y>0.24538</cdr:y>
    </cdr:from>
    <cdr:to>
      <cdr:x>0.47748</cdr:x>
      <cdr:y>0.27311</cdr:y>
    </cdr:to>
    <cdr:cxnSp macro="">
      <cdr:nvCxnSpPr>
        <cdr:cNvPr id="5" name="Прямая со стрелкой 4"/>
        <cdr:cNvCxnSpPr/>
      </cdr:nvCxnSpPr>
      <cdr:spPr>
        <a:xfrm xmlns:a="http://schemas.openxmlformats.org/drawingml/2006/main">
          <a:off x="3124084" y="1077069"/>
          <a:ext cx="805385" cy="121730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FF6699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0.47494</cdr:x>
      <cdr:y>0.12605</cdr:y>
    </cdr:from>
    <cdr:to>
      <cdr:x>0.5489</cdr:x>
      <cdr:y>0.26102</cdr:y>
    </cdr:to>
    <cdr:cxnSp macro="">
      <cdr:nvCxnSpPr>
        <cdr:cNvPr id="9" name="Прямая со стрелкой 8"/>
        <cdr:cNvCxnSpPr/>
      </cdr:nvCxnSpPr>
      <cdr:spPr>
        <a:xfrm xmlns:a="http://schemas.openxmlformats.org/drawingml/2006/main">
          <a:off x="4113133" y="596350"/>
          <a:ext cx="640523" cy="638555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92D05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0.57185</cdr:x>
      <cdr:y>0.11905</cdr:y>
    </cdr:from>
    <cdr:to>
      <cdr:x>0.61903</cdr:x>
      <cdr:y>0.25677</cdr:y>
    </cdr:to>
    <cdr:cxnSp macro="">
      <cdr:nvCxnSpPr>
        <cdr:cNvPr id="11" name="Прямая со стрелкой 10"/>
        <cdr:cNvCxnSpPr/>
      </cdr:nvCxnSpPr>
      <cdr:spPr>
        <a:xfrm xmlns:a="http://schemas.openxmlformats.org/drawingml/2006/main" flipH="1">
          <a:off x="4952447" y="563217"/>
          <a:ext cx="408580" cy="651585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0.57822</cdr:x>
      <cdr:y>0.24043</cdr:y>
    </cdr:from>
    <cdr:to>
      <cdr:x>0.69044</cdr:x>
      <cdr:y>0.29878</cdr:y>
    </cdr:to>
    <cdr:cxnSp macro="">
      <cdr:nvCxnSpPr>
        <cdr:cNvPr id="13" name="Прямая со стрелкой 12"/>
        <cdr:cNvCxnSpPr/>
      </cdr:nvCxnSpPr>
      <cdr:spPr>
        <a:xfrm xmlns:a="http://schemas.openxmlformats.org/drawingml/2006/main" flipH="1">
          <a:off x="5007610" y="1137478"/>
          <a:ext cx="971852" cy="276086"/>
        </a:xfrm>
        <a:prstGeom xmlns:a="http://schemas.openxmlformats.org/drawingml/2006/main" prst="straightConnector1">
          <a:avLst/>
        </a:prstGeom>
        <a:ln xmlns:a="http://schemas.openxmlformats.org/drawingml/2006/main" w="25400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0.83815</cdr:x>
      <cdr:y>0.38587</cdr:y>
    </cdr:from>
    <cdr:to>
      <cdr:x>0.90797</cdr:x>
      <cdr:y>0.4878</cdr:y>
    </cdr:to>
    <cdr:cxnSp macro="">
      <cdr:nvCxnSpPr>
        <cdr:cNvPr id="3" name="Прямая со стрелкой 2"/>
        <cdr:cNvCxnSpPr/>
      </cdr:nvCxnSpPr>
      <cdr:spPr>
        <a:xfrm xmlns:a="http://schemas.openxmlformats.org/drawingml/2006/main" flipH="1">
          <a:off x="11666855" y="2341217"/>
          <a:ext cx="971827" cy="618435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chemeClr val="accent6">
              <a:lumMod val="50000"/>
            </a:schemeClr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0.23043</cdr:x>
      <cdr:y>0.7681</cdr:y>
    </cdr:from>
    <cdr:to>
      <cdr:x>0.33754</cdr:x>
      <cdr:y>0.80087</cdr:y>
    </cdr:to>
    <cdr:cxnSp macro="">
      <cdr:nvCxnSpPr>
        <cdr:cNvPr id="5" name="Прямая со стрелкой 4"/>
        <cdr:cNvCxnSpPr/>
      </cdr:nvCxnSpPr>
      <cdr:spPr>
        <a:xfrm xmlns:a="http://schemas.openxmlformats.org/drawingml/2006/main" flipV="1">
          <a:off x="3207551" y="4660348"/>
          <a:ext cx="1490870" cy="198783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FF6699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0.35658</cdr:x>
      <cdr:y>0.26028</cdr:y>
    </cdr:from>
    <cdr:to>
      <cdr:x>0.46051</cdr:x>
      <cdr:y>0.29304</cdr:y>
    </cdr:to>
    <cdr:cxnSp macro="">
      <cdr:nvCxnSpPr>
        <cdr:cNvPr id="9" name="Прямая со стрелкой 8"/>
        <cdr:cNvCxnSpPr/>
      </cdr:nvCxnSpPr>
      <cdr:spPr>
        <a:xfrm xmlns:a="http://schemas.openxmlformats.org/drawingml/2006/main">
          <a:off x="4963496" y="1579210"/>
          <a:ext cx="1446664" cy="198790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92D05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0.49032</cdr:x>
      <cdr:y>0.10924</cdr:y>
    </cdr:from>
    <cdr:to>
      <cdr:x>0.52319</cdr:x>
      <cdr:y>0.2621</cdr:y>
    </cdr:to>
    <cdr:cxnSp macro="">
      <cdr:nvCxnSpPr>
        <cdr:cNvPr id="11" name="Прямая со стрелкой 10"/>
        <cdr:cNvCxnSpPr/>
      </cdr:nvCxnSpPr>
      <cdr:spPr>
        <a:xfrm xmlns:a="http://schemas.openxmlformats.org/drawingml/2006/main">
          <a:off x="6825108" y="662807"/>
          <a:ext cx="457487" cy="927454"/>
        </a:xfrm>
        <a:prstGeom xmlns:a="http://schemas.openxmlformats.org/drawingml/2006/main" prst="straightConnector1">
          <a:avLst/>
        </a:prstGeom>
        <a:ln xmlns:a="http://schemas.openxmlformats.org/drawingml/2006/main" w="25400">
          <a:solidFill>
            <a:srgbClr val="FFFF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0.57601</cdr:x>
      <cdr:y>0.17291</cdr:y>
    </cdr:from>
    <cdr:to>
      <cdr:x>0.62077</cdr:x>
      <cdr:y>0.27429</cdr:y>
    </cdr:to>
    <cdr:cxnSp macro="">
      <cdr:nvCxnSpPr>
        <cdr:cNvPr id="13" name="Прямая со стрелкой 12"/>
        <cdr:cNvCxnSpPr/>
      </cdr:nvCxnSpPr>
      <cdr:spPr>
        <a:xfrm xmlns:a="http://schemas.openxmlformats.org/drawingml/2006/main" flipH="1">
          <a:off x="8017899" y="1049130"/>
          <a:ext cx="623043" cy="615060"/>
        </a:xfrm>
        <a:prstGeom xmlns:a="http://schemas.openxmlformats.org/drawingml/2006/main" prst="straightConnector1">
          <a:avLst/>
        </a:prstGeom>
        <a:ln xmlns:a="http://schemas.openxmlformats.org/drawingml/2006/main" w="25400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0.074</cdr:x>
      <cdr:y>0.88053</cdr:y>
    </cdr:from>
    <cdr:to>
      <cdr:x>0.48841</cdr:x>
      <cdr:y>0.94748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91474" y="5262632"/>
          <a:ext cx="3312332" cy="4001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fontAlgn="b"/>
          <a:r>
            <a: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Всего: 2 514 159,4 тыс. руб.</a:t>
          </a:r>
        </a:p>
      </cdr:txBody>
    </cdr:sp>
  </cdr:relSizeAnchor>
  <cdr:relSizeAnchor xmlns:cdr="http://schemas.openxmlformats.org/drawingml/2006/chartDrawing">
    <cdr:from>
      <cdr:x>0</cdr:x>
      <cdr:y>0</cdr:y>
    </cdr:from>
    <cdr:to>
      <cdr:x>0.2983</cdr:x>
      <cdr:y>0.12874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-452169" y="0"/>
          <a:ext cx="2384278" cy="7694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lvl="0" fontAlgn="base">
            <a:spcBef>
              <a:spcPct val="0"/>
            </a:spcBef>
            <a:spcAft>
              <a:spcPct val="0"/>
            </a:spcAft>
          </a:pPr>
          <a:r>
            <a:rPr lang="ru-RU" sz="11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Анализ </a:t>
          </a:r>
          <a:r>
            <a:rPr lang="ru-RU" sz="11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расходов приводится </a:t>
          </a:r>
          <a:r>
            <a:rPr lang="ru-RU" sz="11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за </a:t>
          </a:r>
          <a:r>
            <a:rPr lang="ru-RU" sz="11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исключением </a:t>
          </a:r>
          <a:r>
            <a:rPr lang="ru-RU" sz="11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финансирования инвестиционных проектов </a:t>
          </a:r>
          <a:r>
            <a:rPr lang="ru-RU" sz="11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Тюменской области.  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F7D0E1-250C-4B40-80C0-AA07AFC74161}" type="datetimeFigureOut">
              <a:rPr lang="ru-RU" smtClean="0"/>
              <a:t>04.06.2024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54D689-B721-44F6-90AC-DC1954F59F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517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6D120D-01AA-4D5D-AE19-813A934848C8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1330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C522C-799A-409C-9742-1032E74E6837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666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AADBB-A29C-4452-A3C6-331854C9354C}" type="datetime2">
              <a:rPr lang="en-US" smtClean="0"/>
              <a:t>Tuesday, June 04, 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2A7C3-E727-4BFD-8D35-984D92D9A858}" type="datetime2">
              <a:rPr lang="en-US" smtClean="0"/>
              <a:t>Tuesday, June 04,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C8944-3150-4B30-BDEC-3C886CAA6B87}" type="datetime2">
              <a:rPr lang="en-US" smtClean="0"/>
              <a:t>Tuesday, June 04,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39F9D-6B50-49BB-BA7C-2815DEF16B3A}" type="datetime2">
              <a:rPr lang="en-US" smtClean="0"/>
              <a:t>Tuesday, June 04, 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FEEE-CFB8-4F03-8F01-5D7360E45131}" type="datetime2">
              <a:rPr lang="en-US" smtClean="0"/>
              <a:t>Tuesday, June 04, 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83206-D1DF-40D2-9F6D-18F0367FE0A5}" type="datetime2">
              <a:rPr lang="en-US" smtClean="0"/>
              <a:t>Tuesday, June 04, 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628F7-826B-4A37-A1B0-944689F505FB}" type="datetime2">
              <a:rPr lang="en-US" smtClean="0"/>
              <a:t>Tuesday, June 04, 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0F180-F8A6-4DED-BA32-3D53899DAF2A}" type="datetime2">
              <a:rPr lang="en-US" smtClean="0"/>
              <a:t>Tuesday, June 04, 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A3CD1-CD09-4725-80B8-0C6D78DDB7D1}" type="datetime2">
              <a:rPr lang="en-US" smtClean="0"/>
              <a:t>Tuesday, June 04, 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2DA03-8A52-4337-8737-058338BD33D9}" type="datetime2">
              <a:rPr lang="en-US" smtClean="0"/>
              <a:t>Tuesday, June 04,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4C83C-9FF1-4FA8-A139-13AD4B956D72}" type="datetime2">
              <a:rPr lang="en-US" smtClean="0"/>
              <a:t>Tuesday, June 04, 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E49CC1D-8BCA-44F8-9D6C-EF1F475D239F}" type="datetime2">
              <a:rPr lang="en-US" smtClean="0"/>
              <a:t>Tuesday, June 04, 2024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48279" y="1412776"/>
            <a:ext cx="8106047" cy="53553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alt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показатели </a:t>
            </a:r>
            <a:r>
              <a:rPr lang="ru-RU" alt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социально-экономического развития </a:t>
            </a:r>
            <a:r>
              <a:rPr lang="ru-RU" alt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Уватского муниципального района за 2023 год</a:t>
            </a:r>
            <a:endParaRPr lang="ru-RU" altLang="ru-RU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Этапы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составления и утверждения отчета об исполнении бюджета за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Поступление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доходов в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Уватского муниципального района, доходы за 2023 год в разрезе по источникам поступлений, структура налоговых и неналоговых доходов бюджета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бюджета Уватского муниципального района за 2023 год, структура расходов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Исполнение бюджета Уватского муниципального района за 2023 год по разделам и подразделам классификации расходов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Финансирование отраслей социальной сферы</a:t>
            </a:r>
          </a:p>
          <a:p>
            <a:pPr marL="342900" indent="-342900">
              <a:buAutoNum type="arabicPeriod"/>
            </a:pPr>
            <a:r>
              <a:rPr lang="ru-RU" alt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исполнения бюджета</a:t>
            </a:r>
          </a:p>
          <a:p>
            <a:pPr marL="342900" indent="-342900">
              <a:buAutoNum type="arabicPeriod"/>
            </a:pPr>
            <a:r>
              <a:rPr lang="ru-RU" alt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Межбюджетные </a:t>
            </a:r>
            <a:r>
              <a:rPr lang="ru-RU" alt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трансферты бюджетам сельских поселений </a:t>
            </a:r>
            <a:r>
              <a:rPr lang="ru-RU" altLang="ru-RU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Уватского муниципального района на 2023 год</a:t>
            </a:r>
            <a:endParaRPr lang="ru-RU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279" y="836712"/>
            <a:ext cx="8114222" cy="504056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Содержание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0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222820" y="2420888"/>
            <a:ext cx="8229600" cy="4851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ru-RU" sz="2400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0879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733410"/>
              </p:ext>
            </p:extLst>
          </p:nvPr>
        </p:nvGraphicFramePr>
        <p:xfrm>
          <a:off x="323528" y="1412774"/>
          <a:ext cx="8532947" cy="5147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55101"/>
                <a:gridCol w="1189715"/>
                <a:gridCol w="1188131"/>
              </a:tblGrid>
              <a:tr h="54303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Показатели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(план)</a:t>
                      </a:r>
                    </a:p>
                  </a:txBody>
                  <a:tcPr marL="90036" marR="90036" marT="46760" marB="467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2023 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(факт)</a:t>
                      </a:r>
                    </a:p>
                  </a:txBody>
                  <a:tcPr marL="90036" marR="90036" marT="46760" marB="467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82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Численность населения на начало года, </a:t>
                      </a:r>
                      <a:r>
                        <a:rPr lang="ru-RU" sz="1000" b="0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человек</a:t>
                      </a:r>
                      <a:endParaRPr lang="ru-RU" sz="1000" b="0" i="0" kern="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18 586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18 683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5726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Объем отгруженных товаров собственного производства, выполненных работ и услуг собственными силами организаций без субъектов малого предпринимательства,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к предыдущему году</a:t>
                      </a:r>
                      <a:endParaRPr lang="ru-RU" sz="1000" b="0" i="0" kern="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97,5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82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0" i="1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том числе:</a:t>
                      </a: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1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1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82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Добыча полезных ископаемых</a:t>
                      </a: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97,4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82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Обрабатывающие производства</a:t>
                      </a: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95,5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82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Обеспечение электрической энергией, газом и паром; кондиционирование воздуха</a:t>
                      </a: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245</a:t>
                      </a:r>
                      <a:endParaRPr kumimoji="0" lang="ru-RU" sz="11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282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4136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Водоснабжение; водоотведение, организация сбора и утилизации отходов, деятельность по ликвидации загрязнений</a:t>
                      </a: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115,1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82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Объем инвестиций в основной капитал без субъектов малого предпринимательства</a:t>
                      </a:r>
                      <a:endParaRPr kumimoji="0" lang="ru-RU" sz="1000" b="1" i="0" u="none" strike="noStrike" kern="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1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1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8298">
                <a:tc>
                  <a:txBody>
                    <a:bodyPr/>
                    <a:lstStyle/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млрд. руб. </a:t>
                      </a: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48,5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8298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к предыдущему году </a:t>
                      </a:r>
                      <a:endParaRPr kumimoji="0" lang="ru-RU" sz="1000" b="0" i="0" u="none" strike="noStrike" kern="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123,6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82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Ввод в действие жилых домов,</a:t>
                      </a:r>
                      <a:r>
                        <a:rPr lang="ru-RU" alt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altLang="ru-RU" sz="1000" b="0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тыс. кв. м</a:t>
                      </a:r>
                      <a:endParaRPr kumimoji="0" lang="ru-RU" sz="1000" b="0" i="0" u="none" strike="noStrike" kern="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8,7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9,02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83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Оборот малых предприятий</a:t>
                      </a:r>
                      <a:endParaRPr kumimoji="0" lang="ru-RU" sz="1000" b="0" i="0" u="none" strike="noStrike" kern="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15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84" marR="91484" marT="45694" marB="45694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1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8329">
                <a:tc>
                  <a:txBody>
                    <a:bodyPr/>
                    <a:lstStyle/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млн. руб.</a:t>
                      </a: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4380</a:t>
                      </a:r>
                    </a:p>
                  </a:txBody>
                  <a:tcPr marL="91484" marR="91484" marT="45694" marB="45694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4450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8329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к предыдущему году</a:t>
                      </a:r>
                      <a:endParaRPr kumimoji="0" lang="ru-RU" sz="1000" b="0" i="0" u="none" strike="noStrike" kern="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122,4</a:t>
                      </a:r>
                    </a:p>
                  </a:txBody>
                  <a:tcPr marL="91484" marR="91484" marT="45694" marB="45694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124,4</a:t>
                      </a:r>
                    </a:p>
                  </a:txBody>
                  <a:tcPr marL="91474" marR="91474" marT="45679" marB="4567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  <a:tr h="2783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Число субъектов малого предпринимательства, </a:t>
                      </a:r>
                      <a:r>
                        <a:rPr lang="ru-RU" sz="1000" b="0" i="0" kern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единиц</a:t>
                      </a:r>
                      <a:endParaRPr kumimoji="0" lang="ru-RU" sz="1000" b="0" i="0" u="none" strike="noStrike" kern="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8" marR="91448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394</a:t>
                      </a:r>
                    </a:p>
                  </a:txBody>
                  <a:tcPr marL="91484" marR="91484" marT="45694" marB="45694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403</a:t>
                      </a:r>
                    </a:p>
                  </a:txBody>
                  <a:tcPr marL="91474" marR="91474" marT="45679" marB="45679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48954" y="620761"/>
            <a:ext cx="849694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anchor="ctr">
            <a:spAutoFit/>
          </a:bodyPr>
          <a:lstStyle>
            <a:defPPr>
              <a:defRPr lang="en-GB"/>
            </a:defPPr>
            <a:lvl1pPr algn="ctr" defTabSz="449263" rtl="0" eaLnBrk="1" fontAlgn="base" latinLnBrk="0" hangingPunct="1">
              <a:spcBef>
                <a:spcPct val="0"/>
              </a:spcBef>
              <a:spcAft>
                <a:spcPct val="0"/>
              </a:spcAft>
              <a:buNone/>
              <a:defRPr kumimoji="0" sz="2800" kern="1200">
                <a:solidFill>
                  <a:srgbClr val="000000"/>
                </a:solidFill>
                <a:latin typeface="Franklin Gothic Medium" pitchFamily="34" charset="0"/>
                <a:ea typeface="SimSun" pitchFamily="2" charset="-122"/>
                <a:cs typeface="Arial" pitchFamily="34" charset="0"/>
              </a:defRPr>
            </a:lvl1pPr>
            <a:lvl2pPr marL="742950" indent="-28575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itchFamily="34" charset="0"/>
                <a:ea typeface="SimSun" pitchFamily="2" charset="-122"/>
              </a:defRPr>
            </a:lvl5pPr>
            <a:lvl6pPr>
              <a:defRPr>
                <a:solidFill>
                  <a:schemeClr val="bg1"/>
                </a:solidFill>
                <a:latin typeface="Arial" pitchFamily="34" charset="0"/>
                <a:ea typeface="SimSun" pitchFamily="2" charset="-122"/>
              </a:defRPr>
            </a:lvl6pPr>
            <a:lvl7pPr>
              <a:defRPr>
                <a:solidFill>
                  <a:schemeClr val="bg1"/>
                </a:solidFill>
                <a:latin typeface="Arial" pitchFamily="34" charset="0"/>
                <a:ea typeface="SimSun" pitchFamily="2" charset="-122"/>
              </a:defRPr>
            </a:lvl7pPr>
            <a:lvl8pPr>
              <a:defRPr>
                <a:solidFill>
                  <a:schemeClr val="bg1"/>
                </a:solidFill>
                <a:latin typeface="Arial" pitchFamily="34" charset="0"/>
                <a:ea typeface="SimSun" pitchFamily="2" charset="-122"/>
              </a:defRPr>
            </a:lvl8pPr>
            <a:lvl9pPr>
              <a:defRPr>
                <a:solidFill>
                  <a:schemeClr val="bg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r>
              <a:rPr lang="ru-RU" alt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Основные показатели социально-экономического развития Уватского муниципального района за 2023 год</a:t>
            </a:r>
            <a:endParaRPr lang="ru-RU" altLang="ru-RU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5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0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919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675" y="1335573"/>
            <a:ext cx="8856984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</a:t>
            </a:r>
            <a:r>
              <a:rPr lang="ru-RU" sz="1400" b="1" dirty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11 июня 2010 г. N </a:t>
            </a:r>
            <a:r>
              <a:rPr lang="ru-RU" sz="1400" b="1" dirty="0" smtClean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448</a:t>
            </a:r>
            <a:r>
              <a:rPr lang="ru-RU" sz="1400" b="1" dirty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бюджетном процессе в Уватском муниципальном районе»</a:t>
            </a:r>
            <a:endParaRPr lang="ru-RU" sz="1400" b="1" dirty="0">
              <a:solidFill>
                <a:srgbClr val="4D4D4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1815533" y="674398"/>
            <a:ext cx="6120680" cy="6374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Этапы составления и утверждения 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отчета об исполнении бюджета за год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3</a:t>
            </a:fld>
            <a:endParaRPr lang="en-US"/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358324895"/>
              </p:ext>
            </p:extLst>
          </p:nvPr>
        </p:nvGraphicFramePr>
        <p:xfrm>
          <a:off x="107504" y="1661995"/>
          <a:ext cx="8870376" cy="5188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0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063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8421" y="764704"/>
            <a:ext cx="7673999" cy="648072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Поступление доходов в бюджет  </a:t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Уватского муниципального района в 2023 году, тыс. руб.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839445237"/>
              </p:ext>
            </p:extLst>
          </p:nvPr>
        </p:nvGraphicFramePr>
        <p:xfrm>
          <a:off x="387524" y="2276872"/>
          <a:ext cx="8064896" cy="2896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0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210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4372" y="641983"/>
            <a:ext cx="7488832" cy="665441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sz="2000" b="1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Доходы бюджета Уватского муниципального района</a:t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 2023 год в разрезе по источникам поступлений, тыс. руб.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65135" y="5805264"/>
            <a:ext cx="78673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Безвозмездные поступления - средства</a:t>
            </a:r>
            <a:r>
              <a:rPr lang="ru-RU" sz="12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получаемые из других бюджетов и фондов, а также </a:t>
            </a:r>
            <a:r>
              <a:rPr lang="ru-RU" sz="1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от </a:t>
            </a:r>
            <a:r>
              <a:rPr lang="ru-RU" sz="12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физических и юридических лиц, в том числе добровольные </a:t>
            </a:r>
            <a:r>
              <a:rPr lang="ru-RU" sz="1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пожертвования. Основная часть поступлений.</a:t>
            </a:r>
            <a:endParaRPr lang="ru-RU" sz="1200" b="1" i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0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183423"/>
              </p:ext>
            </p:extLst>
          </p:nvPr>
        </p:nvGraphicFramePr>
        <p:xfrm>
          <a:off x="571815" y="1772816"/>
          <a:ext cx="8229599" cy="3945924"/>
        </p:xfrm>
        <a:graphic>
          <a:graphicData uri="http://schemas.openxmlformats.org/drawingml/2006/table">
            <a:tbl>
              <a:tblPr/>
              <a:tblGrid>
                <a:gridCol w="3379553"/>
                <a:gridCol w="1556486"/>
                <a:gridCol w="1453294"/>
                <a:gridCol w="1840266"/>
              </a:tblGrid>
              <a:tr h="6191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Наименование показателя</a:t>
                      </a:r>
                    </a:p>
                  </a:txBody>
                  <a:tcPr marL="5160" marR="5160" marT="51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План</a:t>
                      </a:r>
                    </a:p>
                  </a:txBody>
                  <a:tcPr marL="5160" marR="5160" marT="51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Факт</a:t>
                      </a:r>
                    </a:p>
                  </a:txBody>
                  <a:tcPr marL="5160" marR="5160" marT="51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Процент исполнения</a:t>
                      </a:r>
                    </a:p>
                  </a:txBody>
                  <a:tcPr marL="5160" marR="5160" marT="51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72234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Налоговые и неналоговые доходы</a:t>
                      </a:r>
                    </a:p>
                  </a:txBody>
                  <a:tcPr marL="5160" marR="5160" marT="516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718 618,8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160" marR="5160" marT="516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768 556,6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160" marR="5160" marT="516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106,9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160" marR="5160" marT="516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67472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Налоговые доходы</a:t>
                      </a:r>
                    </a:p>
                  </a:txBody>
                  <a:tcPr marL="5160" marR="5160" marT="516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647 063,4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160" marR="5160" marT="516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690 849,3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160" marR="5160" marT="516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106,8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160" marR="5160" marT="516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81522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Неналоговые доходы</a:t>
                      </a:r>
                    </a:p>
                  </a:txBody>
                  <a:tcPr marL="5160" marR="5160" marT="516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71 555,4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160" marR="5160" marT="516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77 707,2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160" marR="5160" marT="516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108,6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160" marR="5160" marT="516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54692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Безвозмездные поступления*</a:t>
                      </a:r>
                    </a:p>
                  </a:txBody>
                  <a:tcPr marL="5160" marR="5160" marT="516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1 969 369,7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160" marR="5160" marT="516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1 886 325,9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160" marR="5160" marT="516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95,8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160" marR="5160" marT="516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56755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Итого:</a:t>
                      </a:r>
                    </a:p>
                  </a:txBody>
                  <a:tcPr marL="5160" marR="5160" marT="516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2 687 988,5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160" marR="5160" marT="516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2 654 882,5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160" marR="5160" marT="516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98,8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160" marR="5160" marT="516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384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46" y="503035"/>
            <a:ext cx="8229600" cy="739780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Структура налоговых доходов бюджета Уватского муниципального района, тыс. руб.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7" y="5733256"/>
            <a:ext cx="76978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налоговых доходов: </a:t>
            </a:r>
          </a:p>
          <a:p>
            <a:pPr algn="ctr" fontAlgn="b"/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690 849,3 тыс. руб.</a:t>
            </a:r>
          </a:p>
          <a:p>
            <a:pPr algn="ctr" fontAlgn="b"/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НДФЛ – основной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источник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налоговых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доходов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бюджета</a:t>
            </a:r>
            <a:endParaRPr lang="ru-RU" sz="1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179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5905228"/>
              </p:ext>
            </p:extLst>
          </p:nvPr>
        </p:nvGraphicFramePr>
        <p:xfrm>
          <a:off x="511812" y="1343819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8827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Структура неналоговых доходов бюджета Уватского муниципального района, тыс. руб.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95536" y="5661248"/>
            <a:ext cx="8208912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fontAlgn="b">
              <a:buNone/>
            </a:pP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неналоговых доходов: </a:t>
            </a:r>
          </a:p>
          <a:p>
            <a:pPr marL="0" indent="0" algn="ctr" fontAlgn="b">
              <a:buNone/>
            </a:pP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77 707,2 тыс. руб.</a:t>
            </a:r>
          </a:p>
          <a:p>
            <a:pPr marL="0" indent="0" algn="ctr" fontAlgn="b">
              <a:buNone/>
            </a:pP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ДОХОДЫ ОТ ИСПОЛЬЗОВАНИЯ ИМУЩЕСТВА, НАХОДЯЩЕГОСЯ В ГОСУДАРСТВЕННОЙ И МУНИЦИПАЛЬНОЙ </a:t>
            </a: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СОБСТВЕННОСТИ – основной </a:t>
            </a: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источник </a:t>
            </a: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неналоговых </a:t>
            </a:r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доходов </a:t>
            </a:r>
            <a:r>
              <a:rPr lang="ru-RU" sz="1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бюджета</a:t>
            </a:r>
            <a:endParaRPr lang="ru-RU" sz="1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179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8568238"/>
              </p:ext>
            </p:extLst>
          </p:nvPr>
        </p:nvGraphicFramePr>
        <p:xfrm>
          <a:off x="1115616" y="1340768"/>
          <a:ext cx="7319563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0040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5" y="332656"/>
            <a:ext cx="8229600" cy="1052736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Расходы бюджета </a:t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Уватского муниципального района за 2023 год, тыс. руб.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4855" y="1700808"/>
            <a:ext cx="7992888" cy="1512168"/>
          </a:xfrm>
        </p:spPr>
        <p:txBody>
          <a:bodyPr>
            <a:normAutofit/>
          </a:bodyPr>
          <a:lstStyle/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 бюджета муниципального района </a:t>
            </a:r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составили</a:t>
            </a:r>
          </a:p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2 514 159,4 </a:t>
            </a:r>
            <a:r>
              <a:rPr lang="ru-RU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рублей. </a:t>
            </a:r>
            <a:endParaRPr lang="ru-RU" sz="1800" dirty="0"/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540785538"/>
              </p:ext>
            </p:extLst>
          </p:nvPr>
        </p:nvGraphicFramePr>
        <p:xfrm>
          <a:off x="605927" y="2765152"/>
          <a:ext cx="8064896" cy="2896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0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476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82040"/>
            <a:ext cx="5040560" cy="492664"/>
          </a:xfrm>
        </p:spPr>
        <p:txBody>
          <a:bodyPr>
            <a:noAutofit/>
          </a:bodyPr>
          <a:lstStyle/>
          <a:p>
            <a:r>
              <a:rPr lang="ru-RU" sz="1800" b="1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расходов </a:t>
            </a:r>
            <a:r>
              <a:rPr lang="ru-RU" sz="1800" b="1" u="sng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бюджета, тыс. руб. </a:t>
            </a:r>
            <a:endParaRPr lang="ru-RU" sz="1800" u="sng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3413517"/>
              </p:ext>
            </p:extLst>
          </p:nvPr>
        </p:nvGraphicFramePr>
        <p:xfrm>
          <a:off x="439888" y="968502"/>
          <a:ext cx="7992888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0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5581869"/>
              </p:ext>
            </p:extLst>
          </p:nvPr>
        </p:nvGraphicFramePr>
        <p:xfrm>
          <a:off x="1730985" y="1340768"/>
          <a:ext cx="7413015" cy="5133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5812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21328"/>
            <a:ext cx="7992888" cy="620688"/>
          </a:xfrm>
        </p:spPr>
        <p:txBody>
          <a:bodyPr>
            <a:normAutofit fontScale="90000"/>
          </a:bodyPr>
          <a:lstStyle/>
          <a:p>
            <a:pPr marL="342900" indent="-342900"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Исполнение бюджета Уватского муниципального района за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 год</a:t>
            </a:r>
            <a:b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разделам и подразделам классификации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расходов, тыс. руб.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9694348"/>
              </p:ext>
            </p:extLst>
          </p:nvPr>
        </p:nvGraphicFramePr>
        <p:xfrm>
          <a:off x="555263" y="1484784"/>
          <a:ext cx="7912868" cy="4977352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788143"/>
                <a:gridCol w="1188522"/>
                <a:gridCol w="1152128"/>
                <a:gridCol w="784075"/>
              </a:tblGrid>
              <a:tr h="720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Утвержденные назначения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Исполнено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исполне-ния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116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ОБЩЕГОСУДАРСТВЕННЫЕ ВОПРОСЫ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219 671,7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203 353,7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92,6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2503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9 438,1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9 415,6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99,8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075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118 686,5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116 153,2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97,9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8395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Судебная система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17,6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17,6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9644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4 515,8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4 504,7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99,8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116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проведения выборов и референдумов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116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Резервные фонды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1 880,0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116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Другие общегосударственные вопросы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85 133,7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73 262,6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86,1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6482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НАЦИОНАЛЬНАЯ ОБОРОНА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4 036,0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4 036,0</a:t>
                      </a: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116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Мобилизационная и вневойсковая подготовка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4 036,0</a:t>
                      </a: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4 036,0</a:t>
                      </a: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1832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24 921,3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24 158,7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96,9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913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Защита населения и территории от чрезвычайных ситуаций природного и техногенного характера, </a:t>
                      </a:r>
                      <a:r>
                        <a:rPr lang="ru-RU" sz="1200" b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пожарная безопасность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24 802,3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24 039,7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96,9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116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Миграционная политика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0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100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3628830"/>
              </p:ext>
            </p:extLst>
          </p:nvPr>
        </p:nvGraphicFramePr>
        <p:xfrm>
          <a:off x="611560" y="1006890"/>
          <a:ext cx="7840860" cy="5482421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697831"/>
                <a:gridCol w="1198813"/>
                <a:gridCol w="1152128"/>
                <a:gridCol w="792088"/>
              </a:tblGrid>
              <a:tr h="5687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Утвержденные назначения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Исполнено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исполне-ния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НАЦИОНАЛЬНАЯ ЭКОНОМИКА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384 887,3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360 890,5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93,8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Общеэкономические вопросы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5 642,7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5 296,7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93,9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Топливно-энергетический комплекс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2 456,0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Сельское хозяйство и рыболовство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7495,3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7385,2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98,5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1636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Водное хозяйство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10 745,7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10 745,7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Транспорт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54 753,6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48 899,8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89,3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Дорожное хозяйство (дорожные фонды)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92 739,5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79 030,9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85,2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Другие вопросы в области национальной экономики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211 054,5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209 532,2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99,3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ЖИЛИЩНО-КОММУНАЛЬНОЕ ХОЗЯЙСТВО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183 755,7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126 635,1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68,9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Жилищное хозяйство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85 637,9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48 638,0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56,8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472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Коммунальное хозяйство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39 149,1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27 666,5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70,7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Благоустройство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29 144,5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26 743,1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91,8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6728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Другие вопросы в области жилищно-коммунального хозяйства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29 824,2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23 587,5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79,1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ОХРАНА ОКРУЖАЮЩЕЙ СРЕДЫ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37 546,1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16 914,8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45,1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Охрана</a:t>
                      </a:r>
                      <a:r>
                        <a:rPr lang="ru-RU" sz="1200" b="0" i="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объектов растительного и животного мира и среды их обитания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37 546,1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16 914,8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45,1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ОБРАЗОВАНИЕ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1 152 458,0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1 082 956,2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94,0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Дошкольное образование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338 523,3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311 332,1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Общее образование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723</a:t>
                      </a:r>
                      <a:r>
                        <a:rPr lang="ru-RU" sz="1200" b="0" i="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127,8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684 688,8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94,7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Дополнительное образование детей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58 034,3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55 122,4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Молодежная политика 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619,9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619,9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Другие вопросы в области образования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32 152,7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31 193,0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КУЛЬТУРА, КИНЕМАТОГРАФИЯ</a:t>
                      </a: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171 669,7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169 611,0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98,8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Культура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162 453,2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160 438,0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98,8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93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Другие вопросы в области культуры, кинематографии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9 216,5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9 173,0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99,5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8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0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75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622062" y="5229200"/>
            <a:ext cx="7797868" cy="1584176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0700942"/>
              </p:ext>
            </p:extLst>
          </p:nvPr>
        </p:nvGraphicFramePr>
        <p:xfrm>
          <a:off x="596560" y="764704"/>
          <a:ext cx="7848871" cy="4442621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684057"/>
                <a:gridCol w="1220598"/>
                <a:gridCol w="1008112"/>
                <a:gridCol w="936104"/>
              </a:tblGrid>
              <a:tr h="5720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показателя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Утвержденные назначения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Исполнено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</a:t>
                      </a: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исполне-ния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53" marR="4353" marT="43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2008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СОЦИАЛЬНАЯ ПОЛИТИКА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98 230,0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87 430,3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89,0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2008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Пенсионное обеспечение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1 601,2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1 601,2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2008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Социальное обслуживание населения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54 445,0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54 445,0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99,7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2008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Социальное обеспечение населения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15 258,4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10 948,4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71,8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Охрана семьи и детства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24 152,8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18 071,9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74,8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Другие вопросы в области социальной политики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2 772,6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2 549,8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ФИЗИЧЕСКАЯ КУЛЬТУРА И СПОРТ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329 613,4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326 739,0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99,1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0384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Физическая культура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5 127,2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5 127,2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0384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Массовый спорт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221</a:t>
                      </a:r>
                      <a:r>
                        <a:rPr lang="ru-RU" sz="1200" b="0" i="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962,4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219 088,0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98,7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0384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Спорт высших достижений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r>
                        <a:rPr lang="ru-RU" sz="1200" b="0" i="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689,0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100 689,0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1741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Другие вопросы в области физической культуры и спорта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1 834,8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1 834,8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479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111 434,1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111 434,1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14109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  <a:endParaRPr lang="ru-RU" sz="1200" b="0" i="0" u="none" strike="noStrike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98" marR="4998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  <a:r>
                        <a:rPr lang="ru-RU" sz="1200" b="0" i="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648,0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43 648,0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1819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</a:t>
                      </a:r>
                      <a:r>
                        <a:rPr lang="ru-RU" sz="1200" b="0" i="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межбюджетные трансферты общего характера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67 786,1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67 786,1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6615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2 718 223,3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2 514 159,4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92,5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55576" y="5229200"/>
            <a:ext cx="758184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Расходная часть бюджета имела социальную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направленность. Из общей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суммы расходов,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исключением расходов на инвестиционные проекты Тюменской области, финансирование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отраслей  социальной сферы составило 1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666 736,5 тыс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(66,3 %).</a:t>
            </a:r>
            <a:endParaRPr lang="ru-RU" sz="2000" dirty="0"/>
          </a:p>
        </p:txBody>
      </p:sp>
      <p:pic>
        <p:nvPicPr>
          <p:cNvPr id="14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0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0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7117" y="833927"/>
            <a:ext cx="7876759" cy="28155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Финансирование отраслей социальной сферы, тыс. руб.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0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9592" y="1463037"/>
            <a:ext cx="3168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1 666 736,5 тыс. руб.</a:t>
            </a:r>
            <a:endParaRPr lang="ru-RU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4955836"/>
              </p:ext>
            </p:extLst>
          </p:nvPr>
        </p:nvGraphicFramePr>
        <p:xfrm>
          <a:off x="1115616" y="2057400"/>
          <a:ext cx="7416824" cy="4251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4563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0010"/>
            <a:ext cx="8229600" cy="766923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Итоги исполнения бюджета, тыс. руб.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6141594"/>
              </p:ext>
            </p:extLst>
          </p:nvPr>
        </p:nvGraphicFramePr>
        <p:xfrm>
          <a:off x="899592" y="1484784"/>
          <a:ext cx="7488832" cy="2160240"/>
        </p:xfrm>
        <a:graphic>
          <a:graphicData uri="http://schemas.openxmlformats.org/drawingml/2006/table">
            <a:tbl>
              <a:tblPr firstRow="1">
                <a:tableStyleId>{69C7853C-536D-4A76-A0AE-DD22124D55A5}</a:tableStyleId>
              </a:tblPr>
              <a:tblGrid>
                <a:gridCol w="4153218"/>
                <a:gridCol w="3335614"/>
              </a:tblGrid>
              <a:tr h="8429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6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год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Фактическое исполнение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692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Доходы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2 654 882,5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692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2 514 159,4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5788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Результат исполнения </a:t>
                      </a:r>
                      <a:r>
                        <a:rPr lang="ru-RU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бюджета*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140 723,1</a:t>
                      </a:r>
                      <a:endParaRPr lang="ru-RU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880521" y="4149080"/>
            <a:ext cx="7488832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Бюджет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Уватского муниципального района исполнен с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профицитом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сумме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140 723,1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тыс. рублей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75343" y="5546099"/>
            <a:ext cx="72728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дефицит «-», профицит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«+»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0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11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0010"/>
            <a:ext cx="8229600" cy="766923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Итоги исполнения бюджета, тыс. руб.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9414829"/>
              </p:ext>
            </p:extLst>
          </p:nvPr>
        </p:nvGraphicFramePr>
        <p:xfrm>
          <a:off x="755576" y="1340768"/>
          <a:ext cx="7920879" cy="2664296"/>
        </p:xfrm>
        <a:graphic>
          <a:graphicData uri="http://schemas.openxmlformats.org/drawingml/2006/table">
            <a:tbl>
              <a:tblPr firstRow="1">
                <a:tableStyleId>{69C7853C-536D-4A76-A0AE-DD22124D55A5}</a:tableStyleId>
              </a:tblPr>
              <a:tblGrid>
                <a:gridCol w="2320258"/>
                <a:gridCol w="1856206"/>
                <a:gridCol w="1981745"/>
                <a:gridCol w="1762670"/>
              </a:tblGrid>
              <a:tr h="8429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Фактическое исполнение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Процент исполнения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692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Доходы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2 687 988,5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2 654 882,5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97,7%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692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2 718 223,3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2 514 159,4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92,5%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0828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Результат исполнения </a:t>
                      </a:r>
                      <a:r>
                        <a:rPr lang="ru-RU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бюджета*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-46 253,8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140 723,1</a:t>
                      </a:r>
                      <a:endParaRPr lang="ru-RU" sz="1600" b="0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755576" y="4479473"/>
            <a:ext cx="7920880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Бюджет Уватского муниципального района исполнен с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профицитом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сумме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140 723,1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тыс. рублей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55576" y="6093296"/>
            <a:ext cx="72728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дефицит «-», профицит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«+»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0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792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76412"/>
            <a:ext cx="8229600" cy="727007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Межбюджетные трансферты бюджетам сельских поселений </a:t>
            </a:r>
            <a:b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Уватского муниципального района на 2023 год, тыс. руб.</a:t>
            </a:r>
            <a:endParaRPr lang="ru-RU" sz="1800" b="1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67744" y="148478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"/>
            <a:r>
              <a:rPr lang="ru-RU" sz="1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</a:t>
            </a:r>
            <a:r>
              <a:rPr lang="ru-RU" sz="1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межбюджетных трансфертов: </a:t>
            </a:r>
            <a:endParaRPr lang="ru-RU" sz="14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fontAlgn="b"/>
            <a:r>
              <a:rPr lang="ru-RU" sz="1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115 470,1 </a:t>
            </a:r>
            <a:r>
              <a:rPr lang="ru-RU" sz="1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руб</a:t>
            </a:r>
            <a:r>
              <a:rPr lang="ru-RU" sz="1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 descr="Картинки по запросу уватский муниципальный райо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0" y="31366"/>
            <a:ext cx="727717" cy="9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4989228"/>
              </p:ext>
            </p:extLst>
          </p:nvPr>
        </p:nvGraphicFramePr>
        <p:xfrm>
          <a:off x="935596" y="2008004"/>
          <a:ext cx="7272808" cy="3941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6157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2198</TotalTime>
  <Words>1450</Words>
  <Application>Microsoft Office PowerPoint</Application>
  <PresentationFormat>Экран (4:3)</PresentationFormat>
  <Paragraphs>422</Paragraphs>
  <Slides>16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Содержание</vt:lpstr>
      <vt:lpstr>Презентация PowerPoint</vt:lpstr>
      <vt:lpstr>Презентация PowerPoint</vt:lpstr>
      <vt:lpstr>Поступление доходов в бюджет   Уватского муниципального района в 2023 году, тыс. руб.</vt:lpstr>
      <vt:lpstr>  Доходы бюджета Уватского муниципального района за 2023 год в разрезе по источникам поступлений, тыс. руб.</vt:lpstr>
      <vt:lpstr>Структура налоговых доходов бюджета Уватского муниципального района, тыс. руб.</vt:lpstr>
      <vt:lpstr>Структура неналоговых доходов бюджета Уватского муниципального района, тыс. руб.</vt:lpstr>
      <vt:lpstr>Расходы бюджета  Уватского муниципального района за 2023 год, тыс. руб.</vt:lpstr>
      <vt:lpstr>Структура расходов бюджета, тыс. руб. </vt:lpstr>
      <vt:lpstr>Исполнение бюджета Уватского муниципального района за 2023 год  по разделам и подразделам классификации расходов, тыс. руб.</vt:lpstr>
      <vt:lpstr>Презентация PowerPoint</vt:lpstr>
      <vt:lpstr>Презентация PowerPoint</vt:lpstr>
      <vt:lpstr>Финансирование отраслей социальной сферы, тыс. руб.</vt:lpstr>
      <vt:lpstr>Итоги исполнения бюджета, тыс. руб.</vt:lpstr>
      <vt:lpstr>Итоги исполнения бюджета, тыс. руб.</vt:lpstr>
      <vt:lpstr>Межбюджетные трансферты бюджетам сельских поселений  Уватского муниципального района на 2023 год, тыс. руб.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Филатова Мария Геннадьевна</cp:lastModifiedBy>
  <cp:revision>366</cp:revision>
  <dcterms:created xsi:type="dcterms:W3CDTF">2017-01-18T05:31:42Z</dcterms:created>
  <dcterms:modified xsi:type="dcterms:W3CDTF">2024-06-04T09:32:28Z</dcterms:modified>
</cp:coreProperties>
</file>